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5"/>
  </p:notesMasterIdLst>
  <p:sldIdLst>
    <p:sldId id="256" r:id="rId5"/>
    <p:sldId id="259" r:id="rId6"/>
    <p:sldId id="265" r:id="rId7"/>
    <p:sldId id="257" r:id="rId8"/>
    <p:sldId id="263" r:id="rId9"/>
    <p:sldId id="269" r:id="rId10"/>
    <p:sldId id="267" r:id="rId11"/>
    <p:sldId id="272" r:id="rId12"/>
    <p:sldId id="268" r:id="rId13"/>
    <p:sldId id="273" r:id="rId14"/>
    <p:sldId id="264" r:id="rId15"/>
    <p:sldId id="266" r:id="rId16"/>
    <p:sldId id="262" r:id="rId17"/>
    <p:sldId id="276" r:id="rId18"/>
    <p:sldId id="258" r:id="rId19"/>
    <p:sldId id="275" r:id="rId20"/>
    <p:sldId id="277" r:id="rId21"/>
    <p:sldId id="260" r:id="rId22"/>
    <p:sldId id="274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77482" autoAdjust="0"/>
  </p:normalViewPr>
  <p:slideViewPr>
    <p:cSldViewPr snapToGrid="0">
      <p:cViewPr varScale="1">
        <p:scale>
          <a:sx n="86" d="100"/>
          <a:sy n="86" d="100"/>
        </p:scale>
        <p:origin x="780" y="60"/>
      </p:cViewPr>
      <p:guideLst/>
    </p:cSldViewPr>
  </p:slideViewPr>
  <p:outlineViewPr>
    <p:cViewPr>
      <p:scale>
        <a:sx n="33" d="100"/>
        <a:sy n="33" d="100"/>
      </p:scale>
      <p:origin x="0" y="-1008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rrinjc\Downloads\Feature%20Use%20in%20Courses%20with%20Activity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>
                <a:solidFill>
                  <a:sysClr val="windowText" lastClr="000000"/>
                </a:solidFill>
              </a:rPr>
              <a:t>Status på </a:t>
            </a:r>
            <a:r>
              <a:rPr lang="en-US" sz="1600" err="1">
                <a:solidFill>
                  <a:sysClr val="windowText" lastClr="000000"/>
                </a:solidFill>
              </a:rPr>
              <a:t>aktive</a:t>
            </a:r>
            <a:r>
              <a:rPr lang="en-US" sz="1600">
                <a:solidFill>
                  <a:sysClr val="windowText" lastClr="000000"/>
                </a:solidFill>
              </a:rPr>
              <a:t> rom</a:t>
            </a:r>
            <a:r>
              <a:rPr lang="en-US" sz="1600" baseline="0">
                <a:solidFill>
                  <a:sysClr val="windowText" lastClr="000000"/>
                </a:solidFill>
              </a:rPr>
              <a:t> </a:t>
            </a:r>
            <a:r>
              <a:rPr lang="en-US" sz="1600" baseline="0" err="1">
                <a:solidFill>
                  <a:sysClr val="windowText" lastClr="000000"/>
                </a:solidFill>
              </a:rPr>
              <a:t>i</a:t>
            </a:r>
            <a:r>
              <a:rPr lang="en-US" sz="1600" baseline="0">
                <a:solidFill>
                  <a:sysClr val="windowText" lastClr="000000"/>
                </a:solidFill>
              </a:rPr>
              <a:t> Canvas </a:t>
            </a:r>
            <a:r>
              <a:rPr lang="en-US" sz="1600" baseline="0" err="1">
                <a:solidFill>
                  <a:sysClr val="windowText" lastClr="000000"/>
                </a:solidFill>
              </a:rPr>
              <a:t>ved</a:t>
            </a:r>
            <a:r>
              <a:rPr lang="en-US" sz="1600" baseline="0">
                <a:solidFill>
                  <a:sysClr val="windowText" lastClr="000000"/>
                </a:solidFill>
              </a:rPr>
              <a:t> </a:t>
            </a:r>
            <a:r>
              <a:rPr lang="en-US" sz="1600" baseline="0" err="1">
                <a:solidFill>
                  <a:sysClr val="windowText" lastClr="000000"/>
                </a:solidFill>
              </a:rPr>
              <a:t>UiO</a:t>
            </a:r>
            <a:endParaRPr lang="en-US" sz="1600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ofPieChart>
        <c:ofPieType val="pie"/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EB8-4AA1-AC9F-F1D3C16B03B4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EB8-4AA1-AC9F-F1D3C16B03B4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EB8-4AA1-AC9F-F1D3C16B03B4}"/>
              </c:ext>
            </c:extLst>
          </c:dPt>
          <c:dPt>
            <c:idx val="3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EB8-4AA1-AC9F-F1D3C16B03B4}"/>
              </c:ext>
            </c:extLst>
          </c:dPt>
          <c:dPt>
            <c:idx val="4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EB8-4AA1-AC9F-F1D3C16B03B4}"/>
              </c:ext>
            </c:extLst>
          </c:dPt>
          <c:dLbls>
            <c:dLbl>
              <c:idx val="1"/>
              <c:layout>
                <c:manualLayout>
                  <c:x val="0.12503878219553974"/>
                  <c:y val="1.98888214290363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859598484595359"/>
                      <c:h val="0.254992916715486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EB8-4AA1-AC9F-F1D3C16B03B4}"/>
                </c:ext>
              </c:extLst>
            </c:dLbl>
            <c:dLbl>
              <c:idx val="2"/>
              <c:layout>
                <c:manualLayout>
                  <c:x val="-5.3487140596093228E-3"/>
                  <c:y val="-1.408668235995867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2642A54-018D-419B-BC71-18B0A57372D7}" type="CATEGORYNAME">
                      <a:rPr lang="en-US"/>
                      <a:pPr>
                        <a:defRPr sz="1100" b="1">
                          <a:solidFill>
                            <a:sysClr val="windowText" lastClr="000000"/>
                          </a:solidFill>
                        </a:defRPr>
                      </a:pPr>
                      <a:t>[CATEGORY NAME]</a:t>
                    </a:fld>
                    <a:r>
                      <a:rPr lang="en-US"/>
                      <a:t>:</a:t>
                    </a:r>
                    <a:r>
                      <a:rPr lang="en-US" baseline="0"/>
                      <a:t>
521 rom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397144282683105"/>
                      <c:h val="0.1878816067753361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EB8-4AA1-AC9F-F1D3C16B03B4}"/>
                </c:ext>
              </c:extLst>
            </c:dLbl>
            <c:dLbl>
              <c:idx val="3"/>
              <c:layout>
                <c:manualLayout>
                  <c:x val="-9.1066912589074008E-3"/>
                  <c:y val="-7.2476439350633831E-2"/>
                </c:manualLayout>
              </c:layout>
              <c:tx>
                <c:rich>
                  <a:bodyPr/>
                  <a:lstStyle/>
                  <a:p>
                    <a:fld id="{3D995C38-4578-49B2-8F15-8C781322FB3B}" type="CATEGORYNAME">
                      <a:rPr lang="nn-NO"/>
                      <a:pPr/>
                      <a:t>[CATEGORY NAME]</a:t>
                    </a:fld>
                    <a:r>
                      <a:rPr lang="nn-NO"/>
                      <a:t> </a:t>
                    </a:r>
                    <a:br>
                      <a:rPr lang="nn-NO"/>
                    </a:br>
                    <a:r>
                      <a:rPr lang="nn-NO"/>
                      <a:t>med</a:t>
                    </a:r>
                    <a:r>
                      <a:rPr lang="nn-NO" baseline="0"/>
                      <a:t> studenter</a:t>
                    </a:r>
                    <a:r>
                      <a:rPr lang="nn-NO"/>
                      <a:t>:</a:t>
                    </a:r>
                    <a:r>
                      <a:rPr lang="nn-NO" baseline="0"/>
                      <a:t>
5721 rom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EB8-4AA1-AC9F-F1D3C16B03B4}"/>
                </c:ext>
              </c:extLst>
            </c:dLbl>
            <c:dLbl>
              <c:idx val="4"/>
              <c:layout>
                <c:manualLayout>
                  <c:x val="-0.13774818417736859"/>
                  <c:y val="4.8709871173324443E-3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bg1"/>
                        </a:solidFill>
                      </a:rPr>
                      <a:t>Annet</a:t>
                    </a:r>
                    <a:r>
                      <a:rPr lang="en-US" baseline="0">
                        <a:solidFill>
                          <a:schemeClr val="bg1"/>
                        </a:solidFill>
                      </a:rPr>
                      <a:t>
</a:t>
                    </a:r>
                    <a:fld id="{6000E04E-1ABF-449C-96D8-DBF73C2D998A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EB8-4AA1-AC9F-F1D3C16B03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sheet1!$A$33:$A$36</c:f>
              <c:strCache>
                <c:ptCount val="4"/>
                <c:pt idx="0">
                  <c:v>Antall aktive Canvasrom</c:v>
                </c:pt>
                <c:pt idx="1">
                  <c:v>Publisert med aktivitet</c:v>
                </c:pt>
                <c:pt idx="2">
                  <c:v>Publisert uten aktivitet</c:v>
                </c:pt>
                <c:pt idx="3">
                  <c:v>Upublisert</c:v>
                </c:pt>
              </c:strCache>
            </c:strRef>
          </c:cat>
          <c:val>
            <c:numRef>
              <c:f>sheet1!$B$33:$B$36</c:f>
              <c:numCache>
                <c:formatCode>General</c:formatCode>
                <c:ptCount val="4"/>
                <c:pt idx="1">
                  <c:v>2037</c:v>
                </c:pt>
                <c:pt idx="2">
                  <c:v>521</c:v>
                </c:pt>
                <c:pt idx="3">
                  <c:v>5721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EB8-4AA1-AC9F-F1D3C16B03B4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EEB8-4AA1-AC9F-F1D3C16B03B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EEB8-4AA1-AC9F-F1D3C16B03B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EEB8-4AA1-AC9F-F1D3C16B03B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EEB8-4AA1-AC9F-F1D3C16B03B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EEB8-4AA1-AC9F-F1D3C16B03B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sheet1!$A$33:$A$36</c:f>
              <c:strCache>
                <c:ptCount val="4"/>
                <c:pt idx="0">
                  <c:v>Antall aktive Canvasrom</c:v>
                </c:pt>
                <c:pt idx="1">
                  <c:v>Publisert med aktivitet</c:v>
                </c:pt>
                <c:pt idx="2">
                  <c:v>Publisert uten aktivitet</c:v>
                </c:pt>
                <c:pt idx="3">
                  <c:v>Upublisert</c:v>
                </c:pt>
              </c:strCache>
            </c:strRef>
          </c:cat>
          <c:val>
            <c:numRef>
              <c:f>sheet1!$C$33:$C$36</c:f>
              <c:numCache>
                <c:formatCode>0%</c:formatCode>
                <c:ptCount val="4"/>
                <c:pt idx="1">
                  <c:v>0.25</c:v>
                </c:pt>
                <c:pt idx="2">
                  <c:v>0.06</c:v>
                </c:pt>
                <c:pt idx="3">
                  <c:v>0.69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EEB8-4AA1-AC9F-F1D3C16B03B4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682A66-E1CB-493E-9F13-464B96BFB02F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6083E96-07B2-4ABC-9D81-6853CF007B53}">
      <dgm:prSet phldrT="[Text]" phldr="0" custT="0"/>
      <dgm:spPr/>
      <dgm:t>
        <a:bodyPr/>
        <a:lstStyle/>
        <a:p>
          <a:pPr rtl="0"/>
          <a:r>
            <a:rPr lang="en-US" b="0" dirty="0">
              <a:latin typeface="Aptos Display" panose="020F0302020204030204"/>
            </a:rPr>
            <a:t>9,5 </a:t>
          </a:r>
          <a:r>
            <a:rPr lang="en-US" b="0" dirty="0" err="1">
              <a:latin typeface="Aptos Display" panose="020F0302020204030204"/>
            </a:rPr>
            <a:t>millioner</a:t>
          </a:r>
          <a:r>
            <a:rPr lang="en-US" b="0" dirty="0">
              <a:latin typeface="Aptos Display" panose="020F0302020204030204"/>
            </a:rPr>
            <a:t> </a:t>
          </a:r>
          <a:r>
            <a:rPr lang="en-US" b="0" dirty="0" err="1">
              <a:latin typeface="Aptos Display" panose="020F0302020204030204"/>
            </a:rPr>
            <a:t>sidevisninger</a:t>
          </a:r>
          <a:r>
            <a:rPr lang="en-US" dirty="0">
              <a:latin typeface="Aptos Display" panose="020F0302020204030204"/>
            </a:rPr>
            <a:t> august 2025 </a:t>
          </a:r>
          <a:endParaRPr lang="en-US" dirty="0"/>
        </a:p>
      </dgm:t>
    </dgm:pt>
    <dgm:pt modelId="{32CC2D12-68DF-40A0-BFF8-6CECD4D55C8E}" type="parTrans" cxnId="{D23362D8-C8E0-42A1-9427-138E8697E139}">
      <dgm:prSet/>
      <dgm:spPr/>
      <dgm:t>
        <a:bodyPr/>
        <a:lstStyle/>
        <a:p>
          <a:endParaRPr lang="en-US"/>
        </a:p>
      </dgm:t>
    </dgm:pt>
    <dgm:pt modelId="{2D9ECA54-7EEA-405E-B5AB-BB79C698D2EF}" type="sibTrans" cxnId="{D23362D8-C8E0-42A1-9427-138E8697E139}">
      <dgm:prSet/>
      <dgm:spPr/>
      <dgm:t>
        <a:bodyPr/>
        <a:lstStyle/>
        <a:p>
          <a:endParaRPr lang="en-US"/>
        </a:p>
      </dgm:t>
    </dgm:pt>
    <dgm:pt modelId="{8B3AD4C5-E5C3-4301-9F06-0702CCE143EB}">
      <dgm:prSet phldrT="[Text]" phldr="0"/>
      <dgm:spPr/>
      <dgm:t>
        <a:bodyPr/>
        <a:lstStyle/>
        <a:p>
          <a:pPr rtl="0"/>
          <a:r>
            <a:rPr lang="en-US" dirty="0">
              <a:latin typeface="Aptos Display" panose="020F0302020204030204"/>
            </a:rPr>
            <a:t>75 %  av </a:t>
          </a:r>
          <a:r>
            <a:rPr lang="en-US" dirty="0" err="1">
              <a:latin typeface="Aptos Display" panose="020F0302020204030204"/>
            </a:rPr>
            <a:t>studentbrukere</a:t>
          </a:r>
          <a:r>
            <a:rPr lang="en-US" dirty="0">
              <a:latin typeface="Aptos Display" panose="020F0302020204030204"/>
            </a:rPr>
            <a:t> er </a:t>
          </a:r>
          <a:r>
            <a:rPr lang="en-US" dirty="0" err="1">
              <a:latin typeface="Aptos Display" panose="020F0302020204030204"/>
            </a:rPr>
            <a:t>aktive</a:t>
          </a:r>
          <a:r>
            <a:rPr lang="en-US" dirty="0">
              <a:latin typeface="Aptos Display" panose="020F0302020204030204"/>
            </a:rPr>
            <a:t>*</a:t>
          </a:r>
          <a:endParaRPr lang="en-US" dirty="0"/>
        </a:p>
      </dgm:t>
    </dgm:pt>
    <dgm:pt modelId="{32C32671-2848-463F-B747-B199ACDF1227}" type="parTrans" cxnId="{BBB994A4-A528-489C-93DA-7C2352717BDC}">
      <dgm:prSet/>
      <dgm:spPr/>
      <dgm:t>
        <a:bodyPr/>
        <a:lstStyle/>
        <a:p>
          <a:endParaRPr lang="en-US"/>
        </a:p>
      </dgm:t>
    </dgm:pt>
    <dgm:pt modelId="{BD69AFC6-E5CD-4FFC-A7D6-7A89037EA85E}" type="sibTrans" cxnId="{BBB994A4-A528-489C-93DA-7C2352717BDC}">
      <dgm:prSet/>
      <dgm:spPr/>
      <dgm:t>
        <a:bodyPr/>
        <a:lstStyle/>
        <a:p>
          <a:endParaRPr lang="en-US"/>
        </a:p>
      </dgm:t>
    </dgm:pt>
    <dgm:pt modelId="{30F107D7-AB25-49D8-B836-5D9D5589CD07}">
      <dgm:prSet phldrT="[Text]" phldr="0"/>
      <dgm:spPr/>
      <dgm:t>
        <a:bodyPr/>
        <a:lstStyle/>
        <a:p>
          <a:pPr rtl="0"/>
          <a:r>
            <a:rPr lang="en-US" dirty="0">
              <a:latin typeface="Aptos Display" panose="020F0302020204030204"/>
            </a:rPr>
            <a:t>14.000+ </a:t>
          </a:r>
          <a:r>
            <a:rPr lang="en-US" dirty="0" err="1">
              <a:latin typeface="Aptos Display" panose="020F0302020204030204"/>
            </a:rPr>
            <a:t>studenter</a:t>
          </a:r>
          <a:r>
            <a:rPr lang="en-US" dirty="0">
              <a:latin typeface="Aptos Display" panose="020F0302020204030204"/>
            </a:rPr>
            <a:t> </a:t>
          </a:r>
          <a:r>
            <a:rPr lang="en-US" dirty="0" err="1">
              <a:latin typeface="Aptos Display" panose="020F0302020204030204"/>
            </a:rPr>
            <a:t>bruker</a:t>
          </a:r>
          <a:r>
            <a:rPr lang="en-US" dirty="0">
              <a:latin typeface="Aptos Display" panose="020F0302020204030204"/>
            </a:rPr>
            <a:t> </a:t>
          </a:r>
          <a:r>
            <a:rPr lang="en-US" dirty="0" err="1">
              <a:latin typeface="Aptos Display" panose="020F0302020204030204"/>
            </a:rPr>
            <a:t>mobilen</a:t>
          </a:r>
          <a:endParaRPr lang="en-US" dirty="0"/>
        </a:p>
      </dgm:t>
    </dgm:pt>
    <dgm:pt modelId="{91CDFE33-D0F7-46D0-A3C0-5E309D03B663}" type="parTrans" cxnId="{640484E5-8120-4708-82DF-EF69DE81AC8E}">
      <dgm:prSet/>
      <dgm:spPr/>
      <dgm:t>
        <a:bodyPr/>
        <a:lstStyle/>
        <a:p>
          <a:endParaRPr lang="en-US"/>
        </a:p>
      </dgm:t>
    </dgm:pt>
    <dgm:pt modelId="{4D0F0059-EDE7-47EC-ABDB-7899E64820ED}" type="sibTrans" cxnId="{640484E5-8120-4708-82DF-EF69DE81AC8E}">
      <dgm:prSet/>
      <dgm:spPr/>
      <dgm:t>
        <a:bodyPr/>
        <a:lstStyle/>
        <a:p>
          <a:endParaRPr lang="en-US"/>
        </a:p>
      </dgm:t>
    </dgm:pt>
    <dgm:pt modelId="{2396E0F0-D8B0-4ADA-A613-B5CE901C45A8}">
      <dgm:prSet phldrT="[Text]" phldr="0"/>
      <dgm:spPr/>
      <dgm:t>
        <a:bodyPr/>
        <a:lstStyle/>
        <a:p>
          <a:pPr rtl="0"/>
          <a:r>
            <a:rPr lang="en-US" dirty="0">
              <a:latin typeface="Aptos Display" panose="020F0302020204030204"/>
            </a:rPr>
            <a:t>Mest </a:t>
          </a:r>
          <a:r>
            <a:rPr lang="en-US" dirty="0" err="1">
              <a:latin typeface="Aptos Display" panose="020F0302020204030204"/>
            </a:rPr>
            <a:t>brukte</a:t>
          </a:r>
          <a:r>
            <a:rPr lang="en-US" dirty="0">
              <a:latin typeface="Aptos Display" panose="020F0302020204030204"/>
            </a:rPr>
            <a:t> </a:t>
          </a:r>
          <a:r>
            <a:rPr lang="en-US" dirty="0" err="1">
              <a:latin typeface="Aptos Display" panose="020F0302020204030204"/>
            </a:rPr>
            <a:t>LTIer</a:t>
          </a:r>
          <a:r>
            <a:rPr lang="en-US" dirty="0">
              <a:latin typeface="Aptos Display" panose="020F0302020204030204"/>
            </a:rPr>
            <a:t>: Leganto </a:t>
          </a:r>
          <a:r>
            <a:rPr lang="en-US" dirty="0" err="1">
              <a:latin typeface="Aptos Display" panose="020F0302020204030204"/>
            </a:rPr>
            <a:t>og</a:t>
          </a:r>
          <a:r>
            <a:rPr lang="en-US" dirty="0">
              <a:latin typeface="Aptos Display" panose="020F0302020204030204"/>
            </a:rPr>
            <a:t> Panopto</a:t>
          </a:r>
          <a:endParaRPr lang="en-US" dirty="0"/>
        </a:p>
      </dgm:t>
    </dgm:pt>
    <dgm:pt modelId="{8CA22BA1-C91C-4328-9DDA-9264346C439A}" type="parTrans" cxnId="{D3E3A3D8-7B2A-468D-8E84-28AED4AFCF7C}">
      <dgm:prSet/>
      <dgm:spPr/>
      <dgm:t>
        <a:bodyPr/>
        <a:lstStyle/>
        <a:p>
          <a:endParaRPr lang="en-US"/>
        </a:p>
      </dgm:t>
    </dgm:pt>
    <dgm:pt modelId="{87E70430-16BE-4A07-86FF-38C8F7201CBF}" type="sibTrans" cxnId="{D3E3A3D8-7B2A-468D-8E84-28AED4AFCF7C}">
      <dgm:prSet/>
      <dgm:spPr/>
      <dgm:t>
        <a:bodyPr/>
        <a:lstStyle/>
        <a:p>
          <a:endParaRPr lang="en-US"/>
        </a:p>
      </dgm:t>
    </dgm:pt>
    <dgm:pt modelId="{36B4FC1B-B5B7-4E90-986A-623F5E1C67C9}" type="pres">
      <dgm:prSet presAssocID="{B2682A66-E1CB-493E-9F13-464B96BFB02F}" presName="diagram" presStyleCnt="0">
        <dgm:presLayoutVars>
          <dgm:dir/>
          <dgm:resizeHandles val="exact"/>
        </dgm:presLayoutVars>
      </dgm:prSet>
      <dgm:spPr/>
    </dgm:pt>
    <dgm:pt modelId="{05E51A67-A9B0-4305-BC1D-C6E4184A0BF6}" type="pres">
      <dgm:prSet presAssocID="{F6083E96-07B2-4ABC-9D81-6853CF007B53}" presName="node" presStyleLbl="node1" presStyleIdx="0" presStyleCnt="4">
        <dgm:presLayoutVars>
          <dgm:bulletEnabled val="1"/>
        </dgm:presLayoutVars>
      </dgm:prSet>
      <dgm:spPr/>
    </dgm:pt>
    <dgm:pt modelId="{5E4A5A81-3650-49E1-9D0B-F1B468A11A64}" type="pres">
      <dgm:prSet presAssocID="{2D9ECA54-7EEA-405E-B5AB-BB79C698D2EF}" presName="sibTrans" presStyleCnt="0"/>
      <dgm:spPr/>
    </dgm:pt>
    <dgm:pt modelId="{511B9A12-F936-4CAE-B7EB-AE29D23BECE8}" type="pres">
      <dgm:prSet presAssocID="{8B3AD4C5-E5C3-4301-9F06-0702CCE143EB}" presName="node" presStyleLbl="node1" presStyleIdx="1" presStyleCnt="4">
        <dgm:presLayoutVars>
          <dgm:bulletEnabled val="1"/>
        </dgm:presLayoutVars>
      </dgm:prSet>
      <dgm:spPr/>
    </dgm:pt>
    <dgm:pt modelId="{93FDBBBD-D692-4030-A44C-5080DB5C4A6C}" type="pres">
      <dgm:prSet presAssocID="{BD69AFC6-E5CD-4FFC-A7D6-7A89037EA85E}" presName="sibTrans" presStyleCnt="0"/>
      <dgm:spPr/>
    </dgm:pt>
    <dgm:pt modelId="{9E80895F-894A-4C6E-8A6D-8F194B98FF92}" type="pres">
      <dgm:prSet presAssocID="{30F107D7-AB25-49D8-B836-5D9D5589CD07}" presName="node" presStyleLbl="node1" presStyleIdx="2" presStyleCnt="4">
        <dgm:presLayoutVars>
          <dgm:bulletEnabled val="1"/>
        </dgm:presLayoutVars>
      </dgm:prSet>
      <dgm:spPr/>
    </dgm:pt>
    <dgm:pt modelId="{17AC23D2-5738-4B1B-92EA-BE2B89830D2A}" type="pres">
      <dgm:prSet presAssocID="{4D0F0059-EDE7-47EC-ABDB-7899E64820ED}" presName="sibTrans" presStyleCnt="0"/>
      <dgm:spPr/>
    </dgm:pt>
    <dgm:pt modelId="{F7AA72D6-4A0A-40D0-A653-2D63EDAC7E22}" type="pres">
      <dgm:prSet presAssocID="{2396E0F0-D8B0-4ADA-A613-B5CE901C45A8}" presName="node" presStyleLbl="node1" presStyleIdx="3" presStyleCnt="4">
        <dgm:presLayoutVars>
          <dgm:bulletEnabled val="1"/>
        </dgm:presLayoutVars>
      </dgm:prSet>
      <dgm:spPr/>
    </dgm:pt>
  </dgm:ptLst>
  <dgm:cxnLst>
    <dgm:cxn modelId="{FCEEBA30-07A0-4B59-AFDF-DAD2D916BA40}" type="presOf" srcId="{2396E0F0-D8B0-4ADA-A613-B5CE901C45A8}" destId="{F7AA72D6-4A0A-40D0-A653-2D63EDAC7E22}" srcOrd="0" destOrd="0" presId="urn:microsoft.com/office/officeart/2005/8/layout/default"/>
    <dgm:cxn modelId="{04E4B340-B06D-429E-BD95-4D3DC00F8B7D}" type="presOf" srcId="{F6083E96-07B2-4ABC-9D81-6853CF007B53}" destId="{05E51A67-A9B0-4305-BC1D-C6E4184A0BF6}" srcOrd="0" destOrd="0" presId="urn:microsoft.com/office/officeart/2005/8/layout/default"/>
    <dgm:cxn modelId="{07B4D04C-3B50-47A9-80AF-56A6064FB888}" type="presOf" srcId="{8B3AD4C5-E5C3-4301-9F06-0702CCE143EB}" destId="{511B9A12-F936-4CAE-B7EB-AE29D23BECE8}" srcOrd="0" destOrd="0" presId="urn:microsoft.com/office/officeart/2005/8/layout/default"/>
    <dgm:cxn modelId="{BBB994A4-A528-489C-93DA-7C2352717BDC}" srcId="{B2682A66-E1CB-493E-9F13-464B96BFB02F}" destId="{8B3AD4C5-E5C3-4301-9F06-0702CCE143EB}" srcOrd="1" destOrd="0" parTransId="{32C32671-2848-463F-B747-B199ACDF1227}" sibTransId="{BD69AFC6-E5CD-4FFC-A7D6-7A89037EA85E}"/>
    <dgm:cxn modelId="{BBB805BA-D6A4-4B53-9821-4BFADD0E641F}" type="presOf" srcId="{30F107D7-AB25-49D8-B836-5D9D5589CD07}" destId="{9E80895F-894A-4C6E-8A6D-8F194B98FF92}" srcOrd="0" destOrd="0" presId="urn:microsoft.com/office/officeart/2005/8/layout/default"/>
    <dgm:cxn modelId="{D23362D8-C8E0-42A1-9427-138E8697E139}" srcId="{B2682A66-E1CB-493E-9F13-464B96BFB02F}" destId="{F6083E96-07B2-4ABC-9D81-6853CF007B53}" srcOrd="0" destOrd="0" parTransId="{32CC2D12-68DF-40A0-BFF8-6CECD4D55C8E}" sibTransId="{2D9ECA54-7EEA-405E-B5AB-BB79C698D2EF}"/>
    <dgm:cxn modelId="{D3E3A3D8-7B2A-468D-8E84-28AED4AFCF7C}" srcId="{B2682A66-E1CB-493E-9F13-464B96BFB02F}" destId="{2396E0F0-D8B0-4ADA-A613-B5CE901C45A8}" srcOrd="3" destOrd="0" parTransId="{8CA22BA1-C91C-4328-9DDA-9264346C439A}" sibTransId="{87E70430-16BE-4A07-86FF-38C8F7201CBF}"/>
    <dgm:cxn modelId="{640484E5-8120-4708-82DF-EF69DE81AC8E}" srcId="{B2682A66-E1CB-493E-9F13-464B96BFB02F}" destId="{30F107D7-AB25-49D8-B836-5D9D5589CD07}" srcOrd="2" destOrd="0" parTransId="{91CDFE33-D0F7-46D0-A3C0-5E309D03B663}" sibTransId="{4D0F0059-EDE7-47EC-ABDB-7899E64820ED}"/>
    <dgm:cxn modelId="{7C89C9E6-F8F6-490B-B0CA-955F5AC65708}" type="presOf" srcId="{B2682A66-E1CB-493E-9F13-464B96BFB02F}" destId="{36B4FC1B-B5B7-4E90-986A-623F5E1C67C9}" srcOrd="0" destOrd="0" presId="urn:microsoft.com/office/officeart/2005/8/layout/default"/>
    <dgm:cxn modelId="{7A9D44BB-EC22-4E64-8735-6F1EE9D89969}" type="presParOf" srcId="{36B4FC1B-B5B7-4E90-986A-623F5E1C67C9}" destId="{05E51A67-A9B0-4305-BC1D-C6E4184A0BF6}" srcOrd="0" destOrd="0" presId="urn:microsoft.com/office/officeart/2005/8/layout/default"/>
    <dgm:cxn modelId="{DB0E6D31-5B2A-4029-8EE4-9A7A4A7ED87E}" type="presParOf" srcId="{36B4FC1B-B5B7-4E90-986A-623F5E1C67C9}" destId="{5E4A5A81-3650-49E1-9D0B-F1B468A11A64}" srcOrd="1" destOrd="0" presId="urn:microsoft.com/office/officeart/2005/8/layout/default"/>
    <dgm:cxn modelId="{76C4E430-F592-42B4-84F8-308D5E93F2B6}" type="presParOf" srcId="{36B4FC1B-B5B7-4E90-986A-623F5E1C67C9}" destId="{511B9A12-F936-4CAE-B7EB-AE29D23BECE8}" srcOrd="2" destOrd="0" presId="urn:microsoft.com/office/officeart/2005/8/layout/default"/>
    <dgm:cxn modelId="{34B3262A-301F-4E36-BC58-A1E76D1FF3D2}" type="presParOf" srcId="{36B4FC1B-B5B7-4E90-986A-623F5E1C67C9}" destId="{93FDBBBD-D692-4030-A44C-5080DB5C4A6C}" srcOrd="3" destOrd="0" presId="urn:microsoft.com/office/officeart/2005/8/layout/default"/>
    <dgm:cxn modelId="{DF697AE9-2BAC-4A6E-AAB2-1F38A7395EA6}" type="presParOf" srcId="{36B4FC1B-B5B7-4E90-986A-623F5E1C67C9}" destId="{9E80895F-894A-4C6E-8A6D-8F194B98FF92}" srcOrd="4" destOrd="0" presId="urn:microsoft.com/office/officeart/2005/8/layout/default"/>
    <dgm:cxn modelId="{CC498276-7BDA-432D-AC05-85310C9D69AE}" type="presParOf" srcId="{36B4FC1B-B5B7-4E90-986A-623F5E1C67C9}" destId="{17AC23D2-5738-4B1B-92EA-BE2B89830D2A}" srcOrd="5" destOrd="0" presId="urn:microsoft.com/office/officeart/2005/8/layout/default"/>
    <dgm:cxn modelId="{382B1838-6C29-483A-9D46-2369074C0BD0}" type="presParOf" srcId="{36B4FC1B-B5B7-4E90-986A-623F5E1C67C9}" destId="{F7AA72D6-4A0A-40D0-A653-2D63EDAC7E2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E51A67-A9B0-4305-BC1D-C6E4184A0BF6}">
      <dsp:nvSpPr>
        <dsp:cNvPr id="0" name=""/>
        <dsp:cNvSpPr/>
      </dsp:nvSpPr>
      <dsp:spPr>
        <a:xfrm>
          <a:off x="716" y="733712"/>
          <a:ext cx="2792820" cy="167569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>
              <a:latin typeface="Aptos Display" panose="020F0302020204030204"/>
            </a:rPr>
            <a:t>9,5 </a:t>
          </a:r>
          <a:r>
            <a:rPr lang="en-US" sz="3200" b="0" kern="1200" dirty="0" err="1">
              <a:latin typeface="Aptos Display" panose="020F0302020204030204"/>
            </a:rPr>
            <a:t>millioner</a:t>
          </a:r>
          <a:r>
            <a:rPr lang="en-US" sz="3200" b="0" kern="1200" dirty="0">
              <a:latin typeface="Aptos Display" panose="020F0302020204030204"/>
            </a:rPr>
            <a:t> </a:t>
          </a:r>
          <a:r>
            <a:rPr lang="en-US" sz="3200" b="0" kern="1200" dirty="0" err="1">
              <a:latin typeface="Aptos Display" panose="020F0302020204030204"/>
            </a:rPr>
            <a:t>sidevisninger</a:t>
          </a:r>
          <a:r>
            <a:rPr lang="en-US" sz="3200" kern="1200" dirty="0">
              <a:latin typeface="Aptos Display" panose="020F0302020204030204"/>
            </a:rPr>
            <a:t> august 2025 </a:t>
          </a:r>
          <a:endParaRPr lang="en-US" sz="3200" kern="1200" dirty="0"/>
        </a:p>
      </dsp:txBody>
      <dsp:txXfrm>
        <a:off x="716" y="733712"/>
        <a:ext cx="2792820" cy="1675692"/>
      </dsp:txXfrm>
    </dsp:sp>
    <dsp:sp modelId="{511B9A12-F936-4CAE-B7EB-AE29D23BECE8}">
      <dsp:nvSpPr>
        <dsp:cNvPr id="0" name=""/>
        <dsp:cNvSpPr/>
      </dsp:nvSpPr>
      <dsp:spPr>
        <a:xfrm>
          <a:off x="3072819" y="733712"/>
          <a:ext cx="2792820" cy="1675692"/>
        </a:xfrm>
        <a:prstGeom prst="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Aptos Display" panose="020F0302020204030204"/>
            </a:rPr>
            <a:t>75 %  av </a:t>
          </a:r>
          <a:r>
            <a:rPr lang="en-US" sz="3200" kern="1200" dirty="0" err="1">
              <a:latin typeface="Aptos Display" panose="020F0302020204030204"/>
            </a:rPr>
            <a:t>studentbrukere</a:t>
          </a:r>
          <a:r>
            <a:rPr lang="en-US" sz="3200" kern="1200" dirty="0">
              <a:latin typeface="Aptos Display" panose="020F0302020204030204"/>
            </a:rPr>
            <a:t> er </a:t>
          </a:r>
          <a:r>
            <a:rPr lang="en-US" sz="3200" kern="1200" dirty="0" err="1">
              <a:latin typeface="Aptos Display" panose="020F0302020204030204"/>
            </a:rPr>
            <a:t>aktive</a:t>
          </a:r>
          <a:r>
            <a:rPr lang="en-US" sz="3200" kern="1200" dirty="0">
              <a:latin typeface="Aptos Display" panose="020F0302020204030204"/>
            </a:rPr>
            <a:t>*</a:t>
          </a:r>
          <a:endParaRPr lang="en-US" sz="3200" kern="1200" dirty="0"/>
        </a:p>
      </dsp:txBody>
      <dsp:txXfrm>
        <a:off x="3072819" y="733712"/>
        <a:ext cx="2792820" cy="1675692"/>
      </dsp:txXfrm>
    </dsp:sp>
    <dsp:sp modelId="{9E80895F-894A-4C6E-8A6D-8F194B98FF92}">
      <dsp:nvSpPr>
        <dsp:cNvPr id="0" name=""/>
        <dsp:cNvSpPr/>
      </dsp:nvSpPr>
      <dsp:spPr>
        <a:xfrm>
          <a:off x="716" y="2688687"/>
          <a:ext cx="2792820" cy="1675692"/>
        </a:xfrm>
        <a:prstGeom prst="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Aptos Display" panose="020F0302020204030204"/>
            </a:rPr>
            <a:t>14.000+ </a:t>
          </a:r>
          <a:r>
            <a:rPr lang="en-US" sz="3200" kern="1200" dirty="0" err="1">
              <a:latin typeface="Aptos Display" panose="020F0302020204030204"/>
            </a:rPr>
            <a:t>studenter</a:t>
          </a:r>
          <a:r>
            <a:rPr lang="en-US" sz="3200" kern="1200" dirty="0">
              <a:latin typeface="Aptos Display" panose="020F0302020204030204"/>
            </a:rPr>
            <a:t> </a:t>
          </a:r>
          <a:r>
            <a:rPr lang="en-US" sz="3200" kern="1200" dirty="0" err="1">
              <a:latin typeface="Aptos Display" panose="020F0302020204030204"/>
            </a:rPr>
            <a:t>bruker</a:t>
          </a:r>
          <a:r>
            <a:rPr lang="en-US" sz="3200" kern="1200" dirty="0">
              <a:latin typeface="Aptos Display" panose="020F0302020204030204"/>
            </a:rPr>
            <a:t> </a:t>
          </a:r>
          <a:r>
            <a:rPr lang="en-US" sz="3200" kern="1200" dirty="0" err="1">
              <a:latin typeface="Aptos Display" panose="020F0302020204030204"/>
            </a:rPr>
            <a:t>mobilen</a:t>
          </a:r>
          <a:endParaRPr lang="en-US" sz="3200" kern="1200" dirty="0"/>
        </a:p>
      </dsp:txBody>
      <dsp:txXfrm>
        <a:off x="716" y="2688687"/>
        <a:ext cx="2792820" cy="1675692"/>
      </dsp:txXfrm>
    </dsp:sp>
    <dsp:sp modelId="{F7AA72D6-4A0A-40D0-A653-2D63EDAC7E22}">
      <dsp:nvSpPr>
        <dsp:cNvPr id="0" name=""/>
        <dsp:cNvSpPr/>
      </dsp:nvSpPr>
      <dsp:spPr>
        <a:xfrm>
          <a:off x="3072819" y="2688687"/>
          <a:ext cx="2792820" cy="1675692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Aptos Display" panose="020F0302020204030204"/>
            </a:rPr>
            <a:t>Mest </a:t>
          </a:r>
          <a:r>
            <a:rPr lang="en-US" sz="3200" kern="1200" dirty="0" err="1">
              <a:latin typeface="Aptos Display" panose="020F0302020204030204"/>
            </a:rPr>
            <a:t>brukte</a:t>
          </a:r>
          <a:r>
            <a:rPr lang="en-US" sz="3200" kern="1200" dirty="0">
              <a:latin typeface="Aptos Display" panose="020F0302020204030204"/>
            </a:rPr>
            <a:t> </a:t>
          </a:r>
          <a:r>
            <a:rPr lang="en-US" sz="3200" kern="1200" dirty="0" err="1">
              <a:latin typeface="Aptos Display" panose="020F0302020204030204"/>
            </a:rPr>
            <a:t>LTIer</a:t>
          </a:r>
          <a:r>
            <a:rPr lang="en-US" sz="3200" kern="1200" dirty="0">
              <a:latin typeface="Aptos Display" panose="020F0302020204030204"/>
            </a:rPr>
            <a:t>: Leganto </a:t>
          </a:r>
          <a:r>
            <a:rPr lang="en-US" sz="3200" kern="1200" dirty="0" err="1">
              <a:latin typeface="Aptos Display" panose="020F0302020204030204"/>
            </a:rPr>
            <a:t>og</a:t>
          </a:r>
          <a:r>
            <a:rPr lang="en-US" sz="3200" kern="1200" dirty="0">
              <a:latin typeface="Aptos Display" panose="020F0302020204030204"/>
            </a:rPr>
            <a:t> Panopto</a:t>
          </a:r>
          <a:endParaRPr lang="en-US" sz="3200" kern="1200" dirty="0"/>
        </a:p>
      </dsp:txBody>
      <dsp:txXfrm>
        <a:off x="3072819" y="2688687"/>
        <a:ext cx="2792820" cy="16756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0.63628</cdr:x>
      <cdr:y>0.89948</cdr:y>
    </cdr:from>
    <cdr:to>
      <cdr:x>0.85023</cdr:x>
      <cdr:y>0.97558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FE3A45D-3216-AD6A-F83A-8F0F56A34205}"/>
            </a:ext>
          </a:extLst>
        </cdr:cNvPr>
        <cdr:cNvSpPr txBox="1"/>
      </cdr:nvSpPr>
      <cdr:spPr>
        <a:xfrm xmlns:a="http://schemas.openxmlformats.org/drawingml/2006/main">
          <a:off x="4532314" y="3040063"/>
          <a:ext cx="152400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kern="1200" dirty="0"/>
            <a:t>Annet 75 % (6242 rom)</a:t>
          </a:r>
        </a:p>
      </cdr:txBody>
    </cdr:sp>
  </cdr:relSizeAnchor>
  <cdr:relSizeAnchor xmlns:cdr="http://schemas.openxmlformats.org/drawingml/2006/chartDrawing">
    <cdr:from>
      <cdr:x>0.2037</cdr:x>
      <cdr:y>0.89995</cdr:y>
    </cdr:from>
    <cdr:to>
      <cdr:x>0.41765</cdr:x>
      <cdr:y>0.97604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7E3B0763-12E6-91FD-4ABE-262B7B4EAFCF}"/>
            </a:ext>
          </a:extLst>
        </cdr:cNvPr>
        <cdr:cNvSpPr txBox="1"/>
      </cdr:nvSpPr>
      <cdr:spPr>
        <a:xfrm xmlns:a="http://schemas.openxmlformats.org/drawingml/2006/main">
          <a:off x="1450975" y="3041650"/>
          <a:ext cx="152400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kern="1200" dirty="0" err="1"/>
            <a:t>Totalt</a:t>
          </a:r>
          <a:r>
            <a:rPr lang="en-US" sz="1400" b="1" kern="1200" dirty="0"/>
            <a:t> 8278 </a:t>
          </a:r>
          <a:r>
            <a:rPr lang="en-US" sz="1400" b="1" kern="1200" dirty="0" err="1"/>
            <a:t>aktive</a:t>
          </a:r>
          <a:r>
            <a:rPr lang="en-US" sz="1400" b="1" kern="1200" dirty="0"/>
            <a:t> rom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800F0B-91C6-48B8-8B0D-388CFD8C2F62}" type="datetimeFigureOut">
              <a:t>9/15/2025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4C280-8CB6-483A-B5DA-A007C1C2390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616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b="1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C280-8CB6-483A-B5DA-A007C1C239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80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C280-8CB6-483A-B5DA-A007C1C239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560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C280-8CB6-483A-B5DA-A007C1C2390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92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C280-8CB6-483A-B5DA-A007C1C2390F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831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2C65D-0419-597F-15A9-6C76C9ADD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0A48CB-0E97-7ABA-DCE7-7222056EEF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B3F4F2-2E78-8BFB-6801-182B53AE7A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33514B-7750-CFBC-AF92-C6E0E5C18E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C280-8CB6-483A-B5DA-A007C1C2390F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708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C280-8CB6-483A-B5DA-A007C1C2390F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034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18325-90BF-46D1-74D4-77A5BFB79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516C56-6D80-19C0-9E4B-B418505F38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C81A22-74D5-F238-FBC8-034308568C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A74098-F6E5-9ACF-2781-074638AA38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C280-8CB6-483A-B5DA-A007C1C2390F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959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5069B-538E-D6D9-C3AF-129152FAF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DDAB7D-172F-C335-EC2B-3EA7C083A6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9B4F76-6BC3-952F-9168-91203E357C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932FBF-A1B5-2BF1-E10D-F7DFBABFEA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C280-8CB6-483A-B5DA-A007C1C2390F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234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C280-8CB6-483A-B5DA-A007C1C2390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604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0FF0B-1B06-DAE8-59C5-0F0F16000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A99DCD-E34D-0037-026B-AF9A018D78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D6609-64C3-7EF2-C754-9F1D1FEFD9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DD322D-BFB8-B759-D132-63C9C081DF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C280-8CB6-483A-B5DA-A007C1C2390F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516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C280-8CB6-483A-B5DA-A007C1C2390F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824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77DB4-F24E-2E8F-4276-251552A38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29F316-57CF-5448-F446-84ADE25D8B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806D6D-202F-3E08-7F3B-165939DF0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3FE15-FBFF-743E-36E4-359D250879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C280-8CB6-483A-B5DA-A007C1C2390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645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 info: PDF-tagger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definerer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leserekkefølgen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identifiserer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overskrifter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avsnitt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inndelinger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tabeller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sideelementer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skjermlesere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assistive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teknologier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forstå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navigere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innholdet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C280-8CB6-483A-B5DA-A007C1C2390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666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06CF6-EB2E-781C-D791-9941C5A77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6A3F5A-2362-B300-C091-FCE7FA394C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8069A6-22C7-9293-BE20-2F59F8C875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AE459-63CB-8C41-0004-FA9AC05D09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C280-8CB6-483A-B5DA-A007C1C2390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749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72B74-326F-BCE1-6C88-F289B7339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233909-5365-C24C-CEFE-6F8E95A3B4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9D6D2B-087D-F5FC-70A7-26E75C7C27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7229D-362E-382B-D66D-B6D23ED6B7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C280-8CB6-483A-B5DA-A007C1C2390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7485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noProof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C280-8CB6-483A-B5DA-A007C1C2390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2880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60B98-F8CB-063A-FF1F-CC9EDFFCA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2A4E00-AABC-9951-58CC-FDF4F0804B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480ABE-79E6-6DC6-F36F-789B25DB44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E2DA72-73D1-8508-D378-3A2D70C3B0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C280-8CB6-483A-B5DA-A007C1C2390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423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3B1EC-588F-BECE-9612-5EFB0B259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30DA65-3C6B-7C59-3B36-F0AB256A7C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BF4BA7-193F-48A8-05F5-251D43F91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FA5EA3-2EB8-3086-9CB1-C80EB342AE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C280-8CB6-483A-B5DA-A007C1C2390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6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uio.no/for-ansatte/arbeidsstotte/sta/canvas/veiledninger/gjore-klart/beste-praksi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noProof="0" dirty="0"/>
              <a:t>Canvas på UiO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12762"/>
          </a:xfrm>
        </p:spPr>
        <p:txBody>
          <a:bodyPr/>
          <a:lstStyle/>
          <a:p>
            <a:r>
              <a:rPr lang="nb-NO" noProof="0" dirty="0"/>
              <a:t>Bruken i dag, utfordringer og veien videre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5412DD3-E732-91C4-DC03-1484722CD987}"/>
              </a:ext>
            </a:extLst>
          </p:cNvPr>
          <p:cNvSpPr txBox="1">
            <a:spLocks/>
          </p:cNvSpPr>
          <p:nvPr/>
        </p:nvSpPr>
        <p:spPr>
          <a:xfrm>
            <a:off x="1524000" y="5059131"/>
            <a:ext cx="9144000" cy="1074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err="1"/>
              <a:t>Joey</a:t>
            </a:r>
            <a:r>
              <a:rPr lang="nb-NO" dirty="0"/>
              <a:t> Corbin</a:t>
            </a:r>
          </a:p>
          <a:p>
            <a:r>
              <a:rPr lang="nb-NO" dirty="0"/>
              <a:t>Seksjon for digitale tjenester, Studieavdelingen</a:t>
            </a:r>
          </a:p>
          <a:p>
            <a:r>
              <a:rPr lang="nb-NO" dirty="0"/>
              <a:t>15. september 2025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465D9-AA3D-78DB-1069-DDAEC6509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Variert bruk av Canvas på UiO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CCC6E-3AF7-A5C2-8DBF-21D6A0FA1A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37748" y="1413164"/>
            <a:ext cx="4412507" cy="510535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lvl="0" indent="0">
              <a:buNone/>
            </a:pPr>
            <a:r>
              <a:rPr lang="nb-NO" sz="2000" b="1" noProof="0" dirty="0"/>
              <a:t>Brukt på forskjellige måter </a:t>
            </a:r>
            <a:r>
              <a:rPr lang="nb-NO" sz="2000" b="1" noProof="0" dirty="0">
                <a:latin typeface="Segoe UI Emoji" panose="020B0502040204020203" pitchFamily="34" charset="0"/>
                <a:ea typeface="Segoe UI Emoji" panose="020B0502040204020203" pitchFamily="34" charset="0"/>
              </a:rPr>
              <a:t>↔</a:t>
            </a:r>
            <a:endParaRPr lang="nb-NO" sz="2000" b="1" noProof="0" dirty="0"/>
          </a:p>
          <a:p>
            <a:pPr lvl="0"/>
            <a:r>
              <a:rPr lang="nb-NO" sz="1600" b="1" noProof="0" dirty="0"/>
              <a:t>Til undervisning: </a:t>
            </a:r>
            <a:r>
              <a:rPr lang="nb-NO" sz="1600" noProof="0" dirty="0"/>
              <a:t>alle mulige slags aktiviteter</a:t>
            </a:r>
          </a:p>
          <a:p>
            <a:pPr lvl="0"/>
            <a:r>
              <a:rPr lang="nb-NO" sz="1600" b="1" noProof="0" dirty="0"/>
              <a:t>Til kommunikasjon: </a:t>
            </a:r>
            <a:r>
              <a:rPr lang="nb-NO" sz="1600" noProof="0" dirty="0"/>
              <a:t>kunngjøringer, beskjeder, innboks, osv.</a:t>
            </a:r>
          </a:p>
          <a:p>
            <a:pPr lvl="0"/>
            <a:r>
              <a:rPr lang="nb-NO" sz="1600" b="1" noProof="0" dirty="0"/>
              <a:t>Til ansattkurs</a:t>
            </a:r>
          </a:p>
          <a:p>
            <a:pPr lvl="0"/>
            <a:r>
              <a:rPr lang="nb-NO" sz="1600" b="1" noProof="0" dirty="0"/>
              <a:t>Til åpne læringsressurser/kunnskapsbaser (</a:t>
            </a:r>
            <a:r>
              <a:rPr lang="nb-NO" sz="1600" b="1" u="sng" noProof="0" dirty="0"/>
              <a:t>ikke</a:t>
            </a:r>
            <a:r>
              <a:rPr lang="nb-NO" sz="1600" b="1" noProof="0" dirty="0"/>
              <a:t> MOOC)</a:t>
            </a:r>
          </a:p>
          <a:p>
            <a:pPr lvl="0"/>
            <a:r>
              <a:rPr lang="nb-NO" sz="1600" b="1" noProof="0" dirty="0"/>
              <a:t>Lokalisert ansvar</a:t>
            </a:r>
            <a:r>
              <a:rPr lang="nb-NO" sz="1600" noProof="0" dirty="0"/>
              <a:t> for Canvas: det gir forskjeller i bruk</a:t>
            </a:r>
          </a:p>
          <a:p>
            <a:r>
              <a:rPr lang="nb-NO" sz="1600" b="1" noProof="0" dirty="0"/>
              <a:t>Noen bruker maler </a:t>
            </a:r>
            <a:r>
              <a:rPr lang="nb-NO" sz="1600" noProof="0" dirty="0"/>
              <a:t>på tvers av rom, andre ikke</a:t>
            </a:r>
          </a:p>
          <a:p>
            <a:pPr marL="0" indent="0">
              <a:buNone/>
            </a:pPr>
            <a:endParaRPr lang="nb-NO" sz="1200" noProof="0" dirty="0"/>
          </a:p>
          <a:p>
            <a:pPr marL="0" indent="0">
              <a:buNone/>
            </a:pPr>
            <a:r>
              <a:rPr lang="nb-NO" sz="2000" b="1" noProof="0" dirty="0"/>
              <a:t>Brukt på nye måter </a:t>
            </a:r>
            <a:r>
              <a:rPr lang="nb-NO" sz="2000" b="1" noProof="0" dirty="0">
                <a:latin typeface="Segoe UI Emoji" panose="020B0502040204020203" pitchFamily="34" charset="0"/>
                <a:ea typeface="Segoe UI Emoji" panose="020B0502040204020203" pitchFamily="34" charset="0"/>
              </a:rPr>
              <a:t>✨</a:t>
            </a:r>
            <a:endParaRPr lang="nb-NO" sz="2000" b="1" noProof="0" dirty="0"/>
          </a:p>
          <a:p>
            <a:r>
              <a:rPr lang="nb-NO" sz="1600" noProof="0" dirty="0"/>
              <a:t>Ønsker og nye behov</a:t>
            </a:r>
          </a:p>
          <a:p>
            <a:r>
              <a:rPr lang="nb-NO" sz="1600" noProof="0" dirty="0"/>
              <a:t>Nye fagmiljøer/program/kurs med egne behov (MED)</a:t>
            </a:r>
          </a:p>
        </p:txBody>
      </p:sp>
      <p:graphicFrame>
        <p:nvGraphicFramePr>
          <p:cNvPr id="5" name="Chart 4" descr="UiO har 8278 aktive Canvasrom per i dag, men kun 25 % rom er publisert med aktiviteter (sidevisninger, oppgave, o.l). De siste 75 % av rommene (6242 totalt) er publisert uten aktivitet, eller upublisert og har studenter. ">
            <a:extLst>
              <a:ext uri="{FF2B5EF4-FFF2-40B4-BE49-F238E27FC236}">
                <a16:creationId xmlns:a16="http://schemas.microsoft.com/office/drawing/2014/main" id="{BDBB8C94-5073-A62F-E4C0-61C40CA9D7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973871"/>
              </p:ext>
            </p:extLst>
          </p:nvPr>
        </p:nvGraphicFramePr>
        <p:xfrm>
          <a:off x="-322844" y="1672649"/>
          <a:ext cx="7637694" cy="3730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9514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BC40BB-D535-DA10-D0C9-9153FAEEE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nb-NO" noProof="0" dirty="0"/>
              <a:t>Canvasrom for undervisning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24399-0165-402F-2A02-09FECBC9A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2400" noProof="0" dirty="0"/>
              <a:t>Ulike rom for hele studieløpet og mange typer læringsaktiviteter:</a:t>
            </a:r>
          </a:p>
          <a:p>
            <a:r>
              <a:rPr lang="nb-NO" sz="2000" b="1" noProof="0" dirty="0"/>
              <a:t>100 programrom </a:t>
            </a:r>
            <a:r>
              <a:rPr lang="nb-NO" sz="2000" noProof="0" dirty="0"/>
              <a:t>(</a:t>
            </a:r>
            <a:r>
              <a:rPr lang="nb-NO" sz="2000" dirty="0"/>
              <a:t>+44 upublisert; </a:t>
            </a:r>
            <a:r>
              <a:rPr lang="nb-NO" sz="2000" noProof="0" dirty="0"/>
              <a:t>UiO har 221 studietilbud i nettsidene)</a:t>
            </a:r>
          </a:p>
          <a:p>
            <a:r>
              <a:rPr lang="nb-NO" sz="2000" b="1" dirty="0"/>
              <a:t>154</a:t>
            </a:r>
            <a:r>
              <a:rPr lang="nb-NO" sz="2000" b="1" noProof="0" dirty="0"/>
              <a:t> kullrom </a:t>
            </a:r>
            <a:r>
              <a:rPr lang="nb-NO" sz="2000" noProof="0" dirty="0"/>
              <a:t>(+226 upublisert)</a:t>
            </a:r>
          </a:p>
          <a:p>
            <a:r>
              <a:rPr lang="nb-NO" sz="2000" b="1" noProof="0" dirty="0"/>
              <a:t>134 kullklasserom </a:t>
            </a:r>
            <a:r>
              <a:rPr lang="nb-NO" sz="2000" noProof="0" dirty="0"/>
              <a:t>(+161 upublisert)</a:t>
            </a:r>
          </a:p>
          <a:p>
            <a:r>
              <a:rPr lang="nb-NO" sz="2000" b="1" noProof="0" dirty="0"/>
              <a:t>14428 undervisningsenhet-rom</a:t>
            </a:r>
            <a:r>
              <a:rPr lang="nb-NO" sz="2000" b="1" dirty="0"/>
              <a:t> </a:t>
            </a:r>
            <a:r>
              <a:rPr lang="nb-NO" sz="2000" noProof="0" dirty="0"/>
              <a:t>(+6044 upublisert)</a:t>
            </a:r>
          </a:p>
          <a:p>
            <a:r>
              <a:rPr lang="nb-NO" sz="2000" b="1" dirty="0"/>
              <a:t>10658 undervisningsaktivitet-rom</a:t>
            </a:r>
            <a:r>
              <a:rPr lang="nb-NO" sz="2000" dirty="0"/>
              <a:t> (+5537 upublisert)</a:t>
            </a:r>
            <a:endParaRPr lang="nb-NO" sz="2000" noProof="0" dirty="0"/>
          </a:p>
          <a:p>
            <a:r>
              <a:rPr lang="nb-NO" sz="2000" b="1" dirty="0"/>
              <a:t>151 EVU-rom</a:t>
            </a:r>
          </a:p>
          <a:p>
            <a:r>
              <a:rPr lang="nb-NO" sz="2000" b="1" noProof="0" dirty="0"/>
              <a:t>+ manuelt opprettede rom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8C721B-96A7-585B-E47F-7C9BA48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184" y="1240117"/>
            <a:ext cx="3781051" cy="3733787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4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EC310-7591-1D2C-1789-BCAE50223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Hvordan bruker studenter Canvas? </a:t>
            </a:r>
          </a:p>
        </p:txBody>
      </p:sp>
      <p:graphicFrame>
        <p:nvGraphicFramePr>
          <p:cNvPr id="4" name="Diagram 3" descr="9,5 millioner sidevisninger august 2025.&#10;75 %  av studentbrukere er aktive.&#10;14.000+ studenter bruker mobilen.&#10;Mest brukte LTIer er Leganto og Panopto.">
            <a:extLst>
              <a:ext uri="{FF2B5EF4-FFF2-40B4-BE49-F238E27FC236}">
                <a16:creationId xmlns:a16="http://schemas.microsoft.com/office/drawing/2014/main" id="{4A890771-864B-2E3F-82C1-58B886054B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5131798"/>
              </p:ext>
            </p:extLst>
          </p:nvPr>
        </p:nvGraphicFramePr>
        <p:xfrm>
          <a:off x="3047130" y="1025593"/>
          <a:ext cx="5866356" cy="5098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7CD065F-EF9D-DD65-D1A8-6326C1F8E5D3}"/>
              </a:ext>
            </a:extLst>
          </p:cNvPr>
          <p:cNvSpPr txBox="1"/>
          <p:nvPr/>
        </p:nvSpPr>
        <p:spPr>
          <a:xfrm>
            <a:off x="705779" y="5939020"/>
            <a:ext cx="1078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* </a:t>
            </a:r>
            <a:r>
              <a:rPr lang="en-US" dirty="0" err="1"/>
              <a:t>minst</a:t>
            </a:r>
            <a:r>
              <a:rPr lang="en-US" dirty="0"/>
              <a:t> </a:t>
            </a:r>
            <a:r>
              <a:rPr lang="en-US" dirty="0" err="1"/>
              <a:t>én</a:t>
            </a:r>
            <a:r>
              <a:rPr lang="en-US" dirty="0"/>
              <a:t> </a:t>
            </a:r>
            <a:r>
              <a:rPr lang="en-US" dirty="0" err="1"/>
              <a:t>sidevisning</a:t>
            </a:r>
            <a:r>
              <a:rPr lang="en-US" dirty="0"/>
              <a:t> 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minst</a:t>
            </a:r>
            <a:r>
              <a:rPr lang="en-US" dirty="0"/>
              <a:t> </a:t>
            </a:r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aktiv</a:t>
            </a:r>
            <a:r>
              <a:rPr lang="en-US" dirty="0"/>
              <a:t> </a:t>
            </a:r>
            <a:r>
              <a:rPr lang="en-US" dirty="0" err="1"/>
              <a:t>deltakelse</a:t>
            </a:r>
            <a:r>
              <a:rPr lang="en-US" dirty="0"/>
              <a:t> </a:t>
            </a:r>
            <a:r>
              <a:rPr lang="en-US" dirty="0" err="1"/>
              <a:t>på</a:t>
            </a:r>
            <a:r>
              <a:rPr lang="en-US" dirty="0"/>
              <a:t> quiz, </a:t>
            </a:r>
            <a:r>
              <a:rPr lang="en-US" dirty="0" err="1"/>
              <a:t>oppgave</a:t>
            </a:r>
            <a:r>
              <a:rPr lang="en-US" dirty="0"/>
              <a:t> </a:t>
            </a:r>
            <a:r>
              <a:rPr lang="en-US" dirty="0" err="1"/>
              <a:t>e.l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732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E51A67-A9B0-4305-BC1D-C6E4184A0B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11B9A12-F936-4CAE-B7EB-AE29D23BEC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E80895F-894A-4C6E-8A6D-8F194B98FF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7AA72D6-4A0A-40D0-A653-2D63EDAC7E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20D62C-3244-0178-8FED-A6E47ABD0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ECB27C-4095-7E99-C514-B38F6C77A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Totalt aktive brukere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Google Shape;283;p42" descr="Graf fra leverandøren som viser overordnet bruksstatistikk siden 1. september 2024. De siste tallene finnes som tekst i foilen.">
            <a:extLst>
              <a:ext uri="{FF2B5EF4-FFF2-40B4-BE49-F238E27FC236}">
                <a16:creationId xmlns:a16="http://schemas.microsoft.com/office/drawing/2014/main" id="{2FB23994-0918-5966-8468-A6A9FDF62EB5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03182" y="1469006"/>
            <a:ext cx="4777381" cy="3750243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F06E17-8CF9-702F-61A5-4A6248220F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94962" y="1984443"/>
            <a:ext cx="5458838" cy="419252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nb-NO" noProof="0" dirty="0"/>
              <a:t>19397 studenter</a:t>
            </a:r>
          </a:p>
          <a:p>
            <a:r>
              <a:rPr lang="nb-NO" dirty="0"/>
              <a:t>1921 ansattbrukere (Lærer, Studiekonsulent, Emneansvarlig, Designer, osv.)</a:t>
            </a:r>
          </a:p>
          <a:p>
            <a:r>
              <a:rPr lang="nb-NO" dirty="0"/>
              <a:t>13 læringassistenter</a:t>
            </a:r>
          </a:p>
          <a:p>
            <a:r>
              <a:rPr lang="nb-NO" dirty="0"/>
              <a:t>8 observatører</a:t>
            </a:r>
          </a:p>
          <a:p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637250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B76E7-D084-C926-C34B-ECEA44920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582" y="365125"/>
            <a:ext cx="7315201" cy="1325563"/>
          </a:xfrm>
        </p:spPr>
        <p:txBody>
          <a:bodyPr/>
          <a:lstStyle/>
          <a:p>
            <a:r>
              <a:rPr lang="nb-NO" dirty="0"/>
              <a:t>Nettleser-versjonen ser slik ut</a:t>
            </a:r>
          </a:p>
        </p:txBody>
      </p:sp>
      <p:pic>
        <p:nvPicPr>
          <p:cNvPr id="5" name="Content Placeholder 4" descr="Skjermbilde av forsiden på et grupperom i Canvas for emnet EXPHIL03.">
            <a:extLst>
              <a:ext uri="{FF2B5EF4-FFF2-40B4-BE49-F238E27FC236}">
                <a16:creationId xmlns:a16="http://schemas.microsoft.com/office/drawing/2014/main" id="{BEBC3B72-4A97-F711-F59B-52B1886AF3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128" y="201989"/>
            <a:ext cx="9056780" cy="5979355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1D5B83-1678-406A-753C-18193695C74C}"/>
              </a:ext>
            </a:extLst>
          </p:cNvPr>
          <p:cNvSpPr txBox="1"/>
          <p:nvPr/>
        </p:nvSpPr>
        <p:spPr>
          <a:xfrm>
            <a:off x="195072" y="6194346"/>
            <a:ext cx="116921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a typeface="Calibri"/>
                <a:cs typeface="Calibri"/>
              </a:rPr>
              <a:t>Dette er et </a:t>
            </a:r>
            <a:r>
              <a:rPr lang="en-US" sz="1600" dirty="0" err="1">
                <a:ea typeface="Calibri"/>
                <a:cs typeface="Calibri"/>
              </a:rPr>
              <a:t>eksempel</a:t>
            </a:r>
            <a:r>
              <a:rPr lang="en-US" sz="1600" dirty="0">
                <a:ea typeface="Calibri"/>
                <a:cs typeface="Calibri"/>
              </a:rPr>
              <a:t> fra et </a:t>
            </a:r>
            <a:r>
              <a:rPr lang="en-US" sz="1600" dirty="0" err="1">
                <a:ea typeface="Calibri"/>
                <a:cs typeface="Calibri"/>
              </a:rPr>
              <a:t>grupperom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i</a:t>
            </a:r>
            <a:r>
              <a:rPr lang="en-US" sz="1600" dirty="0">
                <a:ea typeface="Calibri"/>
                <a:cs typeface="Calibri"/>
              </a:rPr>
              <a:t> Canvas for </a:t>
            </a:r>
            <a:r>
              <a:rPr lang="en-US" sz="1600" dirty="0" err="1">
                <a:ea typeface="Calibri"/>
                <a:cs typeface="Calibri"/>
              </a:rPr>
              <a:t>emnet</a:t>
            </a:r>
            <a:r>
              <a:rPr lang="en-US" sz="1600" dirty="0">
                <a:ea typeface="Calibri"/>
                <a:cs typeface="Calibri"/>
              </a:rPr>
              <a:t> EXPHIL03. </a:t>
            </a:r>
            <a:r>
              <a:rPr lang="en-US" sz="1600" dirty="0" err="1">
                <a:ea typeface="Calibri"/>
                <a:cs typeface="Calibri"/>
              </a:rPr>
              <a:t>Eksempelet</a:t>
            </a:r>
            <a:r>
              <a:rPr lang="en-US" sz="1600" dirty="0">
                <a:ea typeface="Calibri"/>
                <a:cs typeface="Calibri"/>
              </a:rPr>
              <a:t> er </a:t>
            </a:r>
            <a:r>
              <a:rPr lang="en-US" sz="1600" b="1" u="sng" dirty="0" err="1">
                <a:ea typeface="Calibri"/>
                <a:cs typeface="Calibri"/>
              </a:rPr>
              <a:t>ikke</a:t>
            </a:r>
            <a:r>
              <a:rPr lang="en-US" sz="1600" dirty="0">
                <a:ea typeface="Calibri"/>
                <a:cs typeface="Calibri"/>
              </a:rPr>
              <a:t> for å henge </a:t>
            </a:r>
            <a:r>
              <a:rPr lang="en-US" sz="1600" dirty="0" err="1">
                <a:ea typeface="Calibri"/>
                <a:cs typeface="Calibri"/>
              </a:rPr>
              <a:t>ut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noen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eller</a:t>
            </a:r>
            <a:r>
              <a:rPr lang="en-US" sz="1600" dirty="0">
                <a:ea typeface="Calibri"/>
                <a:cs typeface="Calibri"/>
              </a:rPr>
              <a:t> vise </a:t>
            </a:r>
            <a:r>
              <a:rPr lang="en-US" sz="1600" dirty="0" err="1">
                <a:ea typeface="Calibri"/>
                <a:cs typeface="Calibri"/>
              </a:rPr>
              <a:t>noe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som</a:t>
            </a:r>
            <a:r>
              <a:rPr lang="en-US" sz="1600" dirty="0">
                <a:ea typeface="Calibri"/>
                <a:cs typeface="Calibri"/>
              </a:rPr>
              <a:t> er </a:t>
            </a:r>
            <a:r>
              <a:rPr lang="en-US" sz="1600" dirty="0" err="1">
                <a:ea typeface="Calibri"/>
                <a:cs typeface="Calibri"/>
              </a:rPr>
              <a:t>feil</a:t>
            </a:r>
            <a:r>
              <a:rPr lang="en-US" sz="1600" dirty="0">
                <a:ea typeface="Calibri"/>
                <a:cs typeface="Calibri"/>
              </a:rPr>
              <a:t> – </a:t>
            </a:r>
            <a:r>
              <a:rPr lang="en-US" sz="1600" dirty="0" err="1">
                <a:ea typeface="Calibri"/>
                <a:cs typeface="Calibri"/>
              </a:rPr>
              <a:t>dette</a:t>
            </a:r>
            <a:r>
              <a:rPr lang="en-US" sz="1600" dirty="0">
                <a:ea typeface="Calibri"/>
                <a:cs typeface="Calibri"/>
              </a:rPr>
              <a:t> er </a:t>
            </a:r>
            <a:r>
              <a:rPr lang="en-US" sz="1600" dirty="0" err="1">
                <a:ea typeface="Calibri"/>
                <a:cs typeface="Calibri"/>
              </a:rPr>
              <a:t>en</a:t>
            </a:r>
            <a:r>
              <a:rPr lang="en-US" sz="1600" dirty="0">
                <a:ea typeface="Calibri"/>
                <a:cs typeface="Calibri"/>
              </a:rPr>
              <a:t> god </a:t>
            </a:r>
            <a:r>
              <a:rPr lang="en-US" sz="1600" dirty="0" err="1">
                <a:ea typeface="Calibri"/>
                <a:cs typeface="Calibri"/>
              </a:rPr>
              <a:t>forside</a:t>
            </a:r>
            <a:r>
              <a:rPr lang="en-US" sz="1600" dirty="0">
                <a:ea typeface="Calibri"/>
                <a:cs typeface="Calibri"/>
              </a:rPr>
              <a:t> med </a:t>
            </a:r>
            <a:r>
              <a:rPr lang="en-US" sz="1600" dirty="0" err="1">
                <a:ea typeface="Calibri"/>
                <a:cs typeface="Calibri"/>
              </a:rPr>
              <a:t>både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tekst</a:t>
            </a:r>
            <a:r>
              <a:rPr lang="en-US" sz="1600" dirty="0">
                <a:ea typeface="Calibri"/>
                <a:cs typeface="Calibri"/>
              </a:rPr>
              <a:t>, </a:t>
            </a:r>
            <a:r>
              <a:rPr lang="en-US" sz="1600" dirty="0" err="1">
                <a:ea typeface="Calibri"/>
                <a:cs typeface="Calibri"/>
              </a:rPr>
              <a:t>knapper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og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tabell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som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vil</a:t>
            </a:r>
            <a:r>
              <a:rPr lang="en-US" sz="1600" dirty="0">
                <a:ea typeface="Calibri"/>
                <a:cs typeface="Calibri"/>
              </a:rPr>
              <a:t> vise </a:t>
            </a:r>
            <a:r>
              <a:rPr lang="en-US" sz="1600" dirty="0" err="1">
                <a:ea typeface="Calibri"/>
                <a:cs typeface="Calibri"/>
              </a:rPr>
              <a:t>forskjellene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mellom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mobil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og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nettleser</a:t>
            </a:r>
            <a:r>
              <a:rPr lang="en-US" sz="1600" dirty="0"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089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3C4A41-A48E-884E-420E-4978B3A3C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356ED63-4A2A-408C-DC3A-8C489A63E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55C399BF-7C50-5734-081B-DF88B1D92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B012B3-8B68-D315-3B81-3F239C68C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181" y="525304"/>
            <a:ext cx="568518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Mobilbrukere (nettleser</a:t>
            </a:r>
            <a:r>
              <a:rPr lang="nb-NO" dirty="0"/>
              <a:t>)</a:t>
            </a:r>
            <a:endParaRPr lang="nb-NO" kern="1200" noProof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5540B2D-E15C-7E55-BF6D-B41724C4C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D2740D-BBC5-8526-23F1-2B19D9C78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3182" y="1846105"/>
            <a:ext cx="5458838" cy="419252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nb-NO" noProof="0" dirty="0"/>
              <a:t>14947 studenter (77 %)</a:t>
            </a:r>
          </a:p>
          <a:p>
            <a:r>
              <a:rPr lang="nb-NO" dirty="0"/>
              <a:t>592 ansattbrukere (Lærer, Studiekonsulent, Emneansvarlig, Designer, osv.)</a:t>
            </a:r>
          </a:p>
          <a:p>
            <a:r>
              <a:rPr lang="nb-NO" dirty="0"/>
              <a:t>8 læringsassistenter</a:t>
            </a:r>
          </a:p>
          <a:p>
            <a:r>
              <a:rPr lang="nb-NO" dirty="0"/>
              <a:t>1 observatør</a:t>
            </a:r>
          </a:p>
          <a:p>
            <a:endParaRPr lang="nb-NO" noProof="0" dirty="0"/>
          </a:p>
        </p:txBody>
      </p:sp>
      <p:pic>
        <p:nvPicPr>
          <p:cNvPr id="3" name="Google Shape;290;p43" descr="Graf fra leverandøren som viser bruksstatistikk siden 1. september 2024, for de som bruker nettleser på mobil. De siste tallene finnes som tekst i foilen.">
            <a:extLst>
              <a:ext uri="{FF2B5EF4-FFF2-40B4-BE49-F238E27FC236}">
                <a16:creationId xmlns:a16="http://schemas.microsoft.com/office/drawing/2014/main" id="{B37367F6-2E8B-8754-EB92-752A1DA2B59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7143" y="1588699"/>
            <a:ext cx="5059624" cy="38977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0622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741EC0-1DE9-643B-8CF4-735FAC293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524525E-B077-ECDD-1878-4DB39B0BAD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9F9B10-1487-92D9-D899-64E1321CA4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044" y="321732"/>
            <a:ext cx="4568741" cy="6192603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13E83E-CB7B-05A3-1D80-DEDFC6F01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257" y="637523"/>
            <a:ext cx="3608896" cy="169099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sz="3600" kern="1200" noProof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På mobilen ser den annerledes ut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8256B3B-2E36-6B0F-E8D9-C7A99F3544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8256" y="2719189"/>
            <a:ext cx="3607930" cy="36771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b="1" noProof="0" dirty="0">
                <a:solidFill>
                  <a:srgbClr val="FFFFFF"/>
                </a:solidFill>
              </a:rPr>
              <a:t>Utfordringer for studenter:</a:t>
            </a:r>
          </a:p>
          <a:p>
            <a:r>
              <a:rPr lang="nb-NO" sz="2000" noProof="0" dirty="0">
                <a:solidFill>
                  <a:srgbClr val="FFFFFF"/>
                </a:solidFill>
              </a:rPr>
              <a:t>Navigasjonsmenyen er øverst til høyre</a:t>
            </a:r>
          </a:p>
          <a:p>
            <a:r>
              <a:rPr lang="nb-NO" sz="2000" noProof="0" dirty="0">
                <a:solidFill>
                  <a:srgbClr val="FFFFFF"/>
                </a:solidFill>
              </a:rPr>
              <a:t>Bilder, tabeller, videoer og grafikk kan være delvis usynlig</a:t>
            </a:r>
          </a:p>
          <a:p>
            <a:r>
              <a:rPr lang="nb-NO" sz="2000" noProof="0" dirty="0">
                <a:solidFill>
                  <a:srgbClr val="FFFFFF"/>
                </a:solidFill>
              </a:rPr>
              <a:t>Teksten kan bli for liten (særlig PDFer</a:t>
            </a:r>
            <a:r>
              <a:rPr lang="nb-NO" sz="2000" dirty="0">
                <a:solidFill>
                  <a:srgbClr val="FFFFFF"/>
                </a:solidFill>
              </a:rPr>
              <a:t>)</a:t>
            </a:r>
            <a:endParaRPr lang="nb-NO" sz="2000" noProof="0" dirty="0">
              <a:solidFill>
                <a:srgbClr val="FFFFFF"/>
              </a:solidFill>
            </a:endParaRPr>
          </a:p>
          <a:p>
            <a:r>
              <a:rPr lang="nb-NO" sz="2000" noProof="0" dirty="0">
                <a:solidFill>
                  <a:srgbClr val="FFFFFF"/>
                </a:solidFill>
              </a:rPr>
              <a:t>Lange sider = mye scrolling</a:t>
            </a:r>
          </a:p>
        </p:txBody>
      </p:sp>
      <p:pic>
        <p:nvPicPr>
          <p:cNvPr id="14" name="mobil-nettleser" descr="Samme eksempel fra EXPHIL03. I nettleseren på mobilenheter er navigasjonsmenyen gjemt øverst til høyre, og bilder, tabeller, videoer og grafikk kan være delvis usynlig pga skjermstørrelsen.&#10;">
            <a:hlinkClick r:id="" action="ppaction://media"/>
            <a:extLst>
              <a:ext uri="{FF2B5EF4-FFF2-40B4-BE49-F238E27FC236}">
                <a16:creationId xmlns:a16="http://schemas.microsoft.com/office/drawing/2014/main" id="{7D7B62F9-049B-555A-BD7B-CC7E3FEC0B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0" y="288754"/>
            <a:ext cx="5050055" cy="628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27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1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A7C8B3-07ED-C9E0-43B9-615D94BA4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B3DBA6D-D372-61DD-E960-4D62A4A80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46DE5E8B-960A-8040-E7FD-D9856AF5B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22F347-13C8-9D49-D240-9C44EE579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Mobilapp-brukere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B74078F-37F0-F891-4D12-5617338244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Google Shape;283;p42">
            <a:extLst>
              <a:ext uri="{FF2B5EF4-FFF2-40B4-BE49-F238E27FC236}">
                <a16:creationId xmlns:a16="http://schemas.microsoft.com/office/drawing/2014/main" id="{97BEB83D-B4BF-5D06-E760-F54070BC9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03182" y="1469006"/>
            <a:ext cx="4777381" cy="3750243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</p:spPr>
      </p:pic>
      <p:pic>
        <p:nvPicPr>
          <p:cNvPr id="3" name="Google Shape;297;p44" descr="Graf fra leverandøren som viser bruksstatistikk siden 1. september 2024, for de som bruker Canvas sin mobilapp. De siste tallene finnes som tekst i foilen.">
            <a:extLst>
              <a:ext uri="{FF2B5EF4-FFF2-40B4-BE49-F238E27FC236}">
                <a16:creationId xmlns:a16="http://schemas.microsoft.com/office/drawing/2014/main" id="{1596844F-85C3-8523-6131-6F9C52DFF67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46" y="1378319"/>
            <a:ext cx="6144251" cy="40106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E7A869-3A4D-64A2-15B9-DDF0F5E9CE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94962" y="1984443"/>
            <a:ext cx="5458838" cy="419252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nb-NO" noProof="0" dirty="0"/>
              <a:t>13753 studenter (71 %)</a:t>
            </a:r>
          </a:p>
          <a:p>
            <a:r>
              <a:rPr lang="nb-NO" dirty="0"/>
              <a:t>267 ansattbrukere (Lærer, Studiekonsulent, Emneansvarlig, Designer, osv.)</a:t>
            </a:r>
          </a:p>
          <a:p>
            <a:r>
              <a:rPr lang="nb-NO" dirty="0"/>
              <a:t>7 læringassistenter</a:t>
            </a:r>
          </a:p>
          <a:p>
            <a:r>
              <a:rPr lang="nb-NO" dirty="0"/>
              <a:t>1 observatør</a:t>
            </a:r>
          </a:p>
          <a:p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69051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741EC0-1DE9-643B-8CF4-735FAC293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524525E-B077-ECDD-1878-4DB39B0BAD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9F9B10-1487-92D9-D899-64E1321CA4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044" y="321732"/>
            <a:ext cx="4568741" cy="6192603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13E83E-CB7B-05A3-1D80-DEDFC6F01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257" y="637523"/>
            <a:ext cx="3608896" cy="169099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sz="3600" kern="1200" noProof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…i mobilappen ser den enda </a:t>
            </a:r>
            <a:r>
              <a:rPr lang="nb-NO" sz="3600" dirty="0">
                <a:solidFill>
                  <a:srgbClr val="FFFFFF"/>
                </a:solidFill>
              </a:rPr>
              <a:t>mer </a:t>
            </a:r>
            <a:r>
              <a:rPr lang="nb-NO" sz="3600" kern="1200" noProof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annerledes ut!</a:t>
            </a:r>
          </a:p>
        </p:txBody>
      </p:sp>
      <p:pic>
        <p:nvPicPr>
          <p:cNvPr id="4" name="Content Placeholder 3" descr="Skjermbilde av Canvas-studentappen i Apple sin app butikk">
            <a:extLst>
              <a:ext uri="{FF2B5EF4-FFF2-40B4-BE49-F238E27FC236}">
                <a16:creationId xmlns:a16="http://schemas.microsoft.com/office/drawing/2014/main" id="{CEF796A0-6821-DD38-C29C-215DE04BC84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8513" y="2823247"/>
            <a:ext cx="3608387" cy="3468932"/>
          </a:xfrm>
        </p:spPr>
      </p:pic>
      <p:pic>
        <p:nvPicPr>
          <p:cNvPr id="5" name="mobil-app-liten" descr="Samme eksempel fra EXPHIL03. I appen er det ikke forsiden man ser når man kommer til rommet, men navigasjonsmenyen, og formatert innhold i sider kan se noe annerledes ut.">
            <a:hlinkClick r:id="" action="ppaction://media"/>
            <a:extLst>
              <a:ext uri="{FF2B5EF4-FFF2-40B4-BE49-F238E27FC236}">
                <a16:creationId xmlns:a16="http://schemas.microsoft.com/office/drawing/2014/main" id="{C97010AD-8761-C5D0-466B-B18D2B4BD2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25892" y="321732"/>
            <a:ext cx="3429000" cy="6096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E672494-E8C1-3CA0-4561-9A8C2E5D4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33527" y="5495636"/>
            <a:ext cx="147782" cy="1477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92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D6F27-DACF-8C1D-FE3E-CCFDCB02C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D48E4-5130-9BE3-4D7F-0EEA8AD8D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Hvilken funksjonalitet bruker vi i Canvas?</a:t>
            </a:r>
          </a:p>
        </p:txBody>
      </p:sp>
      <p:pic>
        <p:nvPicPr>
          <p:cNvPr id="7" name="Content Placeholder 6" descr="En graf som viser funksjoner som er oftest aktivert og brukt i Canvas. Filer, Moduler, eksterne verktøy og sider brukes i rundt 1400 aktive Canvasrom, mens 1100 bruker kunngjøringer og 850 bruker oppgaver. Flere funksjoner som brukes for lite.">
            <a:extLst>
              <a:ext uri="{FF2B5EF4-FFF2-40B4-BE49-F238E27FC236}">
                <a16:creationId xmlns:a16="http://schemas.microsoft.com/office/drawing/2014/main" id="{457A4DB1-A924-673E-37B3-60BC680F00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078" y="1690688"/>
            <a:ext cx="7227843" cy="5022980"/>
          </a:xfrm>
        </p:spPr>
      </p:pic>
    </p:spTree>
    <p:extLst>
      <p:ext uri="{BB962C8B-B14F-4D97-AF65-F5344CB8AC3E}">
        <p14:creationId xmlns:p14="http://schemas.microsoft.com/office/powerpoint/2010/main" val="3628360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1289C-7CA3-BDDB-5700-7CB94610B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C9581-2889-17E2-41A9-0E96E3670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Brukerstatistikk – tredjepartsverktøy (LTI)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0E159-E3B6-2BC1-B513-5A381E4226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00975" y="1825625"/>
            <a:ext cx="3333750" cy="256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noProof="0" dirty="0"/>
              <a:t>Topp 10 brukte LTIer (tredjepartsverktøy) i Canvas ved UiO – siste 30 dager</a:t>
            </a:r>
          </a:p>
        </p:txBody>
      </p:sp>
      <p:graphicFrame>
        <p:nvGraphicFramePr>
          <p:cNvPr id="6" name="Table 5" descr="En tabell med de 10 mest brukte verktøy i Canvas ved UiO, målt med antall økter og brukere.">
            <a:extLst>
              <a:ext uri="{FF2B5EF4-FFF2-40B4-BE49-F238E27FC236}">
                <a16:creationId xmlns:a16="http://schemas.microsoft.com/office/drawing/2014/main" id="{8E428A13-126C-C966-D5AE-59AD31DFE83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928753"/>
              </p:ext>
            </p:extLst>
          </p:nvPr>
        </p:nvGraphicFramePr>
        <p:xfrm>
          <a:off x="838200" y="1825625"/>
          <a:ext cx="6286500" cy="348932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990793">
                  <a:extLst>
                    <a:ext uri="{9D8B030D-6E8A-4147-A177-3AD203B41FA5}">
                      <a16:colId xmlns:a16="http://schemas.microsoft.com/office/drawing/2014/main" val="3671580447"/>
                    </a:ext>
                  </a:extLst>
                </a:gridCol>
                <a:gridCol w="1142515">
                  <a:extLst>
                    <a:ext uri="{9D8B030D-6E8A-4147-A177-3AD203B41FA5}">
                      <a16:colId xmlns:a16="http://schemas.microsoft.com/office/drawing/2014/main" val="768345026"/>
                    </a:ext>
                  </a:extLst>
                </a:gridCol>
                <a:gridCol w="1153192">
                  <a:extLst>
                    <a:ext uri="{9D8B030D-6E8A-4147-A177-3AD203B41FA5}">
                      <a16:colId xmlns:a16="http://schemas.microsoft.com/office/drawing/2014/main" val="3089607161"/>
                    </a:ext>
                  </a:extLst>
                </a:gridCol>
              </a:tblGrid>
              <a:tr h="50044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LTI (</a:t>
                      </a:r>
                      <a:r>
                        <a:rPr lang="en-US" sz="20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tredjepartsverktøy</a:t>
                      </a:r>
                      <a:r>
                        <a:rPr lang="en-US" sz="20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 err="1">
                          <a:solidFill>
                            <a:srgbClr val="FFFFFF"/>
                          </a:solidFill>
                          <a:effectLst/>
                        </a:rPr>
                        <a:t>Økter</a:t>
                      </a:r>
                      <a:endParaRPr lang="en-US" sz="2000" u="none" strike="noStrike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Brukere</a:t>
                      </a:r>
                      <a:endParaRPr lang="en-US" sz="2000" u="none" strike="noStrike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246658"/>
                  </a:ext>
                </a:extLst>
              </a:tr>
              <a:tr h="3320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u="none" strike="noStrike">
                          <a:solidFill>
                            <a:srgbClr val="000000"/>
                          </a:solidFill>
                          <a:effectLst/>
                        </a:rPr>
                        <a:t>Leganto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>
                          <a:solidFill>
                            <a:srgbClr val="000000"/>
                          </a:solidFill>
                          <a:effectLst/>
                        </a:rPr>
                        <a:t>97321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>
                          <a:solidFill>
                            <a:srgbClr val="000000"/>
                          </a:solidFill>
                          <a:effectLst/>
                        </a:rPr>
                        <a:t>14827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16654691"/>
                  </a:ext>
                </a:extLst>
              </a:tr>
              <a:tr h="3320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Panopto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>
                          <a:solidFill>
                            <a:srgbClr val="000000"/>
                          </a:solidFill>
                          <a:effectLst/>
                        </a:rPr>
                        <a:t>50890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>
                          <a:solidFill>
                            <a:srgbClr val="000000"/>
                          </a:solidFill>
                          <a:effectLst/>
                        </a:rPr>
                        <a:t>7581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36747077"/>
                  </a:ext>
                </a:extLst>
              </a:tr>
              <a:tr h="3320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u="none" strike="noStrike">
                          <a:solidFill>
                            <a:srgbClr val="000000"/>
                          </a:solidFill>
                          <a:effectLst/>
                        </a:rPr>
                        <a:t>New Quizzes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>
                          <a:solidFill>
                            <a:srgbClr val="000000"/>
                          </a:solidFill>
                          <a:effectLst/>
                        </a:rPr>
                        <a:t>15376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>
                          <a:solidFill>
                            <a:srgbClr val="000000"/>
                          </a:solidFill>
                          <a:effectLst/>
                        </a:rPr>
                        <a:t>1924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50088595"/>
                  </a:ext>
                </a:extLst>
              </a:tr>
              <a:tr h="3320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u="none" strike="noStrike">
                          <a:solidFill>
                            <a:srgbClr val="000000"/>
                          </a:solidFill>
                          <a:effectLst/>
                        </a:rPr>
                        <a:t>Zoom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>
                          <a:solidFill>
                            <a:srgbClr val="000000"/>
                          </a:solidFill>
                          <a:effectLst/>
                        </a:rPr>
                        <a:t>8796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>
                          <a:solidFill>
                            <a:srgbClr val="000000"/>
                          </a:solidFill>
                          <a:effectLst/>
                        </a:rPr>
                        <a:t>3733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34970697"/>
                  </a:ext>
                </a:extLst>
              </a:tr>
              <a:tr h="3320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u="none" strike="noStrike">
                          <a:solidFill>
                            <a:srgbClr val="000000"/>
                          </a:solidFill>
                          <a:effectLst/>
                        </a:rPr>
                        <a:t>Microsoft Office 365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>
                          <a:solidFill>
                            <a:srgbClr val="000000"/>
                          </a:solidFill>
                          <a:effectLst/>
                        </a:rPr>
                        <a:t>1296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>
                          <a:solidFill>
                            <a:srgbClr val="000000"/>
                          </a:solidFill>
                          <a:effectLst/>
                        </a:rPr>
                        <a:t>876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84764945"/>
                  </a:ext>
                </a:extLst>
              </a:tr>
              <a:tr h="3320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u="none" strike="noStrike">
                          <a:solidFill>
                            <a:srgbClr val="000000"/>
                          </a:solidFill>
                          <a:effectLst/>
                        </a:rPr>
                        <a:t>Admin and Course Analytics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>
                          <a:solidFill>
                            <a:srgbClr val="000000"/>
                          </a:solidFill>
                          <a:effectLst/>
                        </a:rPr>
                        <a:t>790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>
                          <a:solidFill>
                            <a:srgbClr val="000000"/>
                          </a:solidFill>
                          <a:effectLst/>
                        </a:rPr>
                        <a:t>240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4268709"/>
                  </a:ext>
                </a:extLst>
              </a:tr>
              <a:tr h="3320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u="none" strike="noStrike">
                          <a:solidFill>
                            <a:srgbClr val="000000"/>
                          </a:solidFill>
                          <a:effectLst/>
                        </a:rPr>
                        <a:t>OneNote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>
                          <a:solidFill>
                            <a:srgbClr val="000000"/>
                          </a:solidFill>
                          <a:effectLst/>
                        </a:rPr>
                        <a:t>309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>
                          <a:solidFill>
                            <a:srgbClr val="000000"/>
                          </a:solidFill>
                          <a:effectLst/>
                        </a:rPr>
                        <a:t>216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4591128"/>
                  </a:ext>
                </a:extLst>
              </a:tr>
              <a:tr h="3320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u="none" strike="noStrike">
                          <a:solidFill>
                            <a:srgbClr val="000000"/>
                          </a:solidFill>
                          <a:effectLst/>
                        </a:rPr>
                        <a:t>Canvas Commons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>
                          <a:solidFill>
                            <a:srgbClr val="000000"/>
                          </a:solidFill>
                          <a:effectLst/>
                        </a:rPr>
                        <a:t>248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>
                          <a:solidFill>
                            <a:srgbClr val="000000"/>
                          </a:solidFill>
                          <a:effectLst/>
                        </a:rPr>
                        <a:t>177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4938094"/>
                  </a:ext>
                </a:extLst>
              </a:tr>
              <a:tr h="3320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u="none" strike="noStrike">
                          <a:solidFill>
                            <a:srgbClr val="000000"/>
                          </a:solidFill>
                          <a:effectLst/>
                        </a:rPr>
                        <a:t>Ally Course Accessibility Report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>
                          <a:solidFill>
                            <a:srgbClr val="000000"/>
                          </a:solidFill>
                          <a:effectLst/>
                        </a:rPr>
                        <a:t>193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86764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3635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5AACEB-B5C2-F036-DF21-A0B285256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EFD753D-6A49-46DD-9E82-AA6E2C62B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8A5824-1F4A-4EE7-BC13-5BB48FC08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044" y="321732"/>
            <a:ext cx="4568741" cy="6192603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642BD7-5312-969D-BED8-E7789E9B4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257" y="637523"/>
            <a:ext cx="3608896" cy="169099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sz="3600" kern="1200" noProof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Utfordringer den vide bruken fører til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9A9119-0BAE-BD0B-1E1C-4656A7F7A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996" y="325905"/>
            <a:ext cx="2143206" cy="18538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F4A452-9E1B-39A7-C39E-D5BD9FD64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6899" y="325905"/>
            <a:ext cx="2088872" cy="185387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7CC83-0572-F87F-49EC-94FD18FD42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8256" y="2719189"/>
            <a:ext cx="3607930" cy="36771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b="1" noProof="0" dirty="0">
                <a:solidFill>
                  <a:srgbClr val="FFFFFF"/>
                </a:solidFill>
              </a:rPr>
              <a:t>Brukeropplevelsen svekkes</a:t>
            </a:r>
            <a:endParaRPr lang="nb-NO" noProof="0" dirty="0"/>
          </a:p>
          <a:p>
            <a:r>
              <a:rPr lang="nb-NO" sz="2000" noProof="0" dirty="0">
                <a:solidFill>
                  <a:srgbClr val="FFFFFF"/>
                </a:solidFill>
              </a:rPr>
              <a:t>Ikke-konsekvent bruk</a:t>
            </a:r>
          </a:p>
          <a:p>
            <a:r>
              <a:rPr lang="nb-NO" sz="2000" noProof="0" dirty="0">
                <a:solidFill>
                  <a:srgbClr val="FFFFFF"/>
                </a:solidFill>
              </a:rPr>
              <a:t>Navigasjon</a:t>
            </a:r>
          </a:p>
          <a:p>
            <a:r>
              <a:rPr lang="nb-NO" sz="2000" noProof="0" dirty="0">
                <a:solidFill>
                  <a:srgbClr val="FFFFFF"/>
                </a:solidFill>
              </a:rPr>
              <a:t>Utseende</a:t>
            </a:r>
          </a:p>
          <a:p>
            <a:r>
              <a:rPr lang="nb-NO" sz="2000" dirty="0">
                <a:solidFill>
                  <a:srgbClr val="FFFFFF"/>
                </a:solidFill>
              </a:rPr>
              <a:t>Nettleser vs. app</a:t>
            </a:r>
            <a:endParaRPr lang="nb-NO" sz="2000" noProof="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nb-NO" sz="2000" noProof="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nb-NO" sz="2000" b="1" dirty="0">
                <a:solidFill>
                  <a:srgbClr val="FFFFFF"/>
                </a:solidFill>
              </a:rPr>
              <a:t>= </a:t>
            </a:r>
            <a:r>
              <a:rPr lang="nb-NO" sz="2000" b="1" noProof="0" dirty="0">
                <a:solidFill>
                  <a:srgbClr val="FFFFFF"/>
                </a:solidFill>
              </a:rPr>
              <a:t>Mindre tid til læring</a:t>
            </a:r>
          </a:p>
          <a:p>
            <a:endParaRPr lang="nb-NO" sz="2000" noProof="0" dirty="0">
              <a:solidFill>
                <a:srgbClr val="FFFFFF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3FD7AF-88B1-58A1-802E-293971D89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6548" y="2503952"/>
            <a:ext cx="2277042" cy="18500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186834-AAA9-85E3-69E2-E927FA472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4186" y="2503952"/>
            <a:ext cx="2061389" cy="1850097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CEEB87-AEE5-09E5-001B-2F9D15840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5716116" y="4644984"/>
            <a:ext cx="2106311" cy="18693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621C8A-783F-0F8D-FFAD-FDF0DCF3A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43483" y="4649694"/>
            <a:ext cx="2075704" cy="187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790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12EEB-28D5-3D8D-8511-C2AF2225A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5CBFA-0829-935D-AB44-C69697B24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Statistikk på universell utforming i Canvas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395B2-A8F4-AAEE-E3FE-026BAB9BEC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690688"/>
            <a:ext cx="3314700" cy="4351338"/>
          </a:xfrm>
        </p:spPr>
        <p:txBody>
          <a:bodyPr/>
          <a:lstStyle/>
          <a:p>
            <a:pPr marL="0" indent="0">
              <a:buNone/>
            </a:pPr>
            <a:r>
              <a:rPr lang="nb-NO" b="1" dirty="0"/>
              <a:t>For høsten 2025 så langt: </a:t>
            </a:r>
            <a:r>
              <a:rPr lang="nb-NO" dirty="0"/>
              <a:t>Ally scorer innholdet på 66,1 %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Opp fra 59 % høsten 2023!</a:t>
            </a:r>
            <a:r>
              <a:rPr lang="nb-NO" dirty="0">
                <a:latin typeface="Segoe UI Emoji" panose="020B0502040204020203" pitchFamily="34" charset="0"/>
                <a:ea typeface="Segoe UI Emoji" panose="020B0502040204020203" pitchFamily="34" charset="0"/>
              </a:rPr>
              <a:t>🌟</a:t>
            </a:r>
            <a:endParaRPr lang="nb-NO" dirty="0"/>
          </a:p>
        </p:txBody>
      </p:sp>
      <p:pic>
        <p:nvPicPr>
          <p:cNvPr id="12" name="Content Placeholder 11" descr="Statistikk fra Ally, som viser total mengde opprettet innhold så langt høstsemesteret 2025 (115000 dokumenter og nettsider). Over 34000 PDF-filer, 23000 bilder og 20000 sider.">
            <a:extLst>
              <a:ext uri="{FF2B5EF4-FFF2-40B4-BE49-F238E27FC236}">
                <a16:creationId xmlns:a16="http://schemas.microsoft.com/office/drawing/2014/main" id="{09BACD4E-CD8D-1E63-3588-7DDE4814790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443" y="1690688"/>
            <a:ext cx="6745357" cy="4247077"/>
          </a:xfrm>
        </p:spPr>
      </p:pic>
    </p:spTree>
    <p:extLst>
      <p:ext uri="{BB962C8B-B14F-4D97-AF65-F5344CB8AC3E}">
        <p14:creationId xmlns:p14="http://schemas.microsoft.com/office/powerpoint/2010/main" val="2382568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2F6AE-A3D6-5FFE-B3A2-A0E9AA0BE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Studentene har behov for tilrettelagt materiale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6E777A7E-BA8D-837A-8BDB-513321DEF1C2}"/>
              </a:ext>
            </a:extLst>
          </p:cNvPr>
          <p:cNvSpPr txBox="1">
            <a:spLocks/>
          </p:cNvSpPr>
          <p:nvPr/>
        </p:nvSpPr>
        <p:spPr>
          <a:xfrm>
            <a:off x="376746" y="1714500"/>
            <a:ext cx="10439400" cy="437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err="1"/>
              <a:t>Statistikken</a:t>
            </a:r>
            <a:r>
              <a:rPr lang="en-US" sz="2400"/>
              <a:t> fra 1. </a:t>
            </a:r>
            <a:r>
              <a:rPr lang="en-US" sz="2400" err="1"/>
              <a:t>juli</a:t>
            </a:r>
            <a:r>
              <a:rPr lang="en-US" sz="2400"/>
              <a:t> </a:t>
            </a:r>
            <a:r>
              <a:rPr lang="en-US" sz="2400" err="1"/>
              <a:t>til</a:t>
            </a:r>
            <a:r>
              <a:rPr lang="en-US" sz="2400"/>
              <a:t> </a:t>
            </a:r>
            <a:r>
              <a:rPr lang="en-US" sz="2400" err="1"/>
              <a:t>d.d.</a:t>
            </a:r>
            <a:r>
              <a:rPr lang="en-US" sz="2400"/>
              <a:t> = </a:t>
            </a:r>
            <a:r>
              <a:rPr lang="en-US" sz="2400" b="1"/>
              <a:t>6484 </a:t>
            </a:r>
            <a:r>
              <a:rPr lang="en-US" sz="2400" b="1" err="1"/>
              <a:t>nedlastninger</a:t>
            </a:r>
            <a:r>
              <a:rPr lang="en-US" sz="2400" b="1"/>
              <a:t> </a:t>
            </a:r>
            <a:r>
              <a:rPr lang="en-US" sz="2400"/>
              <a:t>av alternative </a:t>
            </a:r>
            <a:r>
              <a:rPr lang="en-US" sz="2400" err="1"/>
              <a:t>formater</a:t>
            </a:r>
            <a:r>
              <a:rPr lang="en-US" sz="2400"/>
              <a:t> </a:t>
            </a:r>
            <a:r>
              <a:rPr lang="en-US" sz="2400" err="1"/>
              <a:t>i</a:t>
            </a:r>
            <a:r>
              <a:rPr lang="en-US" sz="2400"/>
              <a:t> Ally</a:t>
            </a:r>
          </a:p>
        </p:txBody>
      </p:sp>
      <p:pic>
        <p:nvPicPr>
          <p:cNvPr id="6" name="Content Placeholder 5" descr="Grafen viser typer nedlastninger, med ca. 1600 tagget PDF, over 1400 ePub, over 400 HTML, over 300 lydfiler, og mange nedlastninger i andre format som støtter studenter med lærevansker og blinde.">
            <a:extLst>
              <a:ext uri="{FF2B5EF4-FFF2-40B4-BE49-F238E27FC236}">
                <a16:creationId xmlns:a16="http://schemas.microsoft.com/office/drawing/2014/main" id="{DFCCF483-63BE-5802-45C4-7B697795FAD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46" y="2151833"/>
            <a:ext cx="11438508" cy="255433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A9E4AD-0DD6-C4BC-C9BA-C75031015E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6745" y="4810125"/>
            <a:ext cx="11438507" cy="185737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sz="2400" b="1" dirty="0"/>
              <a:t>Refleksjoner om studenter som bruker Ally:</a:t>
            </a:r>
          </a:p>
          <a:p>
            <a:r>
              <a:rPr lang="nb-NO" sz="2000" dirty="0"/>
              <a:t>Viktigst med tagget PDFer som identifiserer struktur, overskrifter, tabeller, bilder, osv.</a:t>
            </a:r>
          </a:p>
          <a:p>
            <a:r>
              <a:rPr lang="nb-NO" sz="2000" dirty="0"/>
              <a:t>Noen foretrekker å lese og annotere/bokmerke ved bruk av e-boklesere</a:t>
            </a:r>
          </a:p>
          <a:p>
            <a:r>
              <a:rPr lang="nb-NO" sz="2000" dirty="0"/>
              <a:t>Noen foretrekker nettsider framfor Word/PDF/PowerPoint</a:t>
            </a:r>
          </a:p>
          <a:p>
            <a:r>
              <a:rPr lang="nb-NO" sz="2000" dirty="0"/>
              <a:t>Noen trenger eller foretrekker lydfiler i sin læring– </a:t>
            </a:r>
            <a:r>
              <a:rPr lang="nb-NO" sz="2000" b="1" dirty="0"/>
              <a:t>støtter forskningsfunn </a:t>
            </a:r>
            <a:r>
              <a:rPr lang="nb-NO" sz="2000" dirty="0"/>
              <a:t>på forbedret forståelse og hukommelse gjennom multi-modalitet (tekst + lyd)!</a:t>
            </a:r>
          </a:p>
          <a:p>
            <a:r>
              <a:rPr lang="nb-NO" sz="2000" dirty="0"/>
              <a:t>Blinde studenter, studenter med lærevansker (dysleksi, ADHD, osv.) og studenter med norsk som andre språk får format som hjelper dem.</a:t>
            </a:r>
          </a:p>
        </p:txBody>
      </p:sp>
    </p:spTree>
    <p:extLst>
      <p:ext uri="{BB962C8B-B14F-4D97-AF65-F5344CB8AC3E}">
        <p14:creationId xmlns:p14="http://schemas.microsoft.com/office/powerpoint/2010/main" val="1568167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4263-FCF4-1729-3906-E4621727C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84F19-9B7C-D79A-4FA9-5A3F4B8B0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Ansattes bruk av Ally for bedringer til innhold</a:t>
            </a:r>
            <a:endParaRPr lang="nb-NO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7164E6-58B9-0F9B-EBB9-6E398581D1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25339" y="1690688"/>
            <a:ext cx="2533236" cy="4351338"/>
          </a:xfrm>
        </p:spPr>
        <p:txBody>
          <a:bodyPr/>
          <a:lstStyle/>
          <a:p>
            <a:pPr marL="0" indent="0">
              <a:buNone/>
            </a:pPr>
            <a:r>
              <a:rPr lang="nb-NO" b="1" dirty="0"/>
              <a:t>Fra 1. juli til </a:t>
            </a:r>
            <a:br>
              <a:rPr lang="nb-NO" b="1" dirty="0"/>
            </a:br>
            <a:r>
              <a:rPr lang="nb-NO" b="1" dirty="0"/>
              <a:t>8. september: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1308 rettelser i 76 rom</a:t>
            </a:r>
          </a:p>
        </p:txBody>
      </p:sp>
      <p:pic>
        <p:nvPicPr>
          <p:cNvPr id="8" name="Content Placeholder 7" descr="En graf som viser ansattes bruk av Ally siden 1. juli i år, hvor det var en stor oppgang i aktivitet fra begynnelsen av august og opptil 900 daglige økter i midten av august,">
            <a:extLst>
              <a:ext uri="{FF2B5EF4-FFF2-40B4-BE49-F238E27FC236}">
                <a16:creationId xmlns:a16="http://schemas.microsoft.com/office/drawing/2014/main" id="{C0FA4F67-F316-A3ED-1466-3C414FBBF9E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7898295" cy="4967693"/>
          </a:xfrm>
        </p:spPr>
      </p:pic>
    </p:spTree>
    <p:extLst>
      <p:ext uri="{BB962C8B-B14F-4D97-AF65-F5344CB8AC3E}">
        <p14:creationId xmlns:p14="http://schemas.microsoft.com/office/powerpoint/2010/main" val="1940133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3C2D7-1859-4C6A-083B-D01863DE7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DB348-C743-B52F-1AFA-6E078E22A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8500"/>
            <a:ext cx="10515600" cy="1325563"/>
          </a:xfrm>
        </p:spPr>
        <p:txBody>
          <a:bodyPr/>
          <a:lstStyle/>
          <a:p>
            <a:r>
              <a:rPr lang="nb-NO" noProof="0" dirty="0"/>
              <a:t>Topp 10 </a:t>
            </a:r>
            <a:br>
              <a:rPr lang="nb-NO" noProof="0" dirty="0"/>
            </a:br>
            <a:r>
              <a:rPr lang="nb-NO" noProof="0" dirty="0"/>
              <a:t>utfordringer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559599-32B0-251D-3FA2-4EC9FDAFBE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625224"/>
            <a:ext cx="2647950" cy="3416801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Høsten 2025 så langt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/>
              <a:t>Flest problemer med </a:t>
            </a:r>
            <a:r>
              <a:rPr lang="nb-NO" sz="2400" b="1" dirty="0"/>
              <a:t>dokumenter</a:t>
            </a:r>
            <a:r>
              <a:rPr lang="nb-NO" sz="2400" dirty="0"/>
              <a:t> (PDF, PowerPoint, Word) og </a:t>
            </a:r>
            <a:r>
              <a:rPr lang="nb-NO" sz="2400" b="1" dirty="0"/>
              <a:t>bilder</a:t>
            </a:r>
          </a:p>
        </p:txBody>
      </p:sp>
      <p:pic>
        <p:nvPicPr>
          <p:cNvPr id="14" name="Picture 13" descr="Et skjermbilde av de største utfordringer med tilgjengelighet i Canvas. Dokumenter og bilder er det man har flest problemer med.">
            <a:extLst>
              <a:ext uri="{FF2B5EF4-FFF2-40B4-BE49-F238E27FC236}">
                <a16:creationId xmlns:a16="http://schemas.microsoft.com/office/drawing/2014/main" id="{1CB2A8FF-2161-A957-B11C-2D620CEF74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375" y="97339"/>
            <a:ext cx="8025625" cy="650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090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36B765-537B-3EA2-FA94-2A4CEDEE8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nb-NO" sz="4000" noProof="0" dirty="0">
                <a:solidFill>
                  <a:srgbClr val="FFFFFF"/>
                </a:solidFill>
              </a:rPr>
              <a:t>Våre mål med Canvas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B89F4-1207-1D7A-4EFE-BC57857CC9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501065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b-NO" sz="2000" b="1" dirty="0"/>
              <a:t>Hva sier UiO sin rapport Digitalt læringsmiljø 2030 (DLM2030)?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dirty="0"/>
              <a:t>Et viktig mål er å </a:t>
            </a:r>
            <a:r>
              <a:rPr lang="nb-NO" sz="2000" b="1" dirty="0"/>
              <a:t>forenkle</a:t>
            </a:r>
            <a:r>
              <a:rPr lang="nb-NO" sz="2000" dirty="0"/>
              <a:t> studentenes og undervisernes arbeidsflate i det digitale læringsmiljøet så langt som mulig, og gjør det mer </a:t>
            </a:r>
            <a:r>
              <a:rPr lang="nb-NO" sz="2000" b="1" dirty="0"/>
              <a:t>forutsigbart</a:t>
            </a:r>
            <a:r>
              <a:rPr lang="nb-NO" sz="2000" dirty="0"/>
              <a:t> og </a:t>
            </a:r>
            <a:r>
              <a:rPr lang="nb-NO" sz="2000" b="1" dirty="0"/>
              <a:t>oversiktlig</a:t>
            </a:r>
            <a:r>
              <a:rPr lang="nb-NO" sz="2000" dirty="0"/>
              <a:t>. </a:t>
            </a:r>
            <a:endParaRPr lang="nb-NO" sz="1600" dirty="0"/>
          </a:p>
          <a:p>
            <a:pPr marL="0" indent="0">
              <a:buNone/>
            </a:pPr>
            <a:r>
              <a:rPr lang="nb-NO" sz="2000" dirty="0"/>
              <a:t>Forskjeller mellom fag, studieprogram og fakulteter bør reduseres slik at arbeidsflaten er gjenkjennbar på tvers av fag og fakulteter.</a:t>
            </a:r>
            <a:endParaRPr lang="nb-NO" sz="16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6695C-2A79-7934-211A-62C48A48A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3640969" cy="501065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b-NO" sz="2000" b="1" dirty="0"/>
              <a:t>Hva ønsker vi derfor å gi studenter?</a:t>
            </a:r>
          </a:p>
          <a:p>
            <a:pPr marL="0" indent="0">
              <a:buNone/>
            </a:pPr>
            <a:endParaRPr lang="nb-NO" sz="2000" b="1" dirty="0"/>
          </a:p>
          <a:p>
            <a:r>
              <a:rPr lang="nb-NO" sz="2000" dirty="0"/>
              <a:t>Mer konsekvent bruk</a:t>
            </a:r>
          </a:p>
          <a:p>
            <a:r>
              <a:rPr lang="nb-NO" sz="2000" dirty="0"/>
              <a:t>Mer forutsigbarhet</a:t>
            </a:r>
          </a:p>
          <a:p>
            <a:r>
              <a:rPr lang="nb-NO" sz="2000" dirty="0"/>
              <a:t>Bedre oversikt</a:t>
            </a:r>
          </a:p>
          <a:p>
            <a:r>
              <a:rPr lang="nb-NO" sz="2000" dirty="0"/>
              <a:t>Forenklet design</a:t>
            </a:r>
          </a:p>
          <a:p>
            <a:r>
              <a:rPr lang="nb-NO" sz="2000" dirty="0"/>
              <a:t>Bedre navigasjon</a:t>
            </a:r>
          </a:p>
          <a:p>
            <a:r>
              <a:rPr lang="nb-NO" sz="2000" dirty="0"/>
              <a:t>Rask måte å finne ressurser</a:t>
            </a:r>
          </a:p>
          <a:p>
            <a:r>
              <a:rPr lang="nb-NO" sz="2000" dirty="0"/>
              <a:t>Verktøy som fremmer læring</a:t>
            </a:r>
          </a:p>
          <a:p>
            <a:r>
              <a:rPr lang="nb-NO" sz="2000" dirty="0"/>
              <a:t>Mindre støy</a:t>
            </a:r>
          </a:p>
          <a:p>
            <a:r>
              <a:rPr lang="nb-NO" sz="2000" b="1" dirty="0"/>
              <a:t>Mer tid til læring</a:t>
            </a:r>
          </a:p>
        </p:txBody>
      </p:sp>
    </p:spTree>
    <p:extLst>
      <p:ext uri="{BB962C8B-B14F-4D97-AF65-F5344CB8AC3E}">
        <p14:creationId xmlns:p14="http://schemas.microsoft.com/office/powerpoint/2010/main" val="199037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D9D46F-5152-27B3-102D-A9B66A4AB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DA09D3-1014-768D-2180-F11A7B2B8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Hvordan kan Canvas bli bedre for studenter?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B1E39F-6844-899E-83B3-801729A81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9" y="238125"/>
            <a:ext cx="7057858" cy="6300787"/>
          </a:xfrm>
        </p:spPr>
        <p:txBody>
          <a:bodyPr anchor="ctr">
            <a:noAutofit/>
          </a:bodyPr>
          <a:lstStyle/>
          <a:p>
            <a:r>
              <a:rPr lang="nb-NO" sz="1800" b="1" noProof="0" dirty="0"/>
              <a:t>Gode maler på tvers</a:t>
            </a:r>
          </a:p>
          <a:p>
            <a:pPr lvl="1"/>
            <a:r>
              <a:rPr lang="nb-NO" sz="1600" dirty="0"/>
              <a:t>for</a:t>
            </a:r>
            <a:r>
              <a:rPr lang="nb-NO" sz="1600" noProof="0" dirty="0"/>
              <a:t> emner, emnegrupper, kull og studieprogram ved et institutt og/eller fakultet</a:t>
            </a:r>
          </a:p>
          <a:p>
            <a:pPr lvl="1"/>
            <a:r>
              <a:rPr lang="nb-NO" sz="1600" noProof="0" dirty="0"/>
              <a:t>gjenkjennelige forsider og romstrukturer</a:t>
            </a:r>
            <a:endParaRPr lang="nb-NO" sz="1600" dirty="0"/>
          </a:p>
          <a:p>
            <a:pPr lvl="1"/>
            <a:r>
              <a:rPr lang="nb-NO" sz="1600" noProof="0" dirty="0"/>
              <a:t>gjennomtenkt hvilke </a:t>
            </a:r>
            <a:r>
              <a:rPr lang="nb-NO" sz="1600" dirty="0"/>
              <a:t>funksjoner som</a:t>
            </a:r>
            <a:r>
              <a:rPr lang="nb-NO" sz="1600" noProof="0" dirty="0"/>
              <a:t> skal/ikke skal være i bruk og i navigasjonsmenyer</a:t>
            </a:r>
          </a:p>
          <a:p>
            <a:pPr lvl="1"/>
            <a:r>
              <a:rPr lang="nb-NO" sz="1600" noProof="0" dirty="0"/>
              <a:t>informasjon </a:t>
            </a:r>
            <a:r>
              <a:rPr lang="nb-NO" sz="1600" dirty="0"/>
              <a:t>er ikke</a:t>
            </a:r>
            <a:r>
              <a:rPr lang="nb-NO" sz="1600" noProof="0" dirty="0"/>
              <a:t> duplisert flere steder (f.eks. emnebeskrivelser og eksamen)</a:t>
            </a:r>
          </a:p>
          <a:p>
            <a:r>
              <a:rPr lang="nb-NO" sz="1800" b="1" dirty="0"/>
              <a:t>Mer målrettet kommunikasjon</a:t>
            </a:r>
          </a:p>
          <a:p>
            <a:pPr lvl="1"/>
            <a:r>
              <a:rPr lang="nb-NO" sz="1600" dirty="0"/>
              <a:t>enten fra Canvas, Mine Studier eller FS</a:t>
            </a:r>
          </a:p>
          <a:p>
            <a:r>
              <a:rPr lang="nb-NO" sz="1800" b="1" noProof="0" dirty="0"/>
              <a:t>Skru av Filer i navigasjonsmenyen</a:t>
            </a:r>
          </a:p>
          <a:p>
            <a:pPr lvl="1"/>
            <a:r>
              <a:rPr lang="nb-NO" sz="1600" noProof="0" dirty="0"/>
              <a:t>og skru </a:t>
            </a:r>
            <a:r>
              <a:rPr lang="nb-NO" sz="1600" u="sng" noProof="0" dirty="0"/>
              <a:t>på</a:t>
            </a:r>
            <a:r>
              <a:rPr lang="nb-NO" sz="1600" noProof="0" dirty="0"/>
              <a:t> Moduler og organisere filer der</a:t>
            </a:r>
          </a:p>
          <a:p>
            <a:r>
              <a:rPr lang="nb-NO" sz="1800" b="1" noProof="0" dirty="0"/>
              <a:t>Skru på Smart Søk</a:t>
            </a:r>
          </a:p>
          <a:p>
            <a:pPr lvl="1"/>
            <a:r>
              <a:rPr lang="nb-NO" sz="1600" dirty="0"/>
              <a:t>eneste måte å søke etter ressurser i et rom</a:t>
            </a:r>
            <a:endParaRPr lang="nb-NO" sz="1600" b="1" noProof="0" dirty="0"/>
          </a:p>
          <a:p>
            <a:r>
              <a:rPr lang="nb-NO" sz="1800" b="1" noProof="0" dirty="0"/>
              <a:t>Opprydning av gamle filer</a:t>
            </a:r>
          </a:p>
          <a:p>
            <a:pPr lvl="1"/>
            <a:r>
              <a:rPr lang="nb-NO" sz="1600" noProof="0" dirty="0"/>
              <a:t>slette eller tilgangsstyre</a:t>
            </a:r>
          </a:p>
          <a:p>
            <a:r>
              <a:rPr lang="nb-NO" sz="1800" b="1" noProof="0" dirty="0"/>
              <a:t>Mer målrettet kopiering</a:t>
            </a:r>
            <a:endParaRPr lang="nb-NO" sz="1800" b="1" dirty="0"/>
          </a:p>
          <a:p>
            <a:pPr lvl="1"/>
            <a:r>
              <a:rPr lang="nb-NO" sz="1600" noProof="0" dirty="0"/>
              <a:t>ikke kopiere alt fra forrige semesters rom, men velg spesifikt innhold</a:t>
            </a:r>
          </a:p>
          <a:p>
            <a:r>
              <a:rPr lang="nb-NO" sz="1800" b="1" noProof="0" dirty="0"/>
              <a:t>Slette ubrukte rom</a:t>
            </a:r>
          </a:p>
          <a:p>
            <a:pPr lvl="1"/>
            <a:r>
              <a:rPr lang="nb-NO" sz="1600" noProof="0" dirty="0"/>
              <a:t>studenter kan se at de har upubliserte rom i romoversikten</a:t>
            </a:r>
          </a:p>
        </p:txBody>
      </p:sp>
    </p:spTree>
    <p:extLst>
      <p:ext uri="{BB962C8B-B14F-4D97-AF65-F5344CB8AC3E}">
        <p14:creationId xmlns:p14="http://schemas.microsoft.com/office/powerpoint/2010/main" val="220813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C48F61-75A3-48CC-8AAE-858FCB209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8CBA0-9D89-8E24-2578-23B29D579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83343"/>
          </a:xfrm>
        </p:spPr>
        <p:txBody>
          <a:bodyPr>
            <a:normAutofit/>
          </a:bodyPr>
          <a:lstStyle/>
          <a:p>
            <a:r>
              <a:rPr lang="nb-NO" sz="4400" dirty="0"/>
              <a:t>Ny veiledning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D9AFD76-1C5E-2566-704D-F938E8953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10" b="842"/>
          <a:stretch>
            <a:fillRect/>
          </a:stretch>
        </p:blipFill>
        <p:spPr>
          <a:xfrm>
            <a:off x="5183188" y="560010"/>
            <a:ext cx="6172200" cy="5677982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FDCD55-0145-4205-39F6-72F3714DA1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533019"/>
            <a:ext cx="3932237" cy="2335969"/>
          </a:xfrm>
        </p:spPr>
        <p:txBody>
          <a:bodyPr anchor="ctr">
            <a:noAutofit/>
          </a:bodyPr>
          <a:lstStyle/>
          <a:p>
            <a:r>
              <a:rPr lang="nb-NO" sz="3200" dirty="0">
                <a:hlinkClick r:id="rId4"/>
              </a:rPr>
              <a:t>Hvordan bygge et godt Canvasrom?</a:t>
            </a:r>
            <a:r>
              <a:rPr lang="nb-NO" sz="3200" dirty="0"/>
              <a:t> (uio.no)</a:t>
            </a:r>
          </a:p>
        </p:txBody>
      </p:sp>
    </p:spTree>
    <p:extLst>
      <p:ext uri="{BB962C8B-B14F-4D97-AF65-F5344CB8AC3E}">
        <p14:creationId xmlns:p14="http://schemas.microsoft.com/office/powerpoint/2010/main" val="67614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48AC6FB7D8F6042812DF5B4E7BA2E25" ma:contentTypeVersion="15" ma:contentTypeDescription="Opprett et nytt dokument." ma:contentTypeScope="" ma:versionID="999c01f4b78cfc772cbef994c5d60f84">
  <xsd:schema xmlns:xsd="http://www.w3.org/2001/XMLSchema" xmlns:xs="http://www.w3.org/2001/XMLSchema" xmlns:p="http://schemas.microsoft.com/office/2006/metadata/properties" xmlns:ns2="2911b93b-7986-4fbb-8f20-fadb2a0dfb22" xmlns:ns3="2786b99d-6c86-432f-81fd-993700833176" targetNamespace="http://schemas.microsoft.com/office/2006/metadata/properties" ma:root="true" ma:fieldsID="834afe579546dc30cc2c128b78f9edcd" ns2:_="" ns3:_="">
    <xsd:import namespace="2911b93b-7986-4fbb-8f20-fadb2a0dfb22"/>
    <xsd:import namespace="2786b99d-6c86-432f-81fd-9937008331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11b93b-7986-4fbb-8f20-fadb2a0dfb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86b99d-6c86-432f-81fd-99370083317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40f644df-1d7c-4cd2-9208-00ebd7b21605}" ma:internalName="TaxCatchAll" ma:showField="CatchAllData" ma:web="2786b99d-6c86-432f-81fd-9937008331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86b99d-6c86-432f-81fd-993700833176" xsi:nil="true"/>
    <lcf76f155ced4ddcb4097134ff3c332f xmlns="2911b93b-7986-4fbb-8f20-fadb2a0dfb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2C3B69D-5AB0-4481-93C3-CAB7003685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7E01F31-426E-43E6-8936-670A427FA49F}">
  <ds:schemaRefs>
    <ds:schemaRef ds:uri="2786b99d-6c86-432f-81fd-993700833176"/>
    <ds:schemaRef ds:uri="2911b93b-7986-4fbb-8f20-fadb2a0dfb2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7A4094B-2549-41A9-ACC8-1A2AA3E4F536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2911b93b-7986-4fbb-8f20-fadb2a0dfb22"/>
    <ds:schemaRef ds:uri="http://schemas.microsoft.com/office/2006/metadata/properties"/>
    <ds:schemaRef ds:uri="http://purl.org/dc/terms/"/>
    <ds:schemaRef ds:uri="http://purl.org/dc/dcmitype/"/>
    <ds:schemaRef ds:uri="http://schemas.microsoft.com/office/infopath/2007/PartnerControls"/>
    <ds:schemaRef ds:uri="2786b99d-6c86-432f-81fd-99370083317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991</Words>
  <Application>Microsoft Office PowerPoint</Application>
  <PresentationFormat>Widescreen</PresentationFormat>
  <Paragraphs>179</Paragraphs>
  <Slides>20</Slides>
  <Notes>18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Segoe UI Emoji</vt:lpstr>
      <vt:lpstr>office theme</vt:lpstr>
      <vt:lpstr>Canvas på UiO</vt:lpstr>
      <vt:lpstr>Variert bruk av Canvas på UiO </vt:lpstr>
      <vt:lpstr>Canvasrom for undervisning</vt:lpstr>
      <vt:lpstr>Hvordan bruker studenter Canvas? </vt:lpstr>
      <vt:lpstr>Totalt aktive brukere</vt:lpstr>
      <vt:lpstr>Nettleser-versjonen ser slik ut</vt:lpstr>
      <vt:lpstr>Mobilbrukere (nettleser)</vt:lpstr>
      <vt:lpstr>På mobilen ser den annerledes ut</vt:lpstr>
      <vt:lpstr>Mobilapp-brukere</vt:lpstr>
      <vt:lpstr>…i mobilappen ser den enda mer annerledes ut!</vt:lpstr>
      <vt:lpstr>Hvilken funksjonalitet bruker vi i Canvas?</vt:lpstr>
      <vt:lpstr>Brukerstatistikk – tredjepartsverktøy (LTI)</vt:lpstr>
      <vt:lpstr>Utfordringer den vide bruken fører til</vt:lpstr>
      <vt:lpstr>Statistikk på universell utforming i Canvas</vt:lpstr>
      <vt:lpstr>Studentene har behov for tilrettelagt materiale</vt:lpstr>
      <vt:lpstr>Ansattes bruk av Ally for bedringer til innhold</vt:lpstr>
      <vt:lpstr>Topp 10  utfordringer</vt:lpstr>
      <vt:lpstr>Våre mål med Canvas </vt:lpstr>
      <vt:lpstr>Hvordan kan Canvas bli bedre for studenter?</vt:lpstr>
      <vt:lpstr>Ny veiledning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Darrin Joseph Corbin</cp:lastModifiedBy>
  <cp:revision>43</cp:revision>
  <dcterms:created xsi:type="dcterms:W3CDTF">2025-08-29T10:35:28Z</dcterms:created>
  <dcterms:modified xsi:type="dcterms:W3CDTF">2025-09-15T12:26:45Z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0x010100648AC6FB7D8F6042812DF5B4E7BA2E25</vt:lpwstr>
  </property>
  <property fmtid="{D5CDD505-2E9C-101B-9397-08002B2CF9AE}" pid="3" name="MediaServiceImageTags">
    <vt:lpwstr/>
  </property>
</Properties>
</file>