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270" r:id="rId4"/>
    <p:sldId id="264" r:id="rId5"/>
    <p:sldId id="266" r:id="rId6"/>
    <p:sldId id="268" r:id="rId7"/>
    <p:sldId id="257" r:id="rId8"/>
    <p:sldId id="258" r:id="rId9"/>
    <p:sldId id="259" r:id="rId10"/>
    <p:sldId id="261" r:id="rId11"/>
    <p:sldId id="260" r:id="rId12"/>
    <p:sldId id="262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107" d="100"/>
          <a:sy n="107" d="100"/>
        </p:scale>
        <p:origin x="-1734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6F4C8-AD5E-4EDE-A744-6F7AA42F7E08}" type="datetimeFigureOut">
              <a:rPr lang="nb-NO" smtClean="0"/>
              <a:pPr/>
              <a:t>21.09.2010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57306-4689-4930-82AF-A8BC9298C166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1</a:t>
            </a:fld>
            <a:endParaRPr 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4</a:t>
            </a:fld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6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7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57306-4689-4930-82AF-A8BC9298C166}" type="slidenum">
              <a:rPr lang="nb-NO" smtClean="0"/>
              <a:pPr/>
              <a:t>13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2286000"/>
            <a:ext cx="69342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52600" y="3429000"/>
            <a:ext cx="69342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english/studies/admission/master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Opptak av internasjonale studenter til </a:t>
            </a:r>
          </a:p>
          <a:p>
            <a:r>
              <a:rPr lang="nb-NO" dirty="0" smtClean="0"/>
              <a:t>hele grader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Opptak hele grader</a:t>
            </a:r>
          </a:p>
          <a:p>
            <a:r>
              <a:rPr lang="nb-NO" dirty="0" smtClean="0"/>
              <a:t>Søkermassen til hele grader</a:t>
            </a:r>
          </a:p>
          <a:p>
            <a:r>
              <a:rPr lang="nb-NO" dirty="0" smtClean="0"/>
              <a:t>Statistikk RT</a:t>
            </a:r>
          </a:p>
          <a:p>
            <a:r>
              <a:rPr lang="nb-NO" dirty="0" smtClean="0"/>
              <a:t>Endringer for kommende opptak</a:t>
            </a:r>
          </a:p>
          <a:p>
            <a:r>
              <a:rPr lang="nb-NO" dirty="0" smtClean="0"/>
              <a:t>Opptaksprosessen</a:t>
            </a:r>
          </a:p>
          <a:p>
            <a:r>
              <a:rPr lang="nb-NO" dirty="0" smtClean="0"/>
              <a:t>Ny programperiode kvote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Opptak int. studenter til hele grader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SFM</a:t>
            </a:r>
          </a:p>
          <a:p>
            <a:pPr lvl="1"/>
            <a:r>
              <a:rPr lang="nb-NO" dirty="0" smtClean="0"/>
              <a:t>Engelskspråklige master</a:t>
            </a:r>
          </a:p>
          <a:p>
            <a:r>
              <a:rPr lang="nb-NO" dirty="0" smtClean="0"/>
              <a:t>SFB</a:t>
            </a:r>
          </a:p>
          <a:p>
            <a:pPr lvl="1"/>
            <a:r>
              <a:rPr lang="nb-NO" dirty="0" smtClean="0"/>
              <a:t>1 år norsk + </a:t>
            </a:r>
            <a:r>
              <a:rPr lang="nb-NO" dirty="0" err="1" smtClean="0"/>
              <a:t>bachelor</a:t>
            </a:r>
            <a:endParaRPr lang="nb-NO" dirty="0" smtClean="0"/>
          </a:p>
          <a:p>
            <a:pPr lvl="1">
              <a:buNone/>
            </a:pPr>
            <a:endParaRPr lang="nb-NO" dirty="0" smtClean="0"/>
          </a:p>
          <a:p>
            <a:r>
              <a:rPr lang="nb-NO" dirty="0" smtClean="0"/>
              <a:t>Kvote</a:t>
            </a:r>
          </a:p>
          <a:p>
            <a:pPr lvl="1"/>
            <a:r>
              <a:rPr lang="nb-NO" dirty="0" smtClean="0"/>
              <a:t>Utvalgte masterprogrammer + </a:t>
            </a:r>
            <a:r>
              <a:rPr lang="nb-NO" dirty="0" err="1" smtClean="0"/>
              <a:t>Ph.D</a:t>
            </a:r>
            <a:endParaRPr lang="nb-NO" dirty="0" smtClean="0"/>
          </a:p>
          <a:p>
            <a:pPr lvl="1"/>
            <a:r>
              <a:rPr lang="nb-NO" dirty="0" smtClean="0"/>
              <a:t>1 år fagstudiet i norsk</a:t>
            </a:r>
          </a:p>
          <a:p>
            <a:pPr lvl="1"/>
            <a:r>
              <a:rPr lang="nb-NO" dirty="0" smtClean="0"/>
              <a:t>bistandsperspektiv</a:t>
            </a: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1052736"/>
            <a:ext cx="7696200" cy="936104"/>
          </a:xfrm>
        </p:spPr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Søknader hele grader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sz="24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899592" y="2348880"/>
          <a:ext cx="725381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62"/>
                <a:gridCol w="1450762"/>
                <a:gridCol w="1450762"/>
                <a:gridCol w="1450762"/>
                <a:gridCol w="1450762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Opptak 2010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SFB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SFM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Kvote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Totalt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Request</a:t>
                      </a:r>
                      <a:r>
                        <a:rPr lang="nb-NO" baseline="0" dirty="0" smtClean="0"/>
                        <a:t> forms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1 532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6 005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5 265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12 802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Søknader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287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1 397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1 121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2 805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Tilbud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89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285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68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442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Møtt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64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174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67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305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792088"/>
          </a:xfrm>
        </p:spPr>
        <p:txBody>
          <a:bodyPr/>
          <a:lstStyle/>
          <a:p>
            <a:r>
              <a:rPr lang="nb-NO" dirty="0" smtClean="0"/>
              <a:t>10 på topp SFM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539208"/>
          </a:xfrm>
        </p:spPr>
        <p:txBody>
          <a:bodyPr/>
          <a:lstStyle/>
          <a:p>
            <a:r>
              <a:rPr lang="nb-NO" sz="2000" dirty="0" err="1" smtClean="0"/>
              <a:t>Request</a:t>
            </a:r>
            <a:r>
              <a:rPr lang="nb-NO" sz="2000" dirty="0" smtClean="0"/>
              <a:t> forms fra 126 land</a:t>
            </a:r>
          </a:p>
          <a:p>
            <a:r>
              <a:rPr lang="nb-NO" sz="2000" dirty="0" smtClean="0"/>
              <a:t>Søknader fra 94 land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1043608" y="234888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357572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Antall SFM</a:t>
                      </a:r>
                      <a:r>
                        <a:rPr lang="nb-NO" baseline="0" dirty="0" smtClean="0"/>
                        <a:t> søknader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Land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137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Nigeria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122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Kina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110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Ghana og Nepal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107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Kamerun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98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Pakistan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73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Etiopia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52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USA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39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Tyskland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36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Litauen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Iran og Romania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RT henvendelser opptak</a:t>
            </a:r>
            <a:br>
              <a:rPr lang="nb-NO" dirty="0" smtClean="0"/>
            </a:br>
            <a:r>
              <a:rPr lang="nb-NO" sz="2400" dirty="0" smtClean="0"/>
              <a:t>- 1.8.09 til 1.8.10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pPr>
              <a:buNone/>
            </a:pPr>
            <a:endParaRPr lang="nb-NO" sz="2000" dirty="0" smtClean="0"/>
          </a:p>
          <a:p>
            <a:r>
              <a:rPr lang="nb-NO" sz="2000" dirty="0" err="1" smtClean="0"/>
              <a:t>international</a:t>
            </a:r>
            <a:r>
              <a:rPr lang="nb-NO" sz="2000" dirty="0" smtClean="0"/>
              <a:t>@ :</a:t>
            </a:r>
          </a:p>
          <a:p>
            <a:endParaRPr lang="nb-NO" sz="2000" dirty="0" smtClean="0"/>
          </a:p>
          <a:p>
            <a:endParaRPr lang="nb-NO" sz="200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323530" y="2132856"/>
          <a:ext cx="8496945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742"/>
                <a:gridCol w="751942"/>
                <a:gridCol w="676748"/>
                <a:gridCol w="827135"/>
                <a:gridCol w="667831"/>
                <a:gridCol w="936104"/>
                <a:gridCol w="864096"/>
                <a:gridCol w="648074"/>
                <a:gridCol w="944382"/>
                <a:gridCol w="676754"/>
                <a:gridCol w="827137"/>
              </a:tblGrid>
              <a:tr h="254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SFM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Kvote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SFB</a:t>
                      </a:r>
                      <a:endParaRPr lang="nb-N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Stipend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Bilat</a:t>
                      </a: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.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Erasmus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Nordpl.</a:t>
                      </a:r>
                      <a:endParaRPr lang="nb-N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Gjest</a:t>
                      </a:r>
                      <a:endParaRPr lang="nb-N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Ut-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reisende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Annet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Totalt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2119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4 620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2 644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1 759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521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51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61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87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512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10 266</a:t>
                      </a:r>
                      <a:endParaRPr lang="nb-NO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1259632" y="4581128"/>
          <a:ext cx="609600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rejected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resolved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annet</a:t>
                      </a:r>
                      <a:endParaRPr lang="nb-N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totalt</a:t>
                      </a:r>
                      <a:endParaRPr lang="nb-N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93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4 470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2 410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120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7 000</a:t>
                      </a:r>
                      <a:endParaRPr lang="nb-N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Opptak hele grader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Økende antall søknader for hvert år</a:t>
            </a:r>
          </a:p>
          <a:p>
            <a:r>
              <a:rPr lang="nb-NO" dirty="0" smtClean="0"/>
              <a:t>Meget resurskrevende</a:t>
            </a:r>
          </a:p>
          <a:p>
            <a:r>
              <a:rPr lang="nb-NO" dirty="0" smtClean="0"/>
              <a:t>Personavhengig</a:t>
            </a:r>
          </a:p>
          <a:p>
            <a:r>
              <a:rPr lang="nb-NO" dirty="0" smtClean="0"/>
              <a:t>Sårbart mht sykdom og </a:t>
            </a:r>
            <a:r>
              <a:rPr lang="nb-NO" dirty="0" err="1" smtClean="0"/>
              <a:t>kompetanse-overføring</a:t>
            </a:r>
            <a:endParaRPr lang="nb-NO" dirty="0" smtClean="0"/>
          </a:p>
          <a:p>
            <a:endParaRPr lang="nb-NO" dirty="0" smtClean="0"/>
          </a:p>
          <a:p>
            <a:pPr>
              <a:buNone/>
            </a:pPr>
            <a:r>
              <a:rPr lang="nb-NO" dirty="0" err="1" smtClean="0">
                <a:sym typeface="Wingdings" pitchFamily="2" charset="2"/>
              </a:rPr>
              <a:t></a:t>
            </a:r>
            <a:r>
              <a:rPr lang="nb-NO" dirty="0" err="1" smtClean="0"/>
              <a:t>Behov</a:t>
            </a:r>
            <a:r>
              <a:rPr lang="nb-NO" dirty="0" smtClean="0"/>
              <a:t> for å effektivisere opptakene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Endret struktur SIS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Opprettet opptaksteam</a:t>
            </a:r>
          </a:p>
          <a:p>
            <a:r>
              <a:rPr lang="nb-NO" dirty="0" smtClean="0"/>
              <a:t>Samkjøring av opptakene</a:t>
            </a:r>
          </a:p>
          <a:p>
            <a:r>
              <a:rPr lang="nb-NO" dirty="0" smtClean="0"/>
              <a:t>Saksbehandling fordelt på land på tvers av opptakene</a:t>
            </a:r>
          </a:p>
          <a:p>
            <a:r>
              <a:rPr lang="nb-NO" dirty="0" smtClean="0"/>
              <a:t>Fordeling av ansvarsfelt på tvers i gruppa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Endringer for kommende opptak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Avvikle </a:t>
            </a:r>
            <a:r>
              <a:rPr lang="nb-NO" dirty="0" err="1" smtClean="0"/>
              <a:t>pre-app</a:t>
            </a:r>
            <a:r>
              <a:rPr lang="nb-NO" dirty="0" smtClean="0"/>
              <a:t> / </a:t>
            </a:r>
            <a:r>
              <a:rPr lang="nb-NO" dirty="0" err="1" smtClean="0"/>
              <a:t>request</a:t>
            </a:r>
            <a:r>
              <a:rPr lang="nb-NO" dirty="0" smtClean="0"/>
              <a:t> form</a:t>
            </a:r>
          </a:p>
          <a:p>
            <a:r>
              <a:rPr lang="nb-NO" dirty="0" smtClean="0">
                <a:hlinkClick r:id="rId3"/>
              </a:rPr>
              <a:t>Nye nettsider </a:t>
            </a:r>
            <a:endParaRPr lang="nb-NO" dirty="0" smtClean="0"/>
          </a:p>
          <a:p>
            <a:pPr lvl="1"/>
            <a:r>
              <a:rPr lang="nb-NO" dirty="0" smtClean="0"/>
              <a:t>Opptakskrav for hvert enkelt land</a:t>
            </a:r>
          </a:p>
          <a:p>
            <a:pPr lvl="1"/>
            <a:r>
              <a:rPr lang="nb-NO" dirty="0" smtClean="0"/>
              <a:t>Engelskkrav til master</a:t>
            </a:r>
          </a:p>
          <a:p>
            <a:pPr lvl="1"/>
            <a:r>
              <a:rPr lang="nb-NO" dirty="0" smtClean="0"/>
              <a:t>Samarbeidsinstitusjoner kvote</a:t>
            </a:r>
          </a:p>
          <a:p>
            <a:r>
              <a:rPr lang="nb-NO" dirty="0" smtClean="0"/>
              <a:t>FS mangel/avslagskoder</a:t>
            </a:r>
          </a:p>
          <a:p>
            <a:r>
              <a:rPr lang="nb-NO" dirty="0" smtClean="0"/>
              <a:t>Begrunnelse avslag</a:t>
            </a:r>
          </a:p>
          <a:p>
            <a:r>
              <a:rPr lang="nb-NO" dirty="0" smtClean="0"/>
              <a:t>Nettside vedr. klagerettigheter</a:t>
            </a:r>
          </a:p>
          <a:p>
            <a:r>
              <a:rPr lang="nb-NO" dirty="0" smtClean="0"/>
              <a:t>Verifisering</a:t>
            </a:r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Antall RT henvendelser opptak</a:t>
            </a:r>
            <a:br>
              <a:rPr lang="nb-NO" dirty="0" smtClean="0"/>
            </a:br>
            <a:r>
              <a:rPr lang="nb-NO" sz="2400" dirty="0" smtClean="0"/>
              <a:t>- gamle og nye nettsider</a:t>
            </a:r>
            <a:endParaRPr lang="nb-NO" sz="24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971600" y="2348880"/>
          <a:ext cx="769620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754537"/>
                <a:gridCol w="25654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Periode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/>
                        <a:t>2009 (gamle nettsider)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/>
                        <a:t>2010 (nye nettsider)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/>
                        <a:t>juni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388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482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/>
                        <a:t>juli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470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392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/>
                        <a:t>august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661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374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b="1" dirty="0" smtClean="0"/>
                        <a:t>Totalt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1 519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1 248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608"/>
          </a:xfrm>
        </p:spPr>
        <p:txBody>
          <a:bodyPr/>
          <a:lstStyle/>
          <a:p>
            <a:r>
              <a:rPr lang="nb-NO" dirty="0" smtClean="0"/>
              <a:t>Opptaksprosedyren SFM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323184"/>
          </a:xfrm>
        </p:spPr>
        <p:txBody>
          <a:bodyPr/>
          <a:lstStyle/>
          <a:p>
            <a:r>
              <a:rPr lang="nb-NO" sz="2000" dirty="0" smtClean="0"/>
              <a:t>1 okt: online søknadsskjema åpnes</a:t>
            </a:r>
          </a:p>
          <a:p>
            <a:r>
              <a:rPr lang="nb-NO" sz="2000" dirty="0" smtClean="0"/>
              <a:t>1 </a:t>
            </a:r>
            <a:r>
              <a:rPr lang="nb-NO" sz="2000" dirty="0" err="1" smtClean="0"/>
              <a:t>des</a:t>
            </a:r>
            <a:r>
              <a:rPr lang="nb-NO" sz="2000" dirty="0" smtClean="0"/>
              <a:t>: søknadsfrist</a:t>
            </a:r>
          </a:p>
          <a:p>
            <a:r>
              <a:rPr lang="nb-NO" sz="2000" dirty="0" smtClean="0"/>
              <a:t>SIS oppretter søkere i FS, saksbehandler mht formelle opptakskrav</a:t>
            </a:r>
          </a:p>
          <a:p>
            <a:r>
              <a:rPr lang="nb-NO" sz="2000" dirty="0" smtClean="0"/>
              <a:t>1. februar: Søknader som oppfyller generelle krav blir oversendt fagmiljø for faglig vurdering</a:t>
            </a:r>
          </a:p>
          <a:p>
            <a:r>
              <a:rPr lang="nb-NO" sz="2000" dirty="0" smtClean="0"/>
              <a:t>15. mars. Fagmiljø returnerer søknadene til SIS ferdig behandlet med innstillingsliste</a:t>
            </a:r>
          </a:p>
          <a:p>
            <a:r>
              <a:rPr lang="nb-NO" sz="2000" dirty="0" smtClean="0"/>
              <a:t>15. april: søknadsfrist for europeiske søkere</a:t>
            </a:r>
          </a:p>
          <a:p>
            <a:r>
              <a:rPr lang="nb-NO" sz="2000" dirty="0" smtClean="0"/>
              <a:t>1. mai (ca.): fagmiljøene returnerer søknadene ti </a:t>
            </a:r>
            <a:r>
              <a:rPr lang="nb-NO" sz="2000" dirty="0" err="1" smtClean="0"/>
              <a:t>lSIS</a:t>
            </a:r>
            <a:r>
              <a:rPr lang="nb-NO" sz="2000" dirty="0" smtClean="0"/>
              <a:t> med innstillingslister</a:t>
            </a:r>
          </a:p>
          <a:p>
            <a:r>
              <a:rPr lang="nb-NO" sz="2000" dirty="0" smtClean="0"/>
              <a:t>SIS sender ut tilbuds- og avslagsbrev</a:t>
            </a:r>
          </a:p>
          <a:p>
            <a:r>
              <a:rPr lang="nb-NO" sz="2000" dirty="0" smtClean="0"/>
              <a:t>SIS behandlet evt. klager</a:t>
            </a:r>
            <a:endParaRPr lang="nb-NO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Planer fremover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Master infomøte 22. sept</a:t>
            </a:r>
          </a:p>
          <a:p>
            <a:r>
              <a:rPr lang="nb-NO" dirty="0" smtClean="0"/>
              <a:t>Masterkoordinator ved hvert fakultet</a:t>
            </a:r>
          </a:p>
          <a:p>
            <a:r>
              <a:rPr lang="nb-NO" dirty="0" smtClean="0"/>
              <a:t>Seminar utdanningssystemet i utvalgte land</a:t>
            </a:r>
          </a:p>
          <a:p>
            <a:r>
              <a:rPr lang="nb-NO" dirty="0" err="1" smtClean="0"/>
              <a:t>Workshop</a:t>
            </a:r>
            <a:r>
              <a:rPr lang="nb-NO" dirty="0" smtClean="0"/>
              <a:t> saksbehandling i FS + </a:t>
            </a:r>
            <a:r>
              <a:rPr lang="nb-NO" dirty="0" err="1" smtClean="0"/>
              <a:t>admin</a:t>
            </a:r>
            <a:r>
              <a:rPr lang="nb-NO" dirty="0" smtClean="0"/>
              <a:t>. Verktøy</a:t>
            </a:r>
          </a:p>
          <a:p>
            <a:endParaRPr lang="nb-NO" dirty="0" smtClean="0"/>
          </a:p>
          <a:p>
            <a:r>
              <a:rPr lang="nb-NO" dirty="0" smtClean="0"/>
              <a:t>Søknadsweb (opptak 2012?)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programperiode kvote 2011-2014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Fakultetene søker om kvoteplasser </a:t>
            </a:r>
          </a:p>
          <a:p>
            <a:r>
              <a:rPr lang="nb-NO" dirty="0" smtClean="0"/>
              <a:t>Koble kvote med:</a:t>
            </a:r>
          </a:p>
          <a:p>
            <a:pPr lvl="1"/>
            <a:r>
              <a:rPr lang="nb-NO" dirty="0" smtClean="0"/>
              <a:t> Int. strategi</a:t>
            </a:r>
          </a:p>
          <a:p>
            <a:pPr lvl="1"/>
            <a:r>
              <a:rPr lang="nb-NO" dirty="0" smtClean="0"/>
              <a:t>Avtaleportefølje</a:t>
            </a:r>
          </a:p>
          <a:p>
            <a:r>
              <a:rPr lang="nb-NO" dirty="0" smtClean="0"/>
              <a:t>Nytt: Sandwichmodell</a:t>
            </a:r>
          </a:p>
          <a:p>
            <a:pPr lvl="1"/>
            <a:r>
              <a:rPr lang="nb-NO" dirty="0" smtClean="0"/>
              <a:t>Opplegg på min.1 år</a:t>
            </a:r>
          </a:p>
          <a:p>
            <a:pPr lvl="1"/>
            <a:r>
              <a:rPr lang="nb-NO" dirty="0" smtClean="0"/>
              <a:t>Fagpakke </a:t>
            </a:r>
          </a:p>
          <a:p>
            <a:endParaRPr lang="nb-NO" dirty="0" smtClean="0"/>
          </a:p>
          <a:p>
            <a:r>
              <a:rPr lang="nb-NO" dirty="0" smtClean="0"/>
              <a:t>Frist 22. september</a:t>
            </a: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iO norsk 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 norsk 1</Template>
  <TotalTime>322</TotalTime>
  <Words>432</Words>
  <Application>Microsoft Office PowerPoint</Application>
  <PresentationFormat>On-screen Show (4:3)</PresentationFormat>
  <Paragraphs>189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UiO norsk 1</vt:lpstr>
      <vt:lpstr> </vt:lpstr>
      <vt:lpstr>Agenda</vt:lpstr>
      <vt:lpstr>Opptak int. studenter til hele grader</vt:lpstr>
      <vt:lpstr> Søknader hele grader  </vt:lpstr>
      <vt:lpstr>10 på topp SFM</vt:lpstr>
      <vt:lpstr>RT henvendelser opptak - 1.8.09 til 1.8.10</vt:lpstr>
      <vt:lpstr>Opptak hele grader</vt:lpstr>
      <vt:lpstr>Endret struktur SIS</vt:lpstr>
      <vt:lpstr>Endringer for kommende opptak </vt:lpstr>
      <vt:lpstr>Antall RT henvendelser opptak - gamle og nye nettsider</vt:lpstr>
      <vt:lpstr>Opptaksprosedyren SFM</vt:lpstr>
      <vt:lpstr>Planer fremover</vt:lpstr>
      <vt:lpstr>Ny programperiode kvote 2011-2014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jjsilva</dc:creator>
  <cp:lastModifiedBy>jjsilva</cp:lastModifiedBy>
  <cp:revision>44</cp:revision>
  <dcterms:created xsi:type="dcterms:W3CDTF">2010-09-10T09:22:58Z</dcterms:created>
  <dcterms:modified xsi:type="dcterms:W3CDTF">2010-09-21T09:02:37Z</dcterms:modified>
</cp:coreProperties>
</file>