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641"/>
    <a:srgbClr val="F9B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70" y="-3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internasjonalisering/avtaler/llp-erasmus/ansattmobilitet/index.html" TargetMode="External"/><Relationship Id="rId2" Type="http://schemas.openxmlformats.org/officeDocument/2006/relationships/hyperlink" Target="http://www.uio.no/for-ansatte/arbeidsstotte/sta/internasjonalisering/avtaler/llp-erasmus/undervisningsmobilite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io.no/forskning/doktorgrad-karriere/internasjonalt/utveksling/erasmus.html" TargetMode="External"/><Relationship Id="rId4" Type="http://schemas.openxmlformats.org/officeDocument/2006/relationships/hyperlink" Target="http://www.uio.no/studier/utland/om/avtaletyper.html#erasmu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internasjonalisering/avtaler/llp-erasmus/ansattmobilitet/index.html" TargetMode="External"/><Relationship Id="rId2" Type="http://schemas.openxmlformats.org/officeDocument/2006/relationships/hyperlink" Target="http://www.uio.no/for-ansatte/arbeidsstotte/sta/internasjonalisering/avtaler/llp-erasmus/undervisningsmobilite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95400" y="2790056"/>
            <a:ext cx="6934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Diskusjonssak for internasjonalt nettverk 23. mai 2013</a:t>
            </a:r>
            <a:endParaRPr lang="nb-NO" dirty="0" smtClean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cs typeface="Arial" charset="0"/>
              </a:rPr>
              <a:t>Erasmus for ph.d.-kandidater</a:t>
            </a:r>
            <a:endParaRPr lang="nb-NO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Erasmus for ph.d. – 3 muligheter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92896"/>
            <a:ext cx="7696200" cy="3603104"/>
          </a:xfrm>
        </p:spPr>
        <p:txBody>
          <a:bodyPr/>
          <a:lstStyle/>
          <a:p>
            <a:r>
              <a:rPr lang="nb-NO" dirty="0" smtClean="0">
                <a:hlinkClick r:id="rId2"/>
              </a:rPr>
              <a:t>Undervisningsmobilitet</a:t>
            </a:r>
            <a:r>
              <a:rPr lang="nb-NO" dirty="0" smtClean="0"/>
              <a:t> (krever UiO-ansettelse)</a:t>
            </a:r>
          </a:p>
          <a:p>
            <a:r>
              <a:rPr lang="nb-NO" dirty="0" smtClean="0">
                <a:hlinkClick r:id="rId3"/>
              </a:rPr>
              <a:t>Ansattmobilitet</a:t>
            </a:r>
            <a:r>
              <a:rPr lang="nb-NO" dirty="0" smtClean="0"/>
              <a:t> (</a:t>
            </a:r>
            <a:r>
              <a:rPr lang="nb-NO" dirty="0"/>
              <a:t>krever UiO-ansettelse</a:t>
            </a:r>
            <a:r>
              <a:rPr lang="nb-NO" dirty="0" smtClean="0"/>
              <a:t>)</a:t>
            </a:r>
          </a:p>
          <a:p>
            <a:r>
              <a:rPr lang="nb-NO" dirty="0">
                <a:hlinkClick r:id="rId4"/>
              </a:rPr>
              <a:t>Studentutveksling</a:t>
            </a:r>
            <a:r>
              <a:rPr lang="nb-NO" dirty="0"/>
              <a:t> (mulig for alle)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Se også </a:t>
            </a:r>
            <a:r>
              <a:rPr lang="nb-NO" dirty="0" smtClean="0">
                <a:hlinkClick r:id="rId5"/>
              </a:rPr>
              <a:t>ny nettside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301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8640"/>
            <a:ext cx="7696200" cy="1143000"/>
          </a:xfrm>
        </p:spPr>
        <p:txBody>
          <a:bodyPr/>
          <a:lstStyle/>
          <a:p>
            <a:r>
              <a:rPr lang="nb-NO" dirty="0" smtClean="0"/>
              <a:t>Mobilitet for UiO-ansatte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0072"/>
            <a:ext cx="7696200" cy="4971256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>
                <a:hlinkClick r:id="rId2"/>
              </a:rPr>
              <a:t>Undervisningsmobilitet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Min. 5 timer undervisning ved annen institusjon</a:t>
            </a:r>
          </a:p>
          <a:p>
            <a:pPr lvl="1"/>
            <a:r>
              <a:rPr lang="nb-NO" dirty="0" smtClean="0"/>
              <a:t>Max. 6 ukers opphold</a:t>
            </a:r>
          </a:p>
          <a:p>
            <a:pPr lvl="1"/>
            <a:r>
              <a:rPr lang="nb-NO" dirty="0"/>
              <a:t>Max. </a:t>
            </a:r>
            <a:r>
              <a:rPr lang="nb-NO" dirty="0" smtClean="0"/>
              <a:t>€</a:t>
            </a:r>
            <a:r>
              <a:rPr lang="nb-NO" dirty="0"/>
              <a:t>1600 per uke</a:t>
            </a:r>
          </a:p>
          <a:p>
            <a:pPr lvl="1"/>
            <a:r>
              <a:rPr lang="nb-NO" dirty="0" smtClean="0"/>
              <a:t>Krever spesifisert Erasmus-avtale</a:t>
            </a:r>
          </a:p>
          <a:p>
            <a:endParaRPr lang="nb-NO" dirty="0" smtClean="0"/>
          </a:p>
          <a:p>
            <a:r>
              <a:rPr lang="nb-NO" dirty="0" smtClean="0">
                <a:hlinkClick r:id="rId3"/>
              </a:rPr>
              <a:t>Ansattmobilitet</a:t>
            </a:r>
            <a:endParaRPr lang="nb-NO" dirty="0" smtClean="0"/>
          </a:p>
          <a:p>
            <a:pPr lvl="1"/>
            <a:r>
              <a:rPr lang="nb-NO" dirty="0" smtClean="0"/>
              <a:t>Egenopplæring i faglige eller generiske ferdigheter ved annen institusjon, bedrift e.l.</a:t>
            </a:r>
          </a:p>
          <a:p>
            <a:pPr lvl="1"/>
            <a:r>
              <a:rPr lang="nb-NO" dirty="0" smtClean="0"/>
              <a:t>Max. 6 ukers opphold</a:t>
            </a:r>
          </a:p>
          <a:p>
            <a:pPr lvl="1"/>
            <a:r>
              <a:rPr lang="nb-NO" dirty="0" smtClean="0"/>
              <a:t>Max. €</a:t>
            </a:r>
            <a:r>
              <a:rPr lang="nb-NO" dirty="0"/>
              <a:t>8</a:t>
            </a:r>
            <a:r>
              <a:rPr lang="nb-NO" dirty="0" smtClean="0"/>
              <a:t>00 for 5 dager</a:t>
            </a:r>
          </a:p>
          <a:p>
            <a:pPr lvl="1"/>
            <a:r>
              <a:rPr lang="nb-NO" dirty="0" smtClean="0"/>
              <a:t>Krever ikke Erasmus-avtale</a:t>
            </a:r>
          </a:p>
          <a:p>
            <a:endParaRPr lang="nb-NO" dirty="0"/>
          </a:p>
          <a:p>
            <a:r>
              <a:rPr lang="nb-NO" dirty="0" smtClean="0"/>
              <a:t>Administreres av SIS (Erasmus-koordinator)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196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Studentutveksling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3-12 </a:t>
            </a:r>
            <a:r>
              <a:rPr lang="nb-NO" dirty="0" err="1" smtClean="0"/>
              <a:t>mnd</a:t>
            </a:r>
            <a:r>
              <a:rPr lang="nb-NO" dirty="0" smtClean="0"/>
              <a:t> (innen samme akademiske år)</a:t>
            </a:r>
          </a:p>
          <a:p>
            <a:r>
              <a:rPr lang="nb-NO" dirty="0" smtClean="0"/>
              <a:t>P.t. kr. 2400 per måned</a:t>
            </a:r>
          </a:p>
          <a:p>
            <a:r>
              <a:rPr lang="nb-NO" dirty="0" smtClean="0"/>
              <a:t>Kan bare gjøres én gang (evt. praksisopphold i tillegg)</a:t>
            </a:r>
          </a:p>
          <a:p>
            <a:r>
              <a:rPr lang="nb-NO" dirty="0" smtClean="0"/>
              <a:t>Krever spesifisert Erasmus-avtale</a:t>
            </a:r>
          </a:p>
          <a:p>
            <a:endParaRPr lang="nb-NO" dirty="0"/>
          </a:p>
          <a:p>
            <a:r>
              <a:rPr lang="nb-NO" dirty="0" smtClean="0"/>
              <a:t>Administreres av «avtaleeier»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7454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smtClean="0"/>
              <a:t>Utfordringer for Erasmus-ph.d.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827240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Ph.d.-program har annen struktur –søknadsfrister o.l. kan være mindre egnet</a:t>
            </a:r>
          </a:p>
          <a:p>
            <a:r>
              <a:rPr lang="nb-NO" dirty="0" smtClean="0"/>
              <a:t>Andre institusjoner kan ha egne rutiner for denne gruppen</a:t>
            </a:r>
          </a:p>
          <a:p>
            <a:r>
              <a:rPr lang="nb-NO" dirty="0" smtClean="0"/>
              <a:t>Trenger veileders godkjennelse, men ikke forhåndsgodkjennelse?</a:t>
            </a:r>
          </a:p>
          <a:p>
            <a:pPr lvl="1"/>
            <a:r>
              <a:rPr lang="nb-NO" dirty="0" smtClean="0"/>
              <a:t>Avhenger av hva man skal gjøre; emner vs. veiledning (neppe Lånekasse-utfordringer)?</a:t>
            </a:r>
          </a:p>
          <a:p>
            <a:pPr lvl="1"/>
            <a:r>
              <a:rPr lang="nb-NO" dirty="0" smtClean="0"/>
              <a:t>Viktig å kommunisere med forskningsadministrasjonen</a:t>
            </a:r>
          </a:p>
          <a:p>
            <a:r>
              <a:rPr lang="nb-NO" dirty="0" smtClean="0"/>
              <a:t>Registrering avgjørende for stipendtildeling, krever nye rutiner</a:t>
            </a:r>
          </a:p>
          <a:p>
            <a:pPr lvl="1"/>
            <a:r>
              <a:rPr lang="nb-NO" dirty="0" smtClean="0"/>
              <a:t>Ikke RBO-midler</a:t>
            </a:r>
          </a:p>
          <a:p>
            <a:r>
              <a:rPr lang="nb-NO" dirty="0" smtClean="0"/>
              <a:t>Innreisende ph.d. = gjesteforsker!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099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smtClean="0"/>
              <a:t>Til avklaring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r>
              <a:rPr lang="nb-NO" dirty="0" smtClean="0"/>
              <a:t>Hvem er kontaktperson/ansvarlig?</a:t>
            </a:r>
          </a:p>
          <a:p>
            <a:pPr lvl="1"/>
            <a:r>
              <a:rPr lang="nb-NO" dirty="0" smtClean="0"/>
              <a:t>For søkere (inn og ut)</a:t>
            </a:r>
          </a:p>
          <a:p>
            <a:pPr lvl="1"/>
            <a:r>
              <a:rPr lang="nb-NO" dirty="0" smtClean="0"/>
              <a:t>For registrering i FS</a:t>
            </a:r>
          </a:p>
          <a:p>
            <a:pPr lvl="1"/>
            <a:r>
              <a:rPr lang="nb-NO" dirty="0" smtClean="0"/>
              <a:t>For mottak av innreisende</a:t>
            </a:r>
          </a:p>
          <a:p>
            <a:pPr lvl="1"/>
            <a:r>
              <a:rPr lang="nb-NO" dirty="0" smtClean="0"/>
              <a:t>Annet?</a:t>
            </a:r>
          </a:p>
          <a:p>
            <a:r>
              <a:rPr lang="nb-NO" dirty="0" smtClean="0"/>
              <a:t>Hvordan skal søknadsprosessen foregå? </a:t>
            </a:r>
          </a:p>
          <a:p>
            <a:pPr lvl="1"/>
            <a:r>
              <a:rPr lang="nb-NO" dirty="0" smtClean="0"/>
              <a:t>På enhetene: Frister, søknadsskjema etc.</a:t>
            </a:r>
          </a:p>
          <a:p>
            <a:pPr lvl="1"/>
            <a:r>
              <a:rPr lang="nb-NO" dirty="0" smtClean="0"/>
              <a:t>Sentralt: Grant </a:t>
            </a:r>
            <a:r>
              <a:rPr lang="nb-NO" dirty="0" err="1" smtClean="0"/>
              <a:t>contract</a:t>
            </a:r>
            <a:r>
              <a:rPr lang="nb-NO" dirty="0" smtClean="0"/>
              <a:t>, utbetalinger, rapport etc.</a:t>
            </a:r>
          </a:p>
          <a:p>
            <a:r>
              <a:rPr lang="nb-NO" dirty="0" smtClean="0"/>
              <a:t>Hvordan sikrer man dialog mellom avtale-ansvarlig og ph.d</a:t>
            </a:r>
            <a:r>
              <a:rPr lang="nb-NO" smtClean="0"/>
              <a:t>.-ansvarlig?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2365485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35769</TotalTime>
  <Words>266</Words>
  <Application>Microsoft Office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Blank Presentation</vt:lpstr>
      <vt:lpstr>Diskusjonssak for internasjonalt nettverk 23. mai 2013</vt:lpstr>
      <vt:lpstr>Erasmus for ph.d. – 3 muligheter</vt:lpstr>
      <vt:lpstr>Mobilitet for UiO-ansatte</vt:lpstr>
      <vt:lpstr>Studentutveksling</vt:lpstr>
      <vt:lpstr>Utfordringer for Erasmus-ph.d.</vt:lpstr>
      <vt:lpstr>Til avklaring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Anna Kolberg Buverud</cp:lastModifiedBy>
  <cp:revision>40</cp:revision>
  <dcterms:created xsi:type="dcterms:W3CDTF">2010-03-19T13:27:07Z</dcterms:created>
  <dcterms:modified xsi:type="dcterms:W3CDTF">2013-05-23T10:38:11Z</dcterms:modified>
</cp:coreProperties>
</file>