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295" r:id="rId11"/>
    <p:sldId id="306" r:id="rId12"/>
    <p:sldId id="307" r:id="rId13"/>
    <p:sldId id="308" r:id="rId14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32" autoAdjust="0"/>
  </p:normalViewPr>
  <p:slideViewPr>
    <p:cSldViewPr>
      <p:cViewPr>
        <p:scale>
          <a:sx n="118" d="100"/>
          <a:sy n="118" d="100"/>
        </p:scale>
        <p:origin x="-418" y="47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7FEB0-6C26-4D79-A3C9-954D5D29A4AD}" type="datetimeFigureOut">
              <a:rPr lang="nb-NO" smtClean="0"/>
              <a:t>16.06.2017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47099-8715-487A-B656-55A2136E138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1758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5300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1"/>
            <a:ext cx="2944283" cy="495300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53DBFF78-BDD7-49B5-8F02-539EF3001928}" type="datetimeFigureOut">
              <a:rPr lang="nb-NO" smtClean="0"/>
              <a:t>16.06.2017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05350"/>
            <a:ext cx="5435600" cy="4457700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4283" cy="495300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1E8CF576-0506-4884-B32F-C7E8DEE141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882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acea.ec.europa.eu/erasmus-plus/actions/key-action-3-support-for-policy-reform/erasmus-plus-key-action-3-european-policy-experimentations_en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eacea.ec.europa.eu/erasmus-plus/actions/key-action-3-support-for-policy-reform/prospective-initiatives/european-policy-experimentations_en" TargetMode="External"/><Relationship Id="rId4" Type="http://schemas.openxmlformats.org/officeDocument/2006/relationships/hyperlink" Target="https://eacea.ec.europa.eu/erasmus-plus/actions/key-action-3-support-for-policy-reform/prospective-initiatives/forward-looking-cooperation-projects_en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CF576-0506-4884-B32F-C7E8DEE141D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4329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Hvorfor</a:t>
            </a:r>
            <a:r>
              <a:rPr lang="nb-NO" baseline="0" dirty="0" smtClean="0"/>
              <a:t> øke mobiliteten?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Følger stortingsmelding 16 (2016/2017) Kultur for kvalitet i høyere utdanning – Internasjonalisering er et viktig element i kvalitetsutviklingen.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err="1" smtClean="0"/>
              <a:t>Univ</a:t>
            </a:r>
            <a:r>
              <a:rPr lang="nb-NO" baseline="0" dirty="0" smtClean="0"/>
              <a:t> og høgskolene skal utdanne kandidater som er aktive, attraktive, og ansvarlige deltagere i det internasjonale samfunnet, med evne til å håndtere de globale samfunnsutfordringene, møte nødvendige omstilling av norsk arbeidsliv og samhandle både nasjonalt og internasjonalt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baseline="0" dirty="0" smtClean="0"/>
              <a:t>Ønske om oppnå synergier mellom ulike programmer – deltagelse i de ulike programmene har betydning for kvalitetsutviklingen i norsk utdanning. De ulike programmene kan komplementere hverandre og bidra til strategisk måloppnåelse 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CF576-0506-4884-B32F-C7E8DEE141D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36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</a:t>
            </a:r>
            <a:r>
              <a:rPr lang="nb-NO" baseline="0" dirty="0" smtClean="0"/>
              <a:t> presenterer her et utdrag fra handlingsplanen og de punktene som er mest sentrale for UiO.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CF576-0506-4884-B32F-C7E8DEE141D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6924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Hvorfor</a:t>
            </a:r>
            <a:r>
              <a:rPr lang="nb-NO" baseline="0" dirty="0" smtClean="0"/>
              <a:t> øke mobiliteten?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Følger stortingsmelding 16 (2016/2017) Kultur for kvalitet i høyere utdanning – Internasjonalisering er et viktig element i kvalitetsutviklingen.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err="1" smtClean="0"/>
              <a:t>Univ</a:t>
            </a:r>
            <a:r>
              <a:rPr lang="nb-NO" baseline="0" dirty="0" smtClean="0"/>
              <a:t> og høgskolene skal utdanne kandidater som er aktive, attraktive, og ansvarlige deltagere i det internasjonale samfunnet, med evne til å håndtere de globale samfunnsutfordringene, møte nødvendige omstilling av norsk arbeidsliv og samhandle både nasjonalt og internasjonalt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baseline="0" dirty="0" smtClean="0"/>
              <a:t>Ønske om oppnå synergier mellom ulike programmer – deltagelse i de ulike programmene har betydning for kvalitetsutviklingen i norsk utdanning. De ulike programmene kan komplementere hverandre og bidra til strategisk måloppnåelse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CF576-0506-4884-B32F-C7E8DEE141D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1673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CF576-0506-4884-B32F-C7E8DEE141D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1355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CF576-0506-4884-B32F-C7E8DEE141D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3613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Within Key Action 3 - Support for Policy Reform, the </a:t>
            </a:r>
            <a:r>
              <a:rPr lang="en-US" b="1" dirty="0" smtClean="0">
                <a:effectLst/>
              </a:rPr>
              <a:t>Initiatives for policy innovation</a:t>
            </a:r>
            <a:r>
              <a:rPr lang="en-US" dirty="0" smtClean="0">
                <a:effectLst/>
              </a:rPr>
              <a:t> are Initiatives for policy innovation aimed to develop new policies or prepare their implementation.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Vertical Tabs</a:t>
            </a:r>
          </a:p>
          <a:p>
            <a:r>
              <a:rPr lang="en-US" sz="1200" b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What does it support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(active tab)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does it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</a:t>
            </a:r>
            <a:r>
              <a:rPr lang="en-US" dirty="0" err="1" smtClean="0">
                <a:effectLst/>
              </a:rPr>
              <a:t>What</a:t>
            </a:r>
            <a:r>
              <a:rPr lang="en-US" dirty="0" smtClean="0">
                <a:effectLst/>
              </a:rPr>
              <a:t> does it support: </a:t>
            </a:r>
          </a:p>
          <a:p>
            <a:r>
              <a:rPr lang="en-US" dirty="0" smtClean="0">
                <a:effectLst/>
              </a:rPr>
              <a:t>Two types of actions are foreseen under the Initiatives for policy innovation:</a:t>
            </a:r>
          </a:p>
          <a:p>
            <a:r>
              <a:rPr lang="en-US" sz="1200" b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Forward-looking cooperation projects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aims to stimulate innovative policy development;</a:t>
            </a:r>
          </a:p>
          <a:p>
            <a:r>
              <a:rPr lang="en-US" sz="1200" b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European policy experimentations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are led by high level public authorities to experiment policy implementation through field trials in several countries based on sound evaluation methods.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CF576-0506-4884-B32F-C7E8DEE141D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7234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08.06.2017</a:t>
            </a:r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971600" y="3048000"/>
            <a:ext cx="7639000" cy="1752600"/>
          </a:xfrm>
        </p:spPr>
        <p:txBody>
          <a:bodyPr/>
          <a:lstStyle/>
          <a:p>
            <a:r>
              <a:rPr lang="nb-NO" dirty="0" smtClean="0"/>
              <a:t>Erasmus+: en uutnyttet ressurs på UiO? </a:t>
            </a:r>
          </a:p>
          <a:p>
            <a:endParaRPr lang="nb-NO" sz="2000" dirty="0" smtClean="0">
              <a:latin typeface="Arial" charset="0"/>
              <a:cs typeface="Arial" charset="0"/>
            </a:endParaRPr>
          </a:p>
          <a:p>
            <a:r>
              <a:rPr lang="nb-NO" sz="2000" dirty="0" smtClean="0">
                <a:latin typeface="Arial" charset="0"/>
                <a:cs typeface="Arial" charset="0"/>
              </a:rPr>
              <a:t>Hvordan kan vi utnytte programmet bedre?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Nasjonal handlingsplan - Erasmus+</a:t>
            </a:r>
            <a:br>
              <a:rPr lang="nb-NO" dirty="0" smtClean="0"/>
            </a:br>
            <a:r>
              <a:rPr lang="nb-NO" sz="2400" dirty="0" smtClean="0"/>
              <a:t>Lansert av SIU 18.mai 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Tar utgangspunkt i KDs strategiske mål - med tiltak som skal bidra til å styrke institusjoners deltagelse i Erasmus+ </a:t>
            </a:r>
          </a:p>
          <a:p>
            <a:r>
              <a:rPr lang="nb-NO" dirty="0" smtClean="0"/>
              <a:t>Deltagelse i Erasmus+ skal bidra til å nå målene i norsk utdannings- og kompetansepolitikk </a:t>
            </a:r>
          </a:p>
          <a:p>
            <a:r>
              <a:rPr lang="nb-NO" dirty="0" smtClean="0"/>
              <a:t>Skal gjøre utdanningen </a:t>
            </a:r>
            <a:r>
              <a:rPr lang="nb-NO" u="sng" dirty="0" smtClean="0"/>
              <a:t>relevant</a:t>
            </a:r>
            <a:r>
              <a:rPr lang="nb-NO" dirty="0" smtClean="0"/>
              <a:t>, studentene </a:t>
            </a:r>
            <a:r>
              <a:rPr lang="nb-NO" u="sng" dirty="0" smtClean="0"/>
              <a:t>attraktive på arbeidsmarkedet</a:t>
            </a:r>
            <a:r>
              <a:rPr lang="nb-NO" dirty="0" smtClean="0"/>
              <a:t>, og gi den enkelte </a:t>
            </a:r>
            <a:r>
              <a:rPr lang="nb-NO" u="sng" dirty="0" smtClean="0"/>
              <a:t>faglig og personlig utvikling </a:t>
            </a:r>
            <a:endParaRPr lang="nb-NO" u="sng" dirty="0"/>
          </a:p>
        </p:txBody>
      </p:sp>
    </p:spTree>
    <p:extLst>
      <p:ext uri="{BB962C8B-B14F-4D97-AF65-F5344CB8AC3E}">
        <p14:creationId xmlns:p14="http://schemas.microsoft.com/office/powerpoint/2010/main" val="1347405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Hovedmål i handlingsplanen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1. Deltagelse skal bidra til økt kvalitet i norsk utdanning og til at norsk utdanning hevder seg internasjonalt </a:t>
            </a:r>
          </a:p>
          <a:p>
            <a:pPr lvl="1"/>
            <a:r>
              <a:rPr lang="nb-NO" sz="2000" dirty="0" smtClean="0"/>
              <a:t>Bred deltagelse i Erasmus+ er et viktig bidrag til kvalitet i utdanning, inkludering, innovasjon og kobling mellom utdanning og arbeidsliv </a:t>
            </a:r>
          </a:p>
          <a:p>
            <a:r>
              <a:rPr lang="nb-NO" sz="2400" dirty="0" smtClean="0"/>
              <a:t>2. Myndigheter og miljøer skal påvirke utforming av programmets utlysninger og prioriteringer til beste for norsk deltagelse 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911805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Hovedmål i handlingsplanen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3. Norsk aktivitet i utdanningsdelen av Erasmus+ skal økes i programperioden </a:t>
            </a:r>
          </a:p>
          <a:p>
            <a:pPr lvl="1"/>
            <a:r>
              <a:rPr lang="nb-NO" sz="2000" dirty="0" smtClean="0"/>
              <a:t>3A: Økt søkning til sentralt utlyste midler (</a:t>
            </a:r>
            <a:r>
              <a:rPr lang="nb-NO" sz="2000" dirty="0" err="1" smtClean="0"/>
              <a:t>fellesgrader</a:t>
            </a:r>
            <a:r>
              <a:rPr lang="nb-NO" sz="2000" dirty="0" smtClean="0"/>
              <a:t>, sektorallianser, kunnskapsallianser og kapasitetsbygging) </a:t>
            </a:r>
          </a:p>
          <a:p>
            <a:pPr lvl="1"/>
            <a:r>
              <a:rPr lang="nb-NO" sz="2000" dirty="0" smtClean="0"/>
              <a:t>3B: Økt utgående mobilitet – studie-, praksis- og ansattmobilitet </a:t>
            </a:r>
          </a:p>
          <a:p>
            <a:pPr lvl="1"/>
            <a:r>
              <a:rPr lang="nb-NO" sz="2000" dirty="0" smtClean="0"/>
              <a:t>3C: Økt samspill mellom nasjonale virkemidler og Erasmus+ og koblinger til Horisont2020 og EØS-midlene der dette er hensiktsmessig </a:t>
            </a:r>
          </a:p>
          <a:p>
            <a:pPr lvl="2"/>
            <a:r>
              <a:rPr lang="nb-NO" sz="1800" dirty="0" smtClean="0"/>
              <a:t>tiltak: kunnskapskontor i Brussel – NORCORE 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94813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kan Erasmus+ fremme kvalitet i utdanningen?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smtClean="0"/>
              <a:t>Student- og praksismobilitet </a:t>
            </a:r>
          </a:p>
          <a:p>
            <a:pPr lvl="1"/>
            <a:r>
              <a:rPr lang="nb-NO" dirty="0" err="1" smtClean="0"/>
              <a:t>NOKUTs</a:t>
            </a:r>
            <a:r>
              <a:rPr lang="nb-NO" dirty="0" smtClean="0"/>
              <a:t> tilsynsforskrift – alle studieprogrammer skal ha ordninger for tilrettelagt utveksling </a:t>
            </a:r>
          </a:p>
          <a:p>
            <a:pPr lvl="1"/>
            <a:r>
              <a:rPr lang="nb-NO" dirty="0" smtClean="0"/>
              <a:t>Partneravtaler med dyp faglig forankring </a:t>
            </a:r>
          </a:p>
          <a:p>
            <a:pPr lvl="1"/>
            <a:r>
              <a:rPr lang="nb-NO" dirty="0" smtClean="0"/>
              <a:t>Fokus på faglig relevans i utvekslingsoppholdet</a:t>
            </a:r>
          </a:p>
          <a:p>
            <a:pPr lvl="1"/>
            <a:endParaRPr lang="nb-NO" dirty="0"/>
          </a:p>
          <a:p>
            <a:pPr lvl="1"/>
            <a:r>
              <a:rPr lang="nb-NO" dirty="0" smtClean="0"/>
              <a:t>Hvordan kan vi oppnå økt aktivitet </a:t>
            </a:r>
            <a:r>
              <a:rPr lang="nb-NO" u="sng" dirty="0" smtClean="0"/>
              <a:t>og</a:t>
            </a:r>
            <a:r>
              <a:rPr lang="nb-NO" dirty="0" smtClean="0"/>
              <a:t> økt kvalitet av studie- og praksismobilitet? </a:t>
            </a:r>
          </a:p>
        </p:txBody>
      </p:sp>
    </p:spTree>
    <p:extLst>
      <p:ext uri="{BB962C8B-B14F-4D97-AF65-F5344CB8AC3E}">
        <p14:creationId xmlns:p14="http://schemas.microsoft.com/office/powerpoint/2010/main" val="118384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934616"/>
          </a:xfrm>
        </p:spPr>
        <p:txBody>
          <a:bodyPr/>
          <a:lstStyle/>
          <a:p>
            <a:r>
              <a:rPr lang="nb-NO" dirty="0"/>
              <a:t>Hvordan kan Erasmus+ fremme kvalitet i utdanningen?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844824"/>
            <a:ext cx="7696200" cy="4251176"/>
          </a:xfrm>
        </p:spPr>
        <p:txBody>
          <a:bodyPr/>
          <a:lstStyle/>
          <a:p>
            <a:r>
              <a:rPr lang="nb-NO" b="1" dirty="0" smtClean="0"/>
              <a:t>Ansattmobilitet </a:t>
            </a:r>
          </a:p>
          <a:p>
            <a:pPr lvl="1"/>
            <a:r>
              <a:rPr lang="nb-NO" sz="2000" dirty="0" smtClean="0"/>
              <a:t>Undervisningsmobilitet </a:t>
            </a:r>
          </a:p>
          <a:p>
            <a:pPr lvl="2"/>
            <a:r>
              <a:rPr lang="nb-NO" sz="1800" dirty="0" smtClean="0"/>
              <a:t>Ramme: Min. 8 timer, min 2 arbeidsdager </a:t>
            </a:r>
          </a:p>
          <a:p>
            <a:pPr lvl="2"/>
            <a:r>
              <a:rPr lang="nb-NO" sz="1800" dirty="0" smtClean="0"/>
              <a:t>Kan undervisningsmobilitet brukes mer strategisk/systematisk for å fremme kvalitet i utdanningen? </a:t>
            </a:r>
          </a:p>
          <a:p>
            <a:pPr lvl="1"/>
            <a:r>
              <a:rPr lang="nb-NO" sz="2000" dirty="0" smtClean="0"/>
              <a:t>Opplæringsmobilitet </a:t>
            </a:r>
          </a:p>
          <a:p>
            <a:pPr lvl="2"/>
            <a:r>
              <a:rPr lang="nb-NO" dirty="0" smtClean="0"/>
              <a:t>Ramme: min 2 arbeidsdager</a:t>
            </a:r>
          </a:p>
          <a:p>
            <a:pPr lvl="2"/>
            <a:r>
              <a:rPr lang="en-US" sz="1800" dirty="0" err="1" smtClean="0"/>
              <a:t>Eksempler</a:t>
            </a:r>
            <a:r>
              <a:rPr lang="en-US" sz="1800" dirty="0" smtClean="0"/>
              <a:t> : “Staff </a:t>
            </a:r>
            <a:r>
              <a:rPr lang="en-US" sz="1800" dirty="0"/>
              <a:t>training week", “International week</a:t>
            </a:r>
            <a:r>
              <a:rPr lang="en-US" sz="1800" dirty="0" smtClean="0"/>
              <a:t>“,</a:t>
            </a:r>
            <a:r>
              <a:rPr lang="en-US" sz="1800" dirty="0"/>
              <a:t> </a:t>
            </a:r>
            <a:r>
              <a:rPr lang="en-US" sz="1800" dirty="0" err="1" smtClean="0"/>
              <a:t>jobbskygging</a:t>
            </a:r>
            <a:r>
              <a:rPr lang="en-US" sz="1800" dirty="0" smtClean="0"/>
              <a:t>, </a:t>
            </a:r>
            <a:r>
              <a:rPr lang="en-US" sz="1800" dirty="0" err="1" smtClean="0"/>
              <a:t>seminarer</a:t>
            </a:r>
            <a:r>
              <a:rPr lang="en-US" sz="1800" dirty="0" smtClean="0"/>
              <a:t>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smtClean="0"/>
              <a:t>workshops, </a:t>
            </a:r>
            <a:r>
              <a:rPr lang="en-US" sz="1800" dirty="0" err="1"/>
              <a:t>o</a:t>
            </a:r>
            <a:r>
              <a:rPr lang="en-US" sz="1800" dirty="0" err="1" smtClean="0"/>
              <a:t>pplæring</a:t>
            </a:r>
            <a:r>
              <a:rPr lang="en-US" sz="1800" dirty="0" smtClean="0"/>
              <a:t> </a:t>
            </a:r>
            <a:r>
              <a:rPr lang="en-US" sz="1800" dirty="0" err="1"/>
              <a:t>i</a:t>
            </a:r>
            <a:r>
              <a:rPr lang="en-US" sz="1800" dirty="0"/>
              <a:t> lab (for </a:t>
            </a:r>
            <a:r>
              <a:rPr lang="en-US" sz="1800" dirty="0" err="1"/>
              <a:t>vitenskapelig</a:t>
            </a:r>
            <a:r>
              <a:rPr lang="en-US" sz="1800" dirty="0"/>
              <a:t> </a:t>
            </a:r>
            <a:r>
              <a:rPr lang="en-US" sz="1800" dirty="0" err="1"/>
              <a:t>ansatte</a:t>
            </a:r>
            <a:r>
              <a:rPr lang="en-US" sz="1800" dirty="0"/>
              <a:t>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 smtClean="0"/>
              <a:t>stipendiater</a:t>
            </a:r>
            <a:r>
              <a:rPr lang="en-US" sz="1800" dirty="0" smtClean="0"/>
              <a:t>), </a:t>
            </a:r>
            <a:r>
              <a:rPr lang="en-US" sz="1800" dirty="0" err="1" smtClean="0"/>
              <a:t>metodekurs</a:t>
            </a:r>
            <a:r>
              <a:rPr lang="en-US" sz="1800" dirty="0" smtClean="0"/>
              <a:t>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sommerkurs</a:t>
            </a:r>
            <a:r>
              <a:rPr lang="en-US" sz="1800" dirty="0"/>
              <a:t> (for </a:t>
            </a:r>
            <a:r>
              <a:rPr lang="en-US" sz="1800" dirty="0" err="1"/>
              <a:t>vitenskapelige</a:t>
            </a:r>
            <a:r>
              <a:rPr lang="en-US" sz="1800" dirty="0"/>
              <a:t> </a:t>
            </a:r>
            <a:r>
              <a:rPr lang="en-US" sz="1800" dirty="0" err="1"/>
              <a:t>ansatte</a:t>
            </a:r>
            <a:r>
              <a:rPr lang="en-US" sz="1800" dirty="0"/>
              <a:t>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stipendiater</a:t>
            </a:r>
            <a:r>
              <a:rPr lang="en-US" sz="1800" dirty="0" smtClean="0"/>
              <a:t>)</a:t>
            </a:r>
          </a:p>
          <a:p>
            <a:pPr lvl="2"/>
            <a:r>
              <a:rPr lang="nb-NO" sz="1800" dirty="0"/>
              <a:t>Hvordan </a:t>
            </a:r>
            <a:r>
              <a:rPr lang="nb-NO" sz="1800" dirty="0" smtClean="0"/>
              <a:t>kan økt bruk av opplæringsmobilitet bidra til økt kvalitet i utdanningen? </a:t>
            </a:r>
            <a:endParaRPr lang="en-US" sz="1800" dirty="0"/>
          </a:p>
          <a:p>
            <a:pPr marL="914400" lvl="2" indent="0">
              <a:buNone/>
            </a:pPr>
            <a:endParaRPr lang="en-US" sz="1800" dirty="0"/>
          </a:p>
          <a:p>
            <a:pPr marL="914400" lvl="2" indent="0">
              <a:buNone/>
            </a:pPr>
            <a:r>
              <a:rPr lang="nb-NO" dirty="0" smtClean="0"/>
              <a:t> </a:t>
            </a:r>
          </a:p>
          <a:p>
            <a:pPr lvl="2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900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Samarbeidsprosjekter – KA2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smtClean="0"/>
              <a:t>Strategisk partnerskap </a:t>
            </a:r>
          </a:p>
          <a:p>
            <a:pPr lvl="1"/>
            <a:r>
              <a:rPr lang="nb-NO" dirty="0" smtClean="0"/>
              <a:t>Fremme innovasjonsutvikling </a:t>
            </a:r>
            <a:r>
              <a:rPr lang="nb-NO" dirty="0"/>
              <a:t>knyttet til undervisning og metoder, nettverk mellom org. mm</a:t>
            </a:r>
            <a:r>
              <a:rPr lang="nb-NO" dirty="0" smtClean="0"/>
              <a:t>.</a:t>
            </a:r>
          </a:p>
          <a:p>
            <a:pPr lvl="1"/>
            <a:r>
              <a:rPr lang="nb-NO" dirty="0"/>
              <a:t>Minst </a:t>
            </a:r>
            <a:r>
              <a:rPr lang="nb-NO" dirty="0" smtClean="0"/>
              <a:t>tre </a:t>
            </a:r>
            <a:r>
              <a:rPr lang="nb-NO" dirty="0"/>
              <a:t>organisasjoner fra </a:t>
            </a:r>
            <a:r>
              <a:rPr lang="nb-NO" dirty="0" smtClean="0"/>
              <a:t>tre </a:t>
            </a:r>
            <a:r>
              <a:rPr lang="nb-NO" dirty="0"/>
              <a:t>programland</a:t>
            </a:r>
          </a:p>
          <a:p>
            <a:pPr lvl="1"/>
            <a:r>
              <a:rPr lang="nb-NO" dirty="0"/>
              <a:t>Varighet 2 til 3 </a:t>
            </a:r>
            <a:r>
              <a:rPr lang="nb-NO" dirty="0" smtClean="0"/>
              <a:t>år </a:t>
            </a:r>
          </a:p>
          <a:p>
            <a:pPr lvl="1"/>
            <a:r>
              <a:rPr lang="nb-NO" dirty="0" smtClean="0"/>
              <a:t>Desentralisert tiltak – SIU tildeler</a:t>
            </a:r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105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Samarbeidsprosjekter – KA2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smtClean="0"/>
              <a:t>Kunnskapsallianser</a:t>
            </a:r>
            <a:endParaRPr lang="nb-NO" dirty="0" smtClean="0"/>
          </a:p>
          <a:p>
            <a:pPr lvl="1"/>
            <a:r>
              <a:rPr lang="nb-NO" sz="2200" dirty="0" smtClean="0"/>
              <a:t>Minst </a:t>
            </a:r>
            <a:r>
              <a:rPr lang="nb-NO" sz="2200" dirty="0"/>
              <a:t>seks organisasjoner fra tre programland, hvorav </a:t>
            </a:r>
            <a:r>
              <a:rPr lang="nb-NO" sz="2200" dirty="0" smtClean="0"/>
              <a:t>min. to </a:t>
            </a:r>
            <a:r>
              <a:rPr lang="nb-NO" sz="2200" dirty="0"/>
              <a:t>fra UH-sektoren og to virksomheter</a:t>
            </a:r>
          </a:p>
          <a:p>
            <a:pPr lvl="1"/>
            <a:r>
              <a:rPr lang="nb-NO" sz="2200" dirty="0"/>
              <a:t>Omhandler: Kunnskapsutveksling, stimulere til entreprenørskap i høyere utdanning, nye </a:t>
            </a:r>
            <a:r>
              <a:rPr lang="nb-NO" sz="2200" dirty="0" err="1"/>
              <a:t>multidisiplinære</a:t>
            </a:r>
            <a:r>
              <a:rPr lang="nb-NO" sz="2200" dirty="0"/>
              <a:t> tilnærminger til læring</a:t>
            </a:r>
          </a:p>
          <a:p>
            <a:pPr lvl="1"/>
            <a:r>
              <a:rPr lang="nb-NO" sz="2200" dirty="0"/>
              <a:t>Varighet to til tre </a:t>
            </a:r>
            <a:r>
              <a:rPr lang="nb-NO" sz="2200" dirty="0" smtClean="0"/>
              <a:t>år</a:t>
            </a:r>
          </a:p>
          <a:p>
            <a:pPr lvl="1"/>
            <a:r>
              <a:rPr lang="nb-NO" sz="2200" dirty="0"/>
              <a:t>Sentralisert tiltak – EU tildeler </a:t>
            </a:r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261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Samarbeidsprosjekter – KA2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Kapasitetsbygging</a:t>
            </a:r>
            <a:endParaRPr lang="nb-NO" b="1" dirty="0" smtClean="0"/>
          </a:p>
          <a:p>
            <a:pPr lvl="1"/>
            <a:r>
              <a:rPr lang="nb-NO" sz="2200" dirty="0" smtClean="0"/>
              <a:t>Multilaterale </a:t>
            </a:r>
            <a:r>
              <a:rPr lang="nb-NO" sz="2200" dirty="0"/>
              <a:t>partnerskap. Modernisering, tilgjengelighet, nettverk, </a:t>
            </a:r>
            <a:r>
              <a:rPr lang="nb-NO" sz="2200" dirty="0" err="1"/>
              <a:t>interkulturell</a:t>
            </a:r>
            <a:r>
              <a:rPr lang="nb-NO" sz="2200" dirty="0"/>
              <a:t> bevissthet</a:t>
            </a:r>
          </a:p>
          <a:p>
            <a:pPr lvl="1"/>
            <a:r>
              <a:rPr lang="nb-NO" sz="2200" dirty="0" smtClean="0"/>
              <a:t>Tre </a:t>
            </a:r>
            <a:r>
              <a:rPr lang="nb-NO" sz="2200" dirty="0"/>
              <a:t>UH-</a:t>
            </a:r>
            <a:r>
              <a:rPr lang="nb-NO" sz="2200" dirty="0" err="1"/>
              <a:t>inst</a:t>
            </a:r>
            <a:r>
              <a:rPr lang="nb-NO" sz="2200" dirty="0"/>
              <a:t>. fra programland og </a:t>
            </a:r>
            <a:r>
              <a:rPr lang="nb-NO" sz="2200" dirty="0" smtClean="0"/>
              <a:t>tre </a:t>
            </a:r>
            <a:r>
              <a:rPr lang="nb-NO" sz="2200" dirty="0"/>
              <a:t>fra partnerland</a:t>
            </a:r>
          </a:p>
          <a:p>
            <a:pPr lvl="1"/>
            <a:r>
              <a:rPr lang="nb-NO" sz="2200" dirty="0"/>
              <a:t>Joint Projects: utvikling av læreplaner, utvikling av styrings- og ledelsessystemer</a:t>
            </a:r>
          </a:p>
          <a:p>
            <a:pPr lvl="1"/>
            <a:r>
              <a:rPr lang="nb-NO" sz="2200" dirty="0" err="1"/>
              <a:t>Structural</a:t>
            </a:r>
            <a:r>
              <a:rPr lang="nb-NO" sz="2200" dirty="0"/>
              <a:t> </a:t>
            </a:r>
            <a:r>
              <a:rPr lang="nb-NO" sz="2200" dirty="0" err="1"/>
              <a:t>projects</a:t>
            </a:r>
            <a:r>
              <a:rPr lang="nb-NO" sz="2200" dirty="0"/>
              <a:t>: mot nasjonale høyere utdanningssystemer og utdanningspolitikk i utvalgte </a:t>
            </a:r>
            <a:r>
              <a:rPr lang="nb-NO" sz="2200" dirty="0" smtClean="0"/>
              <a:t>partnerland</a:t>
            </a:r>
          </a:p>
          <a:p>
            <a:pPr lvl="1"/>
            <a:r>
              <a:rPr lang="nb-NO" sz="2200" dirty="0" smtClean="0"/>
              <a:t>Sentralisert tiltak – EU tildeler </a:t>
            </a:r>
            <a:endParaRPr lang="nb-NO" sz="22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0745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Policy Projects - KA3 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Overordnet</a:t>
            </a:r>
            <a:r>
              <a:rPr lang="nb-NO" sz="2400" dirty="0"/>
              <a:t>, strategisk tiltak som skal legge til rette for og forsterke satsningene på utdanning og innovasjon i EU</a:t>
            </a:r>
          </a:p>
          <a:p>
            <a:r>
              <a:rPr lang="nb-NO" sz="2400" dirty="0" smtClean="0"/>
              <a:t>Kunnskapsutvikling </a:t>
            </a:r>
            <a:r>
              <a:rPr lang="nb-NO" sz="2400" dirty="0"/>
              <a:t>innenfor utdanning, opplæring og </a:t>
            </a:r>
            <a:r>
              <a:rPr lang="nb-NO" sz="2400" dirty="0" smtClean="0"/>
              <a:t>ungdom</a:t>
            </a:r>
          </a:p>
          <a:p>
            <a:r>
              <a:rPr lang="nb-NO" sz="2400" dirty="0"/>
              <a:t>Fremtidsrettede utdannings- og innovasjonstiltak</a:t>
            </a:r>
          </a:p>
          <a:p>
            <a:r>
              <a:rPr lang="nb-NO" sz="2400" dirty="0" smtClean="0"/>
              <a:t>Sentralisert tiltak – EU tildeler</a:t>
            </a:r>
            <a:endParaRPr lang="nb-NO" sz="2400" dirty="0"/>
          </a:p>
          <a:p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672813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 om flere samarbeidsprosjekt-søknader fra UiO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Hvordan oppnår vi økt aktivitet og flere prosjektsøknader? </a:t>
            </a:r>
          </a:p>
          <a:p>
            <a:pPr lvl="1"/>
            <a:r>
              <a:rPr lang="nb-NO" dirty="0" smtClean="0"/>
              <a:t>Målrettet arbeid mot særlig relevante fagmiljøer?</a:t>
            </a:r>
          </a:p>
          <a:p>
            <a:pPr lvl="1"/>
            <a:r>
              <a:rPr lang="nb-NO" dirty="0" smtClean="0"/>
              <a:t>Informasjon bredt ut til alle? </a:t>
            </a:r>
          </a:p>
          <a:p>
            <a:pPr lvl="1"/>
            <a:r>
              <a:rPr lang="nb-NO" dirty="0" smtClean="0"/>
              <a:t>Ledelsesdrevet </a:t>
            </a:r>
            <a:r>
              <a:rPr lang="nb-NO" dirty="0" err="1" smtClean="0"/>
              <a:t>vs</a:t>
            </a:r>
            <a:r>
              <a:rPr lang="nb-NO" dirty="0" smtClean="0"/>
              <a:t> initiativ fra fagmiljøer? </a:t>
            </a:r>
          </a:p>
          <a:p>
            <a:pPr marL="457200" lvl="1" indent="0">
              <a:buNone/>
            </a:pPr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44444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Synergi mellom Erasmus+ </a:t>
            </a:r>
            <a:br>
              <a:rPr lang="nb-NO" dirty="0" smtClean="0"/>
            </a:br>
            <a:r>
              <a:rPr lang="nb-NO" dirty="0" smtClean="0"/>
              <a:t>og andre programmer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3608040"/>
          </a:xfrm>
        </p:spPr>
        <p:txBody>
          <a:bodyPr/>
          <a:lstStyle/>
          <a:p>
            <a:r>
              <a:rPr lang="nb-NO" sz="2400" dirty="0" smtClean="0"/>
              <a:t>Mål om økt synergi mellom forskning og utdanning som for eksempel Horisont 2020 og Erasmus+ </a:t>
            </a:r>
          </a:p>
          <a:p>
            <a:pPr lvl="1"/>
            <a:r>
              <a:rPr lang="nb-NO" sz="2000" dirty="0" smtClean="0"/>
              <a:t>Fokus på forskningsbasert utdanning</a:t>
            </a:r>
          </a:p>
          <a:p>
            <a:pPr lvl="1"/>
            <a:r>
              <a:rPr lang="nb-NO" sz="2000" dirty="0"/>
              <a:t>S</a:t>
            </a:r>
            <a:r>
              <a:rPr lang="nb-NO" sz="2000" dirty="0" smtClean="0"/>
              <a:t>terke nettverk med samarbeid innenfor forskning og utdanning - leder til enda flere finansieringsmuligheter </a:t>
            </a:r>
          </a:p>
          <a:p>
            <a:pPr lvl="1"/>
            <a:r>
              <a:rPr lang="nb-NO" sz="2000" dirty="0" smtClean="0"/>
              <a:t>KA2 prosjekter kan kombineres med forskningsprosjekter</a:t>
            </a:r>
          </a:p>
          <a:p>
            <a:pPr lvl="1"/>
            <a:r>
              <a:rPr lang="nb-NO" sz="2000" dirty="0"/>
              <a:t>De ulike programmene kan komplementere hverandre og bidra til strategisk måloppnåelse </a:t>
            </a:r>
            <a:r>
              <a:rPr lang="nb-NO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1597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utnytte Erasmus+ bedre? </a:t>
            </a:r>
            <a:br>
              <a:rPr lang="nb-NO" dirty="0" smtClean="0"/>
            </a:br>
            <a:r>
              <a:rPr lang="nb-NO" sz="2800" dirty="0" smtClean="0"/>
              <a:t>Temaer til gruppediskusjon 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Tx/>
              <a:buChar char="•"/>
            </a:pPr>
            <a:r>
              <a:rPr lang="nb-NO" dirty="0"/>
              <a:t>Hvordan kan vi </a:t>
            </a:r>
            <a:r>
              <a:rPr lang="nb-NO" dirty="0" smtClean="0"/>
              <a:t>både oppnå </a:t>
            </a:r>
            <a:r>
              <a:rPr lang="nb-NO" dirty="0"/>
              <a:t>økt </a:t>
            </a:r>
            <a:r>
              <a:rPr lang="nb-NO" dirty="0" smtClean="0"/>
              <a:t>aktivitet og </a:t>
            </a:r>
            <a:r>
              <a:rPr lang="nb-NO" dirty="0"/>
              <a:t>økt kvalitet i</a:t>
            </a:r>
            <a:r>
              <a:rPr lang="nb-NO" dirty="0" smtClean="0"/>
              <a:t> </a:t>
            </a:r>
            <a:r>
              <a:rPr lang="nb-NO" dirty="0"/>
              <a:t>studie- og </a:t>
            </a:r>
            <a:r>
              <a:rPr lang="nb-NO" dirty="0" smtClean="0"/>
              <a:t>praksismobilitet? </a:t>
            </a:r>
          </a:p>
          <a:p>
            <a:pPr marL="342900" lvl="1" indent="-342900">
              <a:buFontTx/>
              <a:buChar char="•"/>
            </a:pPr>
            <a:r>
              <a:rPr lang="nb-NO" dirty="0" smtClean="0"/>
              <a:t>Hvordan kan vi bruke ansattmobilitet (undervisning og opplæring) mer </a:t>
            </a:r>
            <a:r>
              <a:rPr lang="nb-NO" dirty="0"/>
              <a:t>strategisk/systematisk for å fremme kvalitet i utdanningen? </a:t>
            </a:r>
            <a:endParaRPr lang="nb-NO" dirty="0" smtClean="0"/>
          </a:p>
          <a:p>
            <a:pPr marL="342900" lvl="1" indent="-342900">
              <a:buFontTx/>
              <a:buChar char="•"/>
            </a:pPr>
            <a:r>
              <a:rPr lang="nb-NO" dirty="0" smtClean="0"/>
              <a:t>Hvordan oppnå økt deltagelse i KA2 </a:t>
            </a:r>
            <a:r>
              <a:rPr lang="nb-NO" smtClean="0"/>
              <a:t>ved UiO? </a:t>
            </a:r>
            <a:endParaRPr lang="nb-NO" dirty="0" smtClean="0"/>
          </a:p>
          <a:p>
            <a:pPr marL="342900" lvl="1" indent="-342900">
              <a:buFontTx/>
              <a:buChar char="•"/>
            </a:pPr>
            <a:r>
              <a:rPr lang="nb-NO" dirty="0" smtClean="0"/>
              <a:t>Hvordan oppnå økt synergi mellom utdannings- og forskningsprogrammer </a:t>
            </a:r>
            <a:endParaRPr lang="nb-NO" b="1" dirty="0"/>
          </a:p>
          <a:p>
            <a:pPr marL="0" lvl="1" indent="0">
              <a:buNone/>
            </a:pPr>
            <a:endParaRPr lang="nb-NO" dirty="0" smtClean="0"/>
          </a:p>
          <a:p>
            <a:pPr marL="0" lvl="1" indent="0">
              <a:buNone/>
            </a:pPr>
            <a:r>
              <a:rPr lang="nb-NO" dirty="0" smtClean="0"/>
              <a:t>Hvilke muligheter og hvilke utfordringer er knyttet til de ulike områdene på UiO? </a:t>
            </a:r>
          </a:p>
          <a:p>
            <a:pPr marL="342900" lvl="1" indent="-342900">
              <a:buFontTx/>
              <a:buChar char="•"/>
            </a:pPr>
            <a:endParaRPr lang="nb-NO" dirty="0"/>
          </a:p>
          <a:p>
            <a:pPr marL="342900" lvl="1" indent="-342900">
              <a:buFontTx/>
              <a:buChar char="•"/>
            </a:pPr>
            <a:endParaRPr lang="nb-NO" dirty="0" smtClean="0"/>
          </a:p>
          <a:p>
            <a:pPr marL="342900" lvl="1" indent="-342900">
              <a:buFontTx/>
              <a:buChar char="•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6790376"/>
      </p:ext>
    </p:extLst>
  </p:cSld>
  <p:clrMapOvr>
    <a:masterClrMapping/>
  </p:clrMapOvr>
</p:sld>
</file>

<file path=ppt/theme/theme1.xml><?xml version="1.0" encoding="utf-8"?>
<a:theme xmlns:a="http://schemas.openxmlformats.org/drawingml/2006/main" name="UiO norsk 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 norsk 2</Template>
  <TotalTime>3862</TotalTime>
  <Words>945</Words>
  <Application>Microsoft Office PowerPoint</Application>
  <PresentationFormat>On-screen Show (4:3)</PresentationFormat>
  <Paragraphs>110</Paragraphs>
  <Slides>13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UiO norsk 2</vt:lpstr>
      <vt:lpstr>08.06.2017</vt:lpstr>
      <vt:lpstr>Nasjonal handlingsplan - Erasmus+ Lansert av SIU 18.mai </vt:lpstr>
      <vt:lpstr>Hovedmål i handlingsplanen </vt:lpstr>
      <vt:lpstr>Hovedmål i handlingsplanen</vt:lpstr>
      <vt:lpstr>Hvordan kan Erasmus+ fremme kvalitet i utdanningen? </vt:lpstr>
      <vt:lpstr>Hvordan kan Erasmus+ fremme kvalitet i utdanningen? </vt:lpstr>
      <vt:lpstr>Samarbeidsprosjekter – KA2 </vt:lpstr>
      <vt:lpstr>Samarbeidsprosjekter – KA2 </vt:lpstr>
      <vt:lpstr>Samarbeidsprosjekter – KA2 </vt:lpstr>
      <vt:lpstr>Policy Projects - KA3  </vt:lpstr>
      <vt:lpstr>Mål om flere samarbeidsprosjekt-søknader fra UiO</vt:lpstr>
      <vt:lpstr>Synergi mellom Erasmus+  og andre programmer</vt:lpstr>
      <vt:lpstr>Hvordan utnytte Erasmus+ bedre?  Temaer til gruppediskusjon 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7.6.2012</dc:title>
  <dc:creator>Einar Meier</dc:creator>
  <cp:lastModifiedBy>Kristine Stærfelt</cp:lastModifiedBy>
  <cp:revision>131</cp:revision>
  <cp:lastPrinted>2017-03-07T17:12:06Z</cp:lastPrinted>
  <dcterms:created xsi:type="dcterms:W3CDTF">2012-06-07T06:54:10Z</dcterms:created>
  <dcterms:modified xsi:type="dcterms:W3CDTF">2017-06-16T11:51:33Z</dcterms:modified>
</cp:coreProperties>
</file>