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7" r:id="rId2"/>
    <p:sldId id="277" r:id="rId3"/>
    <p:sldId id="278" r:id="rId4"/>
    <p:sldId id="279" r:id="rId5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FC4F0-2665-4881-A028-9AC918C9F624}" type="datetimeFigureOut">
              <a:rPr lang="nb-NO" smtClean="0"/>
              <a:t>12.09.2019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6F66D-B2E0-46B9-AD4A-E73A18C36A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865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DE2E6-F91D-4045-AF4E-884BDF5D3E8B}" type="datetimeFigureOut">
              <a:rPr lang="nb-NO" smtClean="0"/>
              <a:t>12.09.2019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583B8-F1CD-48E0-BC75-31703D6B4B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35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8CF576-0506-4884-B32F-C7E8DEE141D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865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7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8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301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53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78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146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77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263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516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99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3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85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693949" y="3064625"/>
            <a:ext cx="9753600" cy="1752600"/>
          </a:xfrm>
        </p:spPr>
        <p:txBody>
          <a:bodyPr/>
          <a:lstStyle/>
          <a:p>
            <a:r>
              <a:rPr lang="nb-NO" sz="1600" dirty="0">
                <a:latin typeface="Arial" charset="0"/>
                <a:cs typeface="Arial" charset="0"/>
              </a:rPr>
              <a:t/>
            </a:r>
            <a:br>
              <a:rPr lang="nb-NO" sz="1600" dirty="0">
                <a:latin typeface="Arial" charset="0"/>
                <a:cs typeface="Arial" charset="0"/>
              </a:rPr>
            </a:br>
            <a:endParaRPr lang="nb-NO" sz="1600" dirty="0">
              <a:latin typeface="Arial" charset="0"/>
              <a:cs typeface="Arial" charset="0"/>
            </a:endParaRPr>
          </a:p>
        </p:txBody>
      </p:sp>
      <p:sp>
        <p:nvSpPr>
          <p:cNvPr id="5" name="Subtitle 6"/>
          <p:cNvSpPr txBox="1">
            <a:spLocks/>
          </p:cNvSpPr>
          <p:nvPr/>
        </p:nvSpPr>
        <p:spPr bwMode="auto">
          <a:xfrm>
            <a:off x="2344008" y="3064625"/>
            <a:ext cx="7938836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600" dirty="0"/>
              <a:t>Nye "For ansatte"-</a:t>
            </a:r>
            <a:r>
              <a:rPr lang="nb-NO" sz="3600" dirty="0" smtClean="0"/>
              <a:t>sider</a:t>
            </a:r>
          </a:p>
          <a:p>
            <a:r>
              <a:rPr lang="nb-NO" sz="3600" dirty="0" smtClean="0"/>
              <a:t>Beskrivelse av avtaleinngåelse</a:t>
            </a:r>
            <a:endParaRPr lang="nb-NO" sz="4000" dirty="0" smtClean="0"/>
          </a:p>
          <a:p>
            <a:r>
              <a:rPr lang="nb-NO" sz="1600" kern="0" dirty="0" smtClean="0">
                <a:latin typeface="Arial" charset="0"/>
                <a:cs typeface="Arial" charset="0"/>
              </a:rPr>
              <a:t/>
            </a:r>
            <a:br>
              <a:rPr lang="nb-NO" sz="1600" kern="0" dirty="0" smtClean="0">
                <a:latin typeface="Arial" charset="0"/>
                <a:cs typeface="Arial" charset="0"/>
              </a:rPr>
            </a:br>
            <a:endParaRPr lang="nb-NO" sz="1600" kern="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6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Bakgrunn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600" dirty="0" smtClean="0"/>
              <a:t>Nye sider skal </a:t>
            </a:r>
            <a:r>
              <a:rPr lang="nb-NO" sz="3600" dirty="0"/>
              <a:t>fungere mer som </a:t>
            </a:r>
            <a:r>
              <a:rPr lang="nb-NO" sz="3600" dirty="0" smtClean="0"/>
              <a:t>et </a:t>
            </a:r>
            <a:r>
              <a:rPr lang="nb-NO" sz="3600" dirty="0"/>
              <a:t>verktøy </a:t>
            </a:r>
            <a:endParaRPr lang="nb-NO" sz="3600" dirty="0" smtClean="0"/>
          </a:p>
          <a:p>
            <a:r>
              <a:rPr lang="nb-NO" sz="3600" dirty="0"/>
              <a:t>Steg-for-steg-prosess</a:t>
            </a:r>
            <a:endParaRPr lang="nb-NO" sz="3600" dirty="0" smtClean="0"/>
          </a:p>
          <a:p>
            <a:r>
              <a:rPr lang="nb-NO" sz="3600" dirty="0" smtClean="0"/>
              <a:t>Oppdaterte maler </a:t>
            </a:r>
            <a:r>
              <a:rPr lang="nb-NO" sz="3600" dirty="0"/>
              <a:t> </a:t>
            </a:r>
            <a:endParaRPr lang="nb-NO" sz="3600" dirty="0" smtClean="0"/>
          </a:p>
          <a:p>
            <a:r>
              <a:rPr lang="nb-NO" sz="3600" dirty="0" smtClean="0"/>
              <a:t>Nettskjemaer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656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Avtaleinngåelse steg-for-steg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sz="2000" dirty="0" smtClean="0"/>
              <a:t>Ta </a:t>
            </a:r>
            <a:r>
              <a:rPr lang="nb-NO" sz="2000" dirty="0"/>
              <a:t>utgangspunkt i siste versjon av bilateral </a:t>
            </a:r>
            <a:r>
              <a:rPr lang="nb-NO" sz="2000" dirty="0" err="1"/>
              <a:t>avtalemal</a:t>
            </a:r>
            <a:r>
              <a:rPr lang="nb-NO" sz="2000" dirty="0"/>
              <a:t>/MOU </a:t>
            </a:r>
            <a:r>
              <a:rPr lang="nb-NO" sz="2000" dirty="0" smtClean="0"/>
              <a:t>fra Seksjon </a:t>
            </a:r>
            <a:r>
              <a:rPr lang="nb-NO" sz="2000" dirty="0"/>
              <a:t>for </a:t>
            </a:r>
            <a:r>
              <a:rPr lang="nb-NO" sz="2000" dirty="0" smtClean="0"/>
              <a:t>studiekvalitet (SK) </a:t>
            </a:r>
          </a:p>
          <a:p>
            <a:pPr marL="514350" indent="-514350">
              <a:buAutoNum type="arabicPeriod"/>
            </a:pPr>
            <a:r>
              <a:rPr lang="nb-NO" sz="2000" dirty="0" smtClean="0"/>
              <a:t>Hvis </a:t>
            </a:r>
            <a:r>
              <a:rPr lang="nb-NO" sz="2000" dirty="0"/>
              <a:t>partners </a:t>
            </a:r>
            <a:r>
              <a:rPr lang="nb-NO" sz="2000" dirty="0" err="1"/>
              <a:t>avtalemal</a:t>
            </a:r>
            <a:r>
              <a:rPr lang="nb-NO" sz="2000" dirty="0"/>
              <a:t> er utgangspunkt for inngåelse/fornyelsen, er det </a:t>
            </a:r>
            <a:r>
              <a:rPr lang="nb-NO" sz="2000" dirty="0" smtClean="0"/>
              <a:t>viktig å se på spørsmål rundt helseforsikring, andre kostnader, språkkrav </a:t>
            </a:r>
            <a:r>
              <a:rPr lang="nb-NO" sz="2000" dirty="0" err="1" smtClean="0"/>
              <a:t>etc</a:t>
            </a:r>
            <a:endParaRPr lang="nb-NO" sz="2000" dirty="0" smtClean="0"/>
          </a:p>
          <a:p>
            <a:pPr marL="514350" indent="-514350">
              <a:buAutoNum type="arabicPeriod"/>
            </a:pPr>
            <a:r>
              <a:rPr lang="nb-NO" sz="2000" dirty="0" smtClean="0"/>
              <a:t>Ta </a:t>
            </a:r>
            <a:r>
              <a:rPr lang="nb-NO" sz="2000" dirty="0"/>
              <a:t>kontakt med partner i utlandet og diskuter </a:t>
            </a:r>
            <a:r>
              <a:rPr lang="nb-NO" sz="2000" dirty="0" smtClean="0"/>
              <a:t>disse spørsmålene</a:t>
            </a:r>
          </a:p>
          <a:p>
            <a:pPr marL="514350" indent="-514350">
              <a:buAutoNum type="arabicPeriod"/>
            </a:pPr>
            <a:r>
              <a:rPr lang="nb-NO" sz="2000" dirty="0" smtClean="0"/>
              <a:t>SK gjennomgår </a:t>
            </a:r>
            <a:r>
              <a:rPr lang="nb-NO" sz="2000" dirty="0"/>
              <a:t>avtalen og involverer juridisk team ved behov. 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Ser på formuleringer </a:t>
            </a:r>
            <a:r>
              <a:rPr lang="nb-NO" sz="2000" dirty="0"/>
              <a:t>tilknyttet forsikring, </a:t>
            </a:r>
            <a:r>
              <a:rPr lang="nb-NO" sz="2000" dirty="0" err="1"/>
              <a:t>idemnity</a:t>
            </a:r>
            <a:r>
              <a:rPr lang="nb-NO" sz="2000" dirty="0"/>
              <a:t>, </a:t>
            </a:r>
            <a:r>
              <a:rPr lang="nb-NO" sz="2000" dirty="0" smtClean="0"/>
              <a:t>GDPR.</a:t>
            </a:r>
          </a:p>
          <a:p>
            <a:pPr marL="514350" indent="-514350">
              <a:buAutoNum type="arabicPeriod"/>
            </a:pPr>
            <a:r>
              <a:rPr lang="nb-NO" sz="2000" dirty="0" smtClean="0"/>
              <a:t>Fyll </a:t>
            </a:r>
            <a:r>
              <a:rPr lang="nb-NO" sz="2000" dirty="0"/>
              <a:t>ut nettskjema om innmelding av ny/fornyet bilateral avtale for signering </a:t>
            </a:r>
            <a:endParaRPr lang="nb-NO" sz="2000" dirty="0" smtClean="0"/>
          </a:p>
          <a:p>
            <a:pPr marL="514350" indent="-514350">
              <a:buAutoNum type="arabicPeriod"/>
            </a:pPr>
            <a:r>
              <a:rPr lang="nb-NO" sz="2000" dirty="0" smtClean="0"/>
              <a:t>SK skaffer rektors signatur melder </a:t>
            </a:r>
            <a:r>
              <a:rPr lang="nb-NO" sz="2000" dirty="0"/>
              <a:t>tilbake når denne er i </a:t>
            </a:r>
            <a:r>
              <a:rPr lang="nb-NO" sz="2000" dirty="0" smtClean="0"/>
              <a:t>orden.</a:t>
            </a:r>
          </a:p>
          <a:p>
            <a:pPr marL="514350" indent="-514350">
              <a:buAutoNum type="arabicPeriod"/>
            </a:pPr>
            <a:r>
              <a:rPr lang="nb-NO" sz="2000" dirty="0" smtClean="0"/>
              <a:t>Fyll </a:t>
            </a:r>
            <a:r>
              <a:rPr lang="nb-NO" sz="2000" dirty="0"/>
              <a:t>ut nettskjema for oppretting/forlengelse i FS, bestill avtalenettside, </a:t>
            </a:r>
            <a:r>
              <a:rPr lang="nb-NO" sz="2000" dirty="0" err="1"/>
              <a:t>reg.av</a:t>
            </a:r>
            <a:r>
              <a:rPr lang="nb-NO" sz="2000" dirty="0"/>
              <a:t> </a:t>
            </a:r>
            <a:r>
              <a:rPr lang="nb-NO" sz="2000" dirty="0" err="1" smtClean="0"/>
              <a:t>Ephorte</a:t>
            </a:r>
            <a:r>
              <a:rPr lang="nb-NO" sz="2000" dirty="0" smtClean="0"/>
              <a:t>-nummer</a:t>
            </a:r>
          </a:p>
          <a:p>
            <a:pPr marL="514350" indent="-514350">
              <a:buAutoNum type="arabicPeriod"/>
            </a:pPr>
            <a:r>
              <a:rPr lang="nb-NO" sz="2000" dirty="0" smtClean="0"/>
              <a:t>SK </a:t>
            </a:r>
            <a:r>
              <a:rPr lang="nb-NO" sz="2000" dirty="0"/>
              <a:t>registrerer avtalen i Utvekslingsavtale Samlebilde, </a:t>
            </a:r>
            <a:r>
              <a:rPr lang="nb-NO" sz="2000" dirty="0" smtClean="0"/>
              <a:t>og </a:t>
            </a:r>
            <a:r>
              <a:rPr lang="nb-NO" sz="2000" dirty="0"/>
              <a:t>oppretter avtaleside, </a:t>
            </a:r>
            <a:r>
              <a:rPr lang="nb-NO" sz="2000" dirty="0" err="1"/>
              <a:t>søk.alt</a:t>
            </a:r>
            <a:r>
              <a:rPr lang="nb-NO" sz="2000" dirty="0" smtClean="0"/>
              <a:t>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63494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Hva oppnår vi?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Prosessen blir</a:t>
            </a:r>
            <a:endParaRPr lang="nb-NO" dirty="0" smtClean="0"/>
          </a:p>
          <a:p>
            <a:r>
              <a:rPr lang="nb-NO" dirty="0" smtClean="0"/>
              <a:t>mer gjennomskinnelig </a:t>
            </a:r>
            <a:endParaRPr lang="nb-NO" dirty="0"/>
          </a:p>
          <a:p>
            <a:r>
              <a:rPr lang="nb-NO" smtClean="0"/>
              <a:t>ryddigere</a:t>
            </a:r>
            <a:endParaRPr lang="nb-NO" dirty="0" smtClean="0"/>
          </a:p>
          <a:p>
            <a:r>
              <a:rPr lang="nb-NO" dirty="0"/>
              <a:t>m</a:t>
            </a:r>
            <a:r>
              <a:rPr lang="nb-NO" dirty="0" smtClean="0"/>
              <a:t>indre personavhengig</a:t>
            </a:r>
          </a:p>
          <a:p>
            <a:r>
              <a:rPr lang="nb-NO" dirty="0" smtClean="0"/>
              <a:t>mer effektiv</a:t>
            </a:r>
          </a:p>
          <a:p>
            <a:r>
              <a:rPr lang="nb-NO" dirty="0" smtClean="0"/>
              <a:t>og erstatter </a:t>
            </a:r>
            <a:r>
              <a:rPr lang="nb-NO" dirty="0"/>
              <a:t>en evinnelig </a:t>
            </a:r>
            <a:r>
              <a:rPr lang="nb-NO" dirty="0" smtClean="0"/>
              <a:t>e-postkorrespondanse</a:t>
            </a:r>
            <a:r>
              <a:rPr lang="nb-NO" dirty="0"/>
              <a:t>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0081147"/>
      </p:ext>
    </p:extLst>
  </p:cSld>
  <p:clrMapOvr>
    <a:masterClrMapping/>
  </p:clrMapOvr>
</p:sld>
</file>

<file path=ppt/theme/theme1.xml><?xml version="1.0" encoding="utf-8"?>
<a:theme xmlns:a="http://schemas.openxmlformats.org/drawingml/2006/main" name="UiO norsk 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101</Words>
  <Application>Microsoft Office PowerPoint</Application>
  <PresentationFormat>Widescreen</PresentationFormat>
  <Paragraphs>26</Paragraphs>
  <Slides>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ヒラギノ角ゴ Pro W3</vt:lpstr>
      <vt:lpstr>UiO norsk 2</vt:lpstr>
      <vt:lpstr>PowerPoint-presentasjon</vt:lpstr>
      <vt:lpstr>Bakgrunn</vt:lpstr>
      <vt:lpstr>Avtaleinngåelse steg-for-steg</vt:lpstr>
      <vt:lpstr>Hva oppnår vi?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Tone Sindre Hoff</dc:creator>
  <cp:lastModifiedBy>Guri Vestad</cp:lastModifiedBy>
  <cp:revision>14</cp:revision>
  <cp:lastPrinted>2019-03-13T14:49:40Z</cp:lastPrinted>
  <dcterms:created xsi:type="dcterms:W3CDTF">2019-03-13T14:33:58Z</dcterms:created>
  <dcterms:modified xsi:type="dcterms:W3CDTF">2019-09-12T09:17:28Z</dcterms:modified>
</cp:coreProperties>
</file>