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779" r:id="rId2"/>
    <p:sldMasterId id="2147483815" r:id="rId3"/>
    <p:sldMasterId id="2147483899" r:id="rId4"/>
    <p:sldMasterId id="2147483911" r:id="rId5"/>
    <p:sldMasterId id="2147483923" r:id="rId6"/>
    <p:sldMasterId id="2147483935" r:id="rId7"/>
    <p:sldMasterId id="2147483947" r:id="rId8"/>
  </p:sldMasterIdLst>
  <p:notesMasterIdLst>
    <p:notesMasterId r:id="rId23"/>
  </p:notesMasterIdLst>
  <p:handoutMasterIdLst>
    <p:handoutMasterId r:id="rId24"/>
  </p:handoutMasterIdLst>
  <p:sldIdLst>
    <p:sldId id="370" r:id="rId9"/>
    <p:sldId id="371" r:id="rId10"/>
    <p:sldId id="322" r:id="rId11"/>
    <p:sldId id="380" r:id="rId12"/>
    <p:sldId id="361" r:id="rId13"/>
    <p:sldId id="362" r:id="rId14"/>
    <p:sldId id="363" r:id="rId15"/>
    <p:sldId id="403" r:id="rId16"/>
    <p:sldId id="376" r:id="rId17"/>
    <p:sldId id="399" r:id="rId18"/>
    <p:sldId id="402" r:id="rId19"/>
    <p:sldId id="378" r:id="rId20"/>
    <p:sldId id="398" r:id="rId21"/>
    <p:sldId id="365" r:id="rId22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34587" autoAdjust="0"/>
    <p:restoredTop sz="94388" autoAdjust="0"/>
  </p:normalViewPr>
  <p:slideViewPr>
    <p:cSldViewPr>
      <p:cViewPr>
        <p:scale>
          <a:sx n="90" d="100"/>
          <a:sy n="90" d="100"/>
        </p:scale>
        <p:origin x="-2244" y="-54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18.09.2016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18589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532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122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b="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11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864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664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189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084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11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084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11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6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9CF8-B881-2F4B-9329-1DA60DEF7C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26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E2E55-D619-7F46-8CD6-356C09C2DB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45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1B02D-8493-7D4C-BFBE-1343BBD9DCF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838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6D1F-F182-2D48-BC13-51A01ECCAE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893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BDD4B-F1B6-364D-9B10-69D10F0FAB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208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2178D-CC30-194F-B22B-A27BA9F0AA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61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CBC48-0BBE-6F45-9F14-7FCCEA3066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085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3FB26-967F-394A-9EB9-D7E8D3BB9F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320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6FA52-EE8C-394A-B85D-CF72004634D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5412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C53C5-07CE-2546-B28C-5607443542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9911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255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8121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0931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2158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0017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1099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3684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6046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2748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6832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0405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213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9CF8-B881-2F4B-9329-1DA60DEF7C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9759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E2E55-D619-7F46-8CD6-356C09C2DB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3392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1B02D-8493-7D4C-BFBE-1343BBD9DCF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8168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6D1F-F182-2D48-BC13-51A01ECCAE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9107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BDD4B-F1B6-364D-9B10-69D10F0FAB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0306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2178D-CC30-194F-B22B-A27BA9F0AA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8263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CBC48-0BBE-6F45-9F14-7FCCEA3066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349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3FB26-967F-394A-9EB9-D7E8D3BB9F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9183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6FA52-EE8C-394A-B85D-CF72004634D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856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C53C5-07CE-2546-B28C-5607443542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0748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189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8863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7050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5313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419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4012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8358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4991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7493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1237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3489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927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9CF8-B881-2F4B-9329-1DA60DEF7C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5819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E2E55-D619-7F46-8CD6-356C09C2DB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3627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1B02D-8493-7D4C-BFBE-1343BBD9DCF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80993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6D1F-F182-2D48-BC13-51A01ECCAE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07605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BDD4B-F1B6-364D-9B10-69D10F0FAB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1109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2178D-CC30-194F-B22B-A27BA9F0AA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8027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CBC48-0BBE-6F45-9F14-7FCCEA3066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9994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3FB26-967F-394A-9EB9-D7E8D3BB9F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9598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6FA52-EE8C-394A-B85D-CF72004634D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2826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C53C5-07CE-2546-B28C-5607443542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7280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096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9CF8-B881-2F4B-9329-1DA60DEF7C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5195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E2E55-D619-7F46-8CD6-356C09C2DB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223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1B02D-8493-7D4C-BFBE-1343BBD9DCF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04427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6D1F-F182-2D48-BC13-51A01ECCAE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5153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BDD4B-F1B6-364D-9B10-69D10F0FAB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5655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2178D-CC30-194F-B22B-A27BA9F0AA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2229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CBC48-0BBE-6F45-9F14-7FCCEA3066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646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3FB26-967F-394A-9EB9-D7E8D3BB9F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2177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6FA52-EE8C-394A-B85D-CF72004634D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9483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C53C5-07CE-2546-B28C-5607443542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032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736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764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0869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09937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54650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5420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7443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460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6738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81472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133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DDFC2E1E-49FC-1B42-9FD0-ED4C0C949DC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1" y="228604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012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03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DDFC2E1E-49FC-1B42-9FD0-ED4C0C949DC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1" y="228604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2189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5884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DDFC2E1E-49FC-1B42-9FD0-ED4C0C949DC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1" y="228604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679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15.02.2016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n-NO" smtClean="0">
                <a:solidFill>
                  <a:srgbClr val="000000"/>
                </a:solidFill>
              </a:rPr>
              <a:t>UiO - Rammeverk for risikostyring - Utkast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DDFC2E1E-49FC-1B42-9FD0-ED4C0C949DC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1" y="228604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85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711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ph-uio.uhad.no/ephorte/shared/aspx/default/details.aspx?f=FastSearch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sz="4000" dirty="0" smtClean="0"/>
              <a:t>Risikovurdering</a:t>
            </a:r>
            <a:endParaRPr lang="nb-NO" sz="4000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/>
          <a:p>
            <a:r>
              <a:rPr lang="nb-NO" dirty="0" smtClean="0"/>
              <a:t>Arrangementer</a:t>
            </a:r>
          </a:p>
          <a:p>
            <a:endParaRPr lang="nb-NO" sz="1800" dirty="0" smtClean="0"/>
          </a:p>
          <a:p>
            <a:r>
              <a:rPr lang="nb-NO" sz="1800" dirty="0" smtClean="0"/>
              <a:t>Enhet </a:t>
            </a:r>
            <a:r>
              <a:rPr lang="nb-NO" sz="1800" dirty="0"/>
              <a:t>for HMS og beredskap</a:t>
            </a:r>
            <a:br>
              <a:rPr lang="nb-NO" sz="1800" dirty="0"/>
            </a:br>
            <a:r>
              <a:rPr lang="nb-NO" sz="1800" dirty="0"/>
              <a:t>Trond Gran Larsen, brannvernrådgiver </a:t>
            </a:r>
          </a:p>
        </p:txBody>
      </p:sp>
    </p:spTree>
    <p:extLst>
      <p:ext uri="{BB962C8B-B14F-4D97-AF65-F5344CB8AC3E}">
        <p14:creationId xmlns:p14="http://schemas.microsoft.com/office/powerpoint/2010/main" val="580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Arrangement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8840"/>
            <a:ext cx="7181800" cy="4752528"/>
          </a:xfrm>
        </p:spPr>
        <p:txBody>
          <a:bodyPr/>
          <a:lstStyle/>
          <a:p>
            <a:pPr marL="0" indent="0">
              <a:buNone/>
            </a:pPr>
            <a:r>
              <a:rPr lang="nb-NO" sz="1400" dirty="0"/>
              <a:t>Hva ER et «arrangement» i denne sammenhengen?</a:t>
            </a:r>
          </a:p>
          <a:p>
            <a:pPr marL="0" indent="0">
              <a:buNone/>
            </a:pPr>
            <a:r>
              <a:rPr lang="nb-NO" sz="1400" dirty="0"/>
              <a:t>Arrangementer er IKKE undervisning eller interne møter, </a:t>
            </a:r>
            <a:r>
              <a:rPr lang="nb-NO" sz="1400" dirty="0" err="1"/>
              <a:t>work</a:t>
            </a:r>
            <a:r>
              <a:rPr lang="nb-NO" sz="1400" dirty="0"/>
              <a:t>-shops og seminarer.</a:t>
            </a:r>
          </a:p>
          <a:p>
            <a:pPr marL="0" indent="0">
              <a:buNone/>
            </a:pPr>
            <a:endParaRPr lang="nb-NO" sz="1400" dirty="0"/>
          </a:p>
          <a:p>
            <a:pPr marL="0" indent="0">
              <a:buNone/>
            </a:pPr>
            <a:r>
              <a:rPr lang="nb-NO" sz="1400" dirty="0"/>
              <a:t>UiO har </a:t>
            </a:r>
            <a:r>
              <a:rPr lang="nb-NO" sz="1400" dirty="0" smtClean="0"/>
              <a:t>ca. </a:t>
            </a:r>
            <a:r>
              <a:rPr lang="nb-NO" sz="1400" dirty="0"/>
              <a:t>2000 arrangementer årlig – og har følgende kjennetegn:</a:t>
            </a:r>
          </a:p>
          <a:p>
            <a:pPr>
              <a:buAutoNum type="arabicParenR"/>
            </a:pPr>
            <a:r>
              <a:rPr lang="nb-NO" sz="1400" dirty="0" smtClean="0"/>
              <a:t>Arrangementet </a:t>
            </a:r>
            <a:r>
              <a:rPr lang="nb-NO" sz="1400" dirty="0"/>
              <a:t>er i lokaler/på områder UiO eier/disponerer</a:t>
            </a:r>
            <a:r>
              <a:rPr lang="nb-NO" sz="1400" dirty="0" smtClean="0"/>
              <a:t>.</a:t>
            </a:r>
          </a:p>
          <a:p>
            <a:pPr>
              <a:buAutoNum type="arabicParenR"/>
            </a:pPr>
            <a:r>
              <a:rPr lang="nb-NO" sz="1600" dirty="0" smtClean="0"/>
              <a:t>.</a:t>
            </a:r>
          </a:p>
          <a:p>
            <a:pPr>
              <a:buAutoNum type="arabicParenR"/>
            </a:pPr>
            <a:endParaRPr lang="nb-NO" sz="1600" dirty="0"/>
          </a:p>
          <a:p>
            <a:pPr>
              <a:buAutoNum type="arabicParenR"/>
            </a:pPr>
            <a:endParaRPr lang="nb-NO" sz="1600" dirty="0" smtClean="0"/>
          </a:p>
          <a:p>
            <a:pPr>
              <a:buAutoNum type="arabicParenR"/>
            </a:pPr>
            <a:endParaRPr lang="nb-NO" sz="1600" dirty="0"/>
          </a:p>
          <a:p>
            <a:pPr>
              <a:buAutoNum type="arabicParenR"/>
            </a:pPr>
            <a:endParaRPr lang="nb-NO" sz="1600" dirty="0" smtClean="0"/>
          </a:p>
          <a:p>
            <a:pPr>
              <a:buAutoNum type="arabicParenR"/>
            </a:pPr>
            <a:endParaRPr lang="nb-NO" sz="1600" dirty="0"/>
          </a:p>
          <a:p>
            <a:pPr>
              <a:buAutoNum type="arabicParenR"/>
            </a:pPr>
            <a:r>
              <a:rPr lang="nb-NO" sz="1400" dirty="0" smtClean="0"/>
              <a:t>Formål </a:t>
            </a:r>
            <a:r>
              <a:rPr lang="nb-NO" sz="1400" dirty="0"/>
              <a:t>med arrangementet:</a:t>
            </a:r>
          </a:p>
          <a:p>
            <a:pPr marL="0" indent="0">
              <a:buNone/>
            </a:pPr>
            <a:r>
              <a:rPr lang="nb-NO" sz="1400" dirty="0" smtClean="0"/>
              <a:t>       Fagformidling</a:t>
            </a:r>
            <a:endParaRPr lang="nb-NO" sz="1400" dirty="0"/>
          </a:p>
          <a:p>
            <a:pPr marL="0" indent="0">
              <a:buNone/>
            </a:pPr>
            <a:r>
              <a:rPr lang="nb-NO" sz="1400" dirty="0" smtClean="0"/>
              <a:t>       Samfunnskontakt/debatt </a:t>
            </a:r>
            <a:endParaRPr lang="nb-NO" sz="1400" dirty="0"/>
          </a:p>
          <a:p>
            <a:pPr marL="0" indent="0">
              <a:buNone/>
            </a:pPr>
            <a:r>
              <a:rPr lang="nb-NO" sz="1400" dirty="0" smtClean="0"/>
              <a:t>       Kultur </a:t>
            </a:r>
            <a:r>
              <a:rPr lang="nb-NO" sz="1400" dirty="0"/>
              <a:t>(musikk/idrett/fest)</a:t>
            </a:r>
          </a:p>
          <a:p>
            <a:pPr>
              <a:buAutoNum type="arabicParenR"/>
            </a:pPr>
            <a:endParaRPr lang="nb-NO" sz="1600" dirty="0" smtClean="0"/>
          </a:p>
          <a:p>
            <a:pPr>
              <a:buAutoNum type="arabicParenR"/>
            </a:pPr>
            <a:endParaRPr lang="nb-NO" sz="1600" dirty="0"/>
          </a:p>
          <a:p>
            <a:pPr marL="0" indent="0" eaLnBrk="1" hangingPunct="1">
              <a:buNone/>
            </a:pPr>
            <a:endParaRPr lang="nb-NO" sz="1600" dirty="0" smtClean="0"/>
          </a:p>
          <a:p>
            <a:pPr marL="0" indent="0" eaLnBrk="1" hangingPunct="1">
              <a:buNone/>
            </a:pPr>
            <a:endParaRPr lang="nb-NO" sz="1400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541122"/>
              </p:ext>
            </p:extLst>
          </p:nvPr>
        </p:nvGraphicFramePr>
        <p:xfrm>
          <a:off x="1403648" y="3356992"/>
          <a:ext cx="5892418" cy="1638642"/>
        </p:xfrm>
        <a:graphic>
          <a:graphicData uri="http://schemas.openxmlformats.org/drawingml/2006/table">
            <a:tbl>
              <a:tblPr firstRow="1" firstCol="1" bandRow="1"/>
              <a:tblGrid>
                <a:gridCol w="1963925"/>
                <a:gridCol w="1963925"/>
                <a:gridCol w="1964568"/>
              </a:tblGrid>
              <a:tr h="552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Calibri"/>
                          <a:ea typeface="SimSun"/>
                          <a:cs typeface="Times New Roman"/>
                        </a:rPr>
                        <a:t>Åpne/ikke påmelding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Calibri"/>
                          <a:ea typeface="SimSun"/>
                          <a:cs typeface="Times New Roman"/>
                        </a:rPr>
                        <a:t>Lukkede/navnelister eller billetter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  <a:latin typeface="Calibri"/>
                          <a:ea typeface="SimSun"/>
                          <a:cs typeface="Times New Roman"/>
                        </a:rPr>
                        <a:t>Med eksterne deltakere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>
                          <a:effectLst/>
                          <a:latin typeface="Calibri"/>
                          <a:ea typeface="SimSun"/>
                          <a:cs typeface="Times New Roman"/>
                        </a:rPr>
                        <a:t>UiO-festivalen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>
                          <a:effectLst/>
                          <a:latin typeface="Calibri"/>
                          <a:ea typeface="SimSun"/>
                          <a:cs typeface="Times New Roman"/>
                        </a:rPr>
                        <a:t>Lunsj med kultur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>
                          <a:effectLst/>
                          <a:latin typeface="Calibri"/>
                          <a:ea typeface="SimSun"/>
                          <a:cs typeface="Times New Roman"/>
                        </a:rPr>
                        <a:t>Tøyen middagen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  <a:latin typeface="Calibri"/>
                          <a:ea typeface="SimSun"/>
                          <a:cs typeface="Times New Roman"/>
                        </a:rPr>
                        <a:t>Kun interne deltakere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Calibri"/>
                          <a:ea typeface="SimSun"/>
                          <a:cs typeface="Times New Roman"/>
                        </a:rPr>
                        <a:t>Paris-terror minnemarkering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  <a:latin typeface="Calibri"/>
                          <a:ea typeface="SimSun"/>
                          <a:cs typeface="Times New Roman"/>
                        </a:rPr>
                        <a:t>Julebord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41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Generelle krav til sikkerhet 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981200"/>
            <a:ext cx="7931224" cy="4184104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b-NO" sz="1600" b="1" dirty="0" smtClean="0"/>
              <a:t>Melding om arrangement</a:t>
            </a:r>
          </a:p>
          <a:p>
            <a:pPr marL="0" indent="0">
              <a:buNone/>
            </a:pPr>
            <a:r>
              <a:rPr lang="nb-NO" sz="1200" dirty="0"/>
              <a:t>Planlegger du et arrangement i et bygg eller på et område som normalt ikke brukes til slike tilstelninger, må det sendes melding til politiet og brannvesenet. </a:t>
            </a:r>
            <a:r>
              <a:rPr lang="nb-NO" sz="1200" dirty="0" smtClean="0"/>
              <a:t>Nødetater krever risikovurdering ved store arrangementer.</a:t>
            </a:r>
          </a:p>
          <a:p>
            <a:pPr marL="0" indent="0">
              <a:buNone/>
            </a:pPr>
            <a:endParaRPr lang="nb-NO" sz="1600" b="1" dirty="0" smtClean="0"/>
          </a:p>
          <a:p>
            <a:pPr marL="0" indent="0" eaLnBrk="1" hangingPunct="1">
              <a:buNone/>
            </a:pPr>
            <a:r>
              <a:rPr lang="nb-NO" sz="1600" b="1" dirty="0" smtClean="0"/>
              <a:t>Risikoklasse (1-6) </a:t>
            </a:r>
          </a:p>
          <a:p>
            <a:pPr marL="0" indent="0" eaLnBrk="1" hangingPunct="1">
              <a:buNone/>
            </a:pPr>
            <a:r>
              <a:rPr lang="nb-NO" sz="1200" dirty="0" smtClean="0"/>
              <a:t>Bestemmes ut fra den virksomheten byggverket er planlagt for og de forutsetningen menneskene i byggverket har for å bringe seg selv til sikkerhet</a:t>
            </a:r>
          </a:p>
          <a:p>
            <a:pPr marL="0" indent="0" eaLnBrk="1" hangingPunct="1">
              <a:buNone/>
            </a:pPr>
            <a:endParaRPr lang="nb-NO" sz="1000" dirty="0" smtClean="0"/>
          </a:p>
          <a:p>
            <a:pPr marL="0" indent="0" eaLnBrk="1" hangingPunct="1">
              <a:buNone/>
            </a:pPr>
            <a:endParaRPr lang="nb-NO" sz="1200" dirty="0" smtClean="0"/>
          </a:p>
          <a:p>
            <a:pPr marL="0" indent="0" eaLnBrk="1" hangingPunct="1">
              <a:buNone/>
            </a:pPr>
            <a:endParaRPr lang="nb-NO" sz="1200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111681"/>
              </p:ext>
            </p:extLst>
          </p:nvPr>
        </p:nvGraphicFramePr>
        <p:xfrm>
          <a:off x="827584" y="3789040"/>
          <a:ext cx="2880320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440160"/>
              </a:tblGrid>
              <a:tr h="225025">
                <a:tc>
                  <a:txBody>
                    <a:bodyPr/>
                    <a:lstStyle/>
                    <a:p>
                      <a:r>
                        <a:rPr lang="nb-NO" sz="1200" dirty="0" smtClean="0">
                          <a:solidFill>
                            <a:schemeClr val="tx1"/>
                          </a:solidFill>
                        </a:rPr>
                        <a:t>Virksomhet</a:t>
                      </a:r>
                      <a:endParaRPr lang="nb-NO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 smtClean="0">
                          <a:solidFill>
                            <a:schemeClr val="tx1"/>
                          </a:solidFill>
                        </a:rPr>
                        <a:t>Risikoklasse</a:t>
                      </a:r>
                      <a:endParaRPr lang="nb-NO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5025"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Garasje</a:t>
                      </a:r>
                      <a:endParaRPr lang="nb-NO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1</a:t>
                      </a:r>
                      <a:endParaRPr lang="nb-NO" sz="1000" dirty="0"/>
                    </a:p>
                  </a:txBody>
                  <a:tcPr/>
                </a:tc>
              </a:tr>
              <a:tr h="225025"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Kontor</a:t>
                      </a:r>
                      <a:endParaRPr lang="nb-NO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2</a:t>
                      </a:r>
                      <a:endParaRPr lang="nb-NO" sz="1000" dirty="0"/>
                    </a:p>
                  </a:txBody>
                  <a:tcPr/>
                </a:tc>
              </a:tr>
              <a:tr h="225025"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Laboratorium</a:t>
                      </a:r>
                      <a:endParaRPr lang="nb-NO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2</a:t>
                      </a:r>
                      <a:endParaRPr lang="nb-NO" sz="1000" dirty="0"/>
                    </a:p>
                  </a:txBody>
                  <a:tcPr/>
                </a:tc>
              </a:tr>
              <a:tr h="225025"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Skole</a:t>
                      </a:r>
                      <a:endParaRPr lang="nb-NO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3</a:t>
                      </a:r>
                      <a:endParaRPr lang="nb-NO" sz="1000" dirty="0"/>
                    </a:p>
                  </a:txBody>
                  <a:tcPr/>
                </a:tc>
              </a:tr>
              <a:tr h="225025"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Studentbolig</a:t>
                      </a:r>
                      <a:endParaRPr lang="nb-NO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4</a:t>
                      </a:r>
                      <a:endParaRPr lang="nb-NO" sz="1000" dirty="0"/>
                    </a:p>
                  </a:txBody>
                  <a:tcPr/>
                </a:tc>
              </a:tr>
              <a:tr h="225025"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Forsamlingslokale</a:t>
                      </a:r>
                      <a:endParaRPr lang="nb-NO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5</a:t>
                      </a:r>
                      <a:endParaRPr lang="nb-NO" sz="1000" dirty="0"/>
                    </a:p>
                  </a:txBody>
                  <a:tcPr/>
                </a:tc>
              </a:tr>
              <a:tr h="225025"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Messelokale</a:t>
                      </a:r>
                      <a:endParaRPr lang="nb-NO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5</a:t>
                      </a:r>
                      <a:endParaRPr lang="nb-NO" sz="1000" dirty="0"/>
                    </a:p>
                  </a:txBody>
                  <a:tcPr/>
                </a:tc>
              </a:tr>
              <a:tr h="225025"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Idrettshall</a:t>
                      </a:r>
                      <a:endParaRPr lang="nb-NO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5</a:t>
                      </a:r>
                      <a:endParaRPr lang="nb-NO" sz="1000" dirty="0"/>
                    </a:p>
                  </a:txBody>
                  <a:tcPr/>
                </a:tc>
              </a:tr>
              <a:tr h="225025"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Museum</a:t>
                      </a:r>
                      <a:endParaRPr lang="nb-NO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5</a:t>
                      </a:r>
                      <a:endParaRPr lang="nb-NO" sz="1000" dirty="0"/>
                    </a:p>
                  </a:txBody>
                  <a:tcPr/>
                </a:tc>
              </a:tr>
              <a:tr h="225025"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Sykehus</a:t>
                      </a:r>
                      <a:endParaRPr lang="nb-NO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6</a:t>
                      </a:r>
                      <a:endParaRPr lang="nb-NO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33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Hensikten med risikostyring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Identifisere, vurdere, analysere og kommunisere forhold som kan true arrangementet </a:t>
            </a:r>
          </a:p>
          <a:p>
            <a:r>
              <a:rPr lang="nb-NO" sz="2000" dirty="0" smtClean="0"/>
              <a:t>Prioritere og beslutte hvilke forhold som skal følges opp</a:t>
            </a:r>
          </a:p>
          <a:p>
            <a:r>
              <a:rPr lang="nb-NO" sz="2000" dirty="0" smtClean="0"/>
              <a:t>Identifisere tiltak som kan redusere sannsynligheten for at uønskede hendelser skal inntreffe</a:t>
            </a:r>
          </a:p>
          <a:p>
            <a:r>
              <a:rPr lang="nb-NO" sz="2000" dirty="0" smtClean="0"/>
              <a:t>Identifisere tiltak som kan redusere konsekvensene av at hendelsen inntreffer</a:t>
            </a:r>
          </a:p>
          <a:p>
            <a:r>
              <a:rPr lang="nb-NO" sz="2000" dirty="0" smtClean="0"/>
              <a:t>Prioritere, iverksette og følge opp de mest relevante tiltakene</a:t>
            </a:r>
          </a:p>
          <a:p>
            <a:r>
              <a:rPr lang="nb-NO" sz="2000" dirty="0" smtClean="0"/>
              <a:t>Legge planer for håndtering av restrisiko</a:t>
            </a:r>
            <a:endParaRPr lang="nb-NO" sz="20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94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Akseptkriterier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Sannsynlighetskategorier</a:t>
            </a:r>
            <a:endParaRPr lang="nb-NO" sz="2000" dirty="0" smtClean="0"/>
          </a:p>
          <a:p>
            <a:pPr lvl="1"/>
            <a:r>
              <a:rPr lang="nb-NO" sz="1600" dirty="0" smtClean="0"/>
              <a:t>Gir et rammeverk for å vurdere sannsynligheten for at en eller flere årsaker skal utløse en uønsket hendelse</a:t>
            </a:r>
            <a:br>
              <a:rPr lang="nb-NO" sz="1600" dirty="0" smtClean="0"/>
            </a:br>
            <a:endParaRPr lang="nb-NO" sz="1600" dirty="0" smtClean="0"/>
          </a:p>
          <a:p>
            <a:r>
              <a:rPr lang="nb-NO" sz="2000" dirty="0" smtClean="0"/>
              <a:t>Konsekvenskategorier</a:t>
            </a:r>
          </a:p>
          <a:p>
            <a:pPr lvl="1"/>
            <a:r>
              <a:rPr lang="nb-NO" sz="1600" dirty="0"/>
              <a:t>Gir et rammeverk for å vurdere alvorlighetsgraden av en hendelse mot en eller flere definerte </a:t>
            </a:r>
            <a:r>
              <a:rPr lang="nb-NO" sz="1600" dirty="0" smtClean="0"/>
              <a:t>verdier</a:t>
            </a:r>
            <a:br>
              <a:rPr lang="nb-NO" sz="1600" dirty="0" smtClean="0"/>
            </a:br>
            <a:endParaRPr lang="nb-NO" sz="1600" dirty="0"/>
          </a:p>
          <a:p>
            <a:r>
              <a:rPr lang="nb-NO" sz="2000" dirty="0" smtClean="0"/>
              <a:t>Risikoaksept</a:t>
            </a:r>
          </a:p>
          <a:p>
            <a:pPr lvl="1"/>
            <a:r>
              <a:rPr lang="nb-NO" sz="1600" dirty="0"/>
              <a:t>Definerer virksomhetens «risikoappetitt</a:t>
            </a:r>
            <a:r>
              <a:rPr lang="nb-NO" sz="1600" dirty="0" smtClean="0"/>
              <a:t>» - uttrykt gjennom hvilke kombinasjoner av sannsynlighet og konsekvens som </a:t>
            </a:r>
          </a:p>
          <a:p>
            <a:pPr lvl="2"/>
            <a:r>
              <a:rPr lang="nb-NO" sz="1200" dirty="0" smtClean="0"/>
              <a:t>Ikke kan aksepteres</a:t>
            </a:r>
          </a:p>
          <a:p>
            <a:pPr lvl="2"/>
            <a:r>
              <a:rPr lang="nb-NO" sz="1200" dirty="0" smtClean="0"/>
              <a:t>Kan aksepteres dersom det ikke finnes enkle, kosteffektive avbøtende tiltak</a:t>
            </a:r>
          </a:p>
          <a:p>
            <a:pPr lvl="2"/>
            <a:r>
              <a:rPr lang="nb-NO" sz="1200" dirty="0" smtClean="0"/>
              <a:t>Kan aksepteres uten tiltak</a:t>
            </a:r>
          </a:p>
        </p:txBody>
      </p:sp>
    </p:spTree>
    <p:extLst>
      <p:ext uri="{BB962C8B-B14F-4D97-AF65-F5344CB8AC3E}">
        <p14:creationId xmlns:p14="http://schemas.microsoft.com/office/powerpoint/2010/main" val="21917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103287"/>
              </p:ext>
            </p:extLst>
          </p:nvPr>
        </p:nvGraphicFramePr>
        <p:xfrm>
          <a:off x="107504" y="1340766"/>
          <a:ext cx="8928993" cy="2075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3139"/>
                <a:gridCol w="1445215"/>
                <a:gridCol w="1440160"/>
                <a:gridCol w="1440160"/>
                <a:gridCol w="1440160"/>
                <a:gridCol w="1440159"/>
              </a:tblGrid>
              <a:tr h="672075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 smtClean="0">
                          <a:solidFill>
                            <a:schemeClr val="tx1"/>
                          </a:solidFill>
                        </a:rPr>
                        <a:t>Lite sannsynlig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 smtClean="0">
                          <a:solidFill>
                            <a:schemeClr val="tx1"/>
                          </a:solidFill>
                        </a:rPr>
                        <a:t>Mindre sannsynlig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 smtClean="0">
                          <a:solidFill>
                            <a:schemeClr val="tx1"/>
                          </a:solidFill>
                        </a:rPr>
                        <a:t>Sannsynlig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 smtClean="0">
                          <a:solidFill>
                            <a:schemeClr val="tx1"/>
                          </a:solidFill>
                        </a:rPr>
                        <a:t>Meget sannsynlig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 smtClean="0">
                          <a:solidFill>
                            <a:schemeClr val="tx1"/>
                          </a:solidFill>
                        </a:rPr>
                        <a:t>Svært sannsynlig</a:t>
                      </a:r>
                    </a:p>
                  </a:txBody>
                  <a:tcPr anchor="ctr"/>
                </a:tc>
              </a:tr>
              <a:tr h="672075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 smtClean="0"/>
                        <a:t>Overordnede</a:t>
                      </a:r>
                      <a:r>
                        <a:rPr lang="nb-NO" sz="1400" baseline="0" dirty="0" smtClean="0"/>
                        <a:t> analyser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 smtClean="0"/>
                        <a:t>Sjeldnere enn en gang hvert 10. år </a:t>
                      </a:r>
                      <a:endParaRPr lang="nb-NO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 gang mellom hvert 5. og 10. år</a:t>
                      </a:r>
                      <a:endParaRPr lang="nb-NO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 gang mellom hvert 1. og 5. år</a:t>
                      </a:r>
                      <a:endParaRPr lang="nb-NO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nb-NO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gang mellom hver måned og </a:t>
                      </a:r>
                      <a:r>
                        <a:rPr lang="nb-NO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hvert år</a:t>
                      </a:r>
                      <a:endParaRPr lang="nb-NO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Oftere enn en gang hver måned</a:t>
                      </a:r>
                      <a:endParaRPr lang="nb-NO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72075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 smtClean="0"/>
                        <a:t>Daglig drift/ tjeneste-produksjon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 smtClean="0"/>
                        <a:t>Sjeldnere enn en gang hvert år</a:t>
                      </a:r>
                      <a:endParaRPr lang="nb-NO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 smtClean="0"/>
                        <a:t>En gang mellom hver måned og hvert år</a:t>
                      </a:r>
                      <a:endParaRPr lang="nb-NO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 smtClean="0"/>
                        <a:t>En gang mellom hver uke og hver måned </a:t>
                      </a:r>
                      <a:endParaRPr lang="nb-NO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 smtClean="0"/>
                        <a:t>En gang mellom hver dag og hver uke </a:t>
                      </a:r>
                      <a:endParaRPr lang="nb-NO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Oftere enn en gang hver dag 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7" name="Tittel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Sannsynlighetskategorier </a:t>
            </a:r>
            <a:endParaRPr lang="nb-NO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21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377715"/>
              </p:ext>
            </p:extLst>
          </p:nvPr>
        </p:nvGraphicFramePr>
        <p:xfrm>
          <a:off x="15974" y="1104544"/>
          <a:ext cx="8928993" cy="5098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3139"/>
                <a:gridCol w="1445215"/>
                <a:gridCol w="1440160"/>
                <a:gridCol w="1440160"/>
                <a:gridCol w="1440160"/>
                <a:gridCol w="1440159"/>
              </a:tblGrid>
              <a:tr h="504056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dirty="0" smtClean="0">
                          <a:solidFill>
                            <a:schemeClr val="tx1"/>
                          </a:solidFill>
                        </a:rPr>
                        <a:t>Ufarlig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dirty="0" smtClean="0">
                          <a:solidFill>
                            <a:schemeClr val="tx1"/>
                          </a:solidFill>
                        </a:rPr>
                        <a:t>En viss fare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dirty="0" smtClean="0">
                          <a:solidFill>
                            <a:schemeClr val="tx1"/>
                          </a:solidFill>
                        </a:rPr>
                        <a:t>Farlig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dirty="0" smtClean="0">
                          <a:solidFill>
                            <a:schemeClr val="tx1"/>
                          </a:solidFill>
                        </a:rPr>
                        <a:t>Kritisk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dirty="0" smtClean="0">
                          <a:solidFill>
                            <a:schemeClr val="tx1"/>
                          </a:solidFill>
                        </a:rPr>
                        <a:t>Svært kritisk</a:t>
                      </a:r>
                    </a:p>
                  </a:txBody>
                  <a:tcPr anchor="ctr"/>
                </a:tc>
              </a:tr>
              <a:tr h="672075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Menneskers liv og helse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Mindre personskade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(førstehjelpsbehandling)</a:t>
                      </a:r>
                      <a:endParaRPr lang="nb-NO" sz="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Mindre personskade uten fravær (krever legehjelp, smitteoppfølging)</a:t>
                      </a:r>
                      <a:endParaRPr lang="nb-NO" sz="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Alvorlig personskade uten varige mén. Gir fravær fra arbeid. Se </a:t>
                      </a: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ATs definisjon av « alvorlig personskade»</a:t>
                      </a: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nb-NO" sz="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Alvorlig personskade som gir varige mén.</a:t>
                      </a:r>
                      <a:endParaRPr lang="nb-NO" sz="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Dødsfall</a:t>
                      </a:r>
                      <a:endParaRPr lang="nb-NO" sz="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72075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Miljø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2075" indent="-92075"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Utslipp eller ødeleggelse uten miljøskade</a:t>
                      </a:r>
                    </a:p>
                    <a:p>
                      <a:pPr marL="92075" indent="-92075"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Litt støy – enkeltklager</a:t>
                      </a:r>
                      <a:endParaRPr lang="nb-NO" sz="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Utslipp eller ødeleggelse med restitusjonstid for </a:t>
                      </a: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bestand/habitat/ </a:t>
                      </a:r>
                      <a:r>
                        <a:rPr lang="nb-NO" sz="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økologisk </a:t>
                      </a: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funksjon &lt; </a:t>
                      </a:r>
                      <a:r>
                        <a:rPr lang="nb-NO" sz="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år</a:t>
                      </a:r>
                      <a:endParaRPr lang="nb-NO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2075" indent="-92075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Lokal miljøskade på egen </a:t>
                      </a: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grunn</a:t>
                      </a:r>
                      <a:endParaRPr lang="nb-NO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2075" indent="-92075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Støyplager over flere dager med klager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2075" indent="-92075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Utslipp eller ødeleggelse med restitusjonstid for bestand/habitat/ økologisk funksjon 1 - 3 år</a:t>
                      </a:r>
                    </a:p>
                    <a:p>
                      <a:pPr marL="92075" indent="-92075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Lokal miljøskade </a:t>
                      </a:r>
                    </a:p>
                    <a:p>
                      <a:pPr marL="92075" indent="-92075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Store støyplager mer enn en uke med klager</a:t>
                      </a:r>
                      <a:endParaRPr lang="nb-NO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Utslipp eller ødeleggelse med restitusjonstid for bestand/habitat/ økologisk funksjon 3 - 10 år</a:t>
                      </a:r>
                    </a:p>
                    <a:p>
                      <a:pPr marL="92075" indent="-92075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Regional miljøskade</a:t>
                      </a:r>
                    </a:p>
                    <a:p>
                      <a:pPr marL="92075" indent="-92075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Alvorlige støyplager mer enn en måned med klager</a:t>
                      </a:r>
                      <a:endParaRPr lang="nb-NO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Utslipp eller ødeleggelse med restitusjonstid for bestand/habitat/ økologisk funksjon &gt; 10 år</a:t>
                      </a:r>
                    </a:p>
                    <a:p>
                      <a:pPr marL="92075" indent="-92075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Global miljøskade</a:t>
                      </a:r>
                      <a:endParaRPr lang="nb-NO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72075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Primærfunksjoner og drift</a:t>
                      </a:r>
                    </a:p>
                    <a:p>
                      <a:pPr marL="182563" marR="0" lvl="1" indent="-182563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dirty="0" smtClean="0"/>
                        <a:t>Forskning</a:t>
                      </a:r>
                    </a:p>
                    <a:p>
                      <a:pPr marL="182563" marR="0" lvl="1" indent="-182563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dirty="0" smtClean="0"/>
                        <a:t>Formidling</a:t>
                      </a:r>
                    </a:p>
                    <a:p>
                      <a:pPr marL="182563" marR="0" lvl="1" indent="-182563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dirty="0" smtClean="0"/>
                        <a:t>Undervisning</a:t>
                      </a:r>
                    </a:p>
                    <a:p>
                      <a:pPr marL="182563" marR="0" lvl="1" indent="-182563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dirty="0" smtClean="0"/>
                        <a:t>Drifts-/ støttefunksjoner og  administrasjon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Ingen påvirkning på primærfunksjoner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Mindre reduksjon av primærfunksjoner som 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lar seg løse med enkle midler innenfor kort tid</a:t>
                      </a:r>
                      <a:endParaRPr lang="nb-NO" sz="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Primærvirksomhet er merkbart redusert, men kan gjenopprettes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innen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rimelig tid</a:t>
                      </a:r>
                      <a:endParaRPr lang="nb-NO" sz="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Primærvirksomhet er vesentlig redusert over lang tid. Gjenoppretting vil være krevende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Primærfunksjoner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varig svekket </a:t>
                      </a:r>
                      <a:endParaRPr lang="nb-NO" sz="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72075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Økonomiske</a:t>
                      </a:r>
                      <a:r>
                        <a:rPr lang="nb-NO" sz="1200" baseline="0" dirty="0" smtClean="0"/>
                        <a:t> og m</a:t>
                      </a:r>
                      <a:r>
                        <a:rPr lang="nb-NO" sz="1200" dirty="0" smtClean="0"/>
                        <a:t>aterielle verdier</a:t>
                      </a:r>
                    </a:p>
                    <a:p>
                      <a:pPr marL="171450" marR="0" lvl="1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b-NO" sz="600" dirty="0" smtClean="0"/>
                        <a:t>Bygninger</a:t>
                      </a:r>
                    </a:p>
                    <a:p>
                      <a:pPr marL="171450" marR="0" lvl="1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b-NO" sz="600" dirty="0" smtClean="0"/>
                        <a:t>Infrastruktur/tekniske</a:t>
                      </a:r>
                      <a:r>
                        <a:rPr lang="nb-NO" sz="600" baseline="0" dirty="0" smtClean="0"/>
                        <a:t> anlegg/</a:t>
                      </a:r>
                      <a:r>
                        <a:rPr lang="nb-NO" sz="600" dirty="0" smtClean="0"/>
                        <a:t>instrumentering</a:t>
                      </a:r>
                    </a:p>
                    <a:p>
                      <a:pPr marL="171450" marR="0" lvl="1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b-NO" sz="600" dirty="0" smtClean="0"/>
                        <a:t>Forskningsresultater</a:t>
                      </a:r>
                    </a:p>
                    <a:p>
                      <a:pPr marL="171450" marR="0" lvl="1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b-NO" sz="600" dirty="0" smtClean="0">
                          <a:solidFill>
                            <a:schemeClr val="tx1"/>
                          </a:solidFill>
                        </a:rPr>
                        <a:t>Forskningsarbeider</a:t>
                      </a:r>
                    </a:p>
                    <a:p>
                      <a:pPr marL="171450" marR="0" lvl="1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b-NO" sz="600" dirty="0" smtClean="0">
                          <a:solidFill>
                            <a:schemeClr val="tx1"/>
                          </a:solidFill>
                        </a:rPr>
                        <a:t>Kunst/klenodier/ samlinger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Økonomisk tap (utgifter eller tap av inntekter) på inntil 0,5 </a:t>
                      </a:r>
                      <a:r>
                        <a:rPr lang="nb-NO" sz="6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mill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kr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Ubetydelig skade eller tap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Økonomisk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tap på inntil 10% av driftsmidlene/krever investeringer på 0,5 – 5 </a:t>
                      </a:r>
                      <a:r>
                        <a:rPr lang="nb-NO" sz="6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mill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kr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Kortvarig reversibel skade/tap 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Deler av bygninger/infrastruktur er utilgjengelige, men erstatningslokaler/-infrastruktur kan skaffes innen kort 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Økonomisk tap på inntil 20% av driftsmidlene/krever investeringer på 5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20 </a:t>
                      </a:r>
                      <a:r>
                        <a:rPr lang="nb-NO" sz="6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mill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kr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Langvarig reversibel skade/tap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Større deler av bygninger/</a:t>
                      </a:r>
                      <a:r>
                        <a:rPr lang="nb-NO" sz="6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infra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-struktur er utilgjengelige, men erstatningslokaler/ -infrastruktur kan skaffes innen rimelig 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Økonomisk 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på inntil 40% av driftsmidlene</a:t>
                      </a: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/krever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investeringer på 20 – 100 </a:t>
                      </a:r>
                      <a:r>
                        <a:rPr lang="nb-NO" sz="6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mill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kr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Mulig irreversibel skade/tap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Hele bygninger/kritisk infrastruktur er utilgjengelige over lang tid</a:t>
                      </a:r>
                      <a:endParaRPr lang="nb-NO" sz="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Økonomisk tap på over 60% av driftsmidlene/krever investeringer på mer enn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100 </a:t>
                      </a:r>
                      <a:r>
                        <a:rPr lang="nb-NO" sz="6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mill</a:t>
                      </a: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kr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Irreversibel skade/tap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Bygninger/infrastruktur er permanent utilgjengelige</a:t>
                      </a:r>
                    </a:p>
                  </a:txBody>
                  <a:tcPr/>
                </a:tc>
              </a:tr>
              <a:tr h="672075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Omdømme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Troverdighet: Ingen påvirkning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Rammevilkår: Ingen påvirkning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Rekruttering: Ingen påvirkning</a:t>
                      </a:r>
                      <a:endParaRPr lang="nb-NO" sz="6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Troverdighet: Noe svekket, krever spesifikke tiltak overfor enkelte interessenter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Rammevilkår: Ingen endring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Rekruttering: Kan påvirke rekruttering noe – vil kreve tiltak</a:t>
                      </a:r>
                      <a:endParaRPr lang="nb-NO" sz="6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Troverdighet: UiOs og/eller enhetenes/ fagmiljøenes troverdighet kan stilles spørsmål ved. UiO mister tilgang til enkelte påvirkningsprosesser. </a:t>
                      </a:r>
                    </a:p>
                    <a:p>
                      <a:pPr marL="92075" indent="-92075"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Rammevilkår: Signaler fra myndigheter om mulige endrede rammevilkår/innstramminger</a:t>
                      </a:r>
                    </a:p>
                    <a:p>
                      <a:pPr marL="92075" indent="-92075">
                        <a:buFont typeface="Arial" panose="020B0604020202020204" pitchFamily="34" charset="0"/>
                        <a:buChar char="•"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Rekruttering: Færre søkere til studier og jobb ved UiO. Mer krevende å hente nye forskere til prosjekter ved UiO og/eller det enkelte forskningsmiljø</a:t>
                      </a:r>
                      <a:endParaRPr lang="nb-NO" sz="6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Troverdighet: Tap av noe samarbeid over noe tid. Krever store tiltak å gjenopprette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Rammevilkår: Nysatsninger og investeringer rammes over tid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Rekruttering: UiO ikke lenger en attraktiv arbeids- og studieplass.</a:t>
                      </a:r>
                      <a:endParaRPr lang="nb-NO" sz="6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Troverdighet: UiO som institusjon og aktuelle fagmiljø mister varig troverdighet og samarbeid med avgjørende samarbeidspartnere avsluttes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Rammevilkår: Varig svekket finansiering, og ingen nysatsinger for UiO eller påvirket miljø</a:t>
                      </a:r>
                    </a:p>
                    <a:p>
                      <a:pPr marL="92075" marR="0" indent="-920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Rekruttering: Potensielle studenter og ansatte blir advart mot å søke seg til UiO. Søkertall reduseres vesentlig</a:t>
                      </a:r>
                      <a:endParaRPr lang="nb-NO" sz="6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Tittel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Konsekvenskategorier </a:t>
            </a:r>
            <a:endParaRPr lang="nb-NO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88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Risikoaksept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01" t="21347" r="15193" b="48442"/>
          <a:stretch/>
        </p:blipFill>
        <p:spPr bwMode="auto">
          <a:xfrm>
            <a:off x="1763688" y="2328782"/>
            <a:ext cx="6048672" cy="311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63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vrundet rektangel 30"/>
          <p:cNvSpPr/>
          <p:nvPr/>
        </p:nvSpPr>
        <p:spPr bwMode="auto">
          <a:xfrm>
            <a:off x="6588224" y="2963970"/>
            <a:ext cx="1838154" cy="1368152"/>
          </a:xfrm>
          <a:prstGeom prst="roundRect">
            <a:avLst/>
          </a:prstGeom>
          <a:solidFill>
            <a:srgbClr val="D4E4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30" name="Avrundet rektangel 29"/>
          <p:cNvSpPr/>
          <p:nvPr/>
        </p:nvSpPr>
        <p:spPr bwMode="auto">
          <a:xfrm>
            <a:off x="4608205" y="2963970"/>
            <a:ext cx="1838154" cy="1368152"/>
          </a:xfrm>
          <a:prstGeom prst="roundRect">
            <a:avLst/>
          </a:prstGeom>
          <a:solidFill>
            <a:srgbClr val="D4E4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srgbClr val="000000"/>
              </a:solidFill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251" y="2939765"/>
            <a:ext cx="1852613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Avrundet rektangel 13"/>
          <p:cNvSpPr/>
          <p:nvPr/>
        </p:nvSpPr>
        <p:spPr bwMode="auto">
          <a:xfrm>
            <a:off x="618544" y="2924944"/>
            <a:ext cx="1838154" cy="1368152"/>
          </a:xfrm>
          <a:prstGeom prst="roundRect">
            <a:avLst/>
          </a:prstGeom>
          <a:solidFill>
            <a:srgbClr val="D4E4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Risikovurderingsprosess</a:t>
            </a:r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601517" y="3118065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 smtClean="0">
                <a:solidFill>
                  <a:srgbClr val="000000"/>
                </a:solidFill>
              </a:rPr>
              <a:t>FORBEREDELSER</a:t>
            </a:r>
          </a:p>
          <a:p>
            <a:pPr marL="171450" indent="-171450">
              <a:buFontTx/>
              <a:buChar char="-"/>
            </a:pPr>
            <a:r>
              <a:rPr lang="nb-NO" sz="1000" b="1" dirty="0" smtClean="0">
                <a:solidFill>
                  <a:srgbClr val="000000"/>
                </a:solidFill>
              </a:rPr>
              <a:t>Definere arrangementet</a:t>
            </a:r>
          </a:p>
          <a:p>
            <a:pPr marL="171450" indent="-171450">
              <a:buFontTx/>
              <a:buChar char="-"/>
            </a:pPr>
            <a:r>
              <a:rPr lang="nb-NO" sz="1000" b="1" dirty="0" smtClean="0">
                <a:solidFill>
                  <a:srgbClr val="000000"/>
                </a:solidFill>
              </a:rPr>
              <a:t>Definere akseptkriterier</a:t>
            </a:r>
          </a:p>
          <a:p>
            <a:pPr marL="171450" indent="-171450">
              <a:buFontTx/>
              <a:buChar char="-"/>
            </a:pPr>
            <a:r>
              <a:rPr lang="nb-NO" sz="1000" b="1" dirty="0" smtClean="0">
                <a:solidFill>
                  <a:srgbClr val="000000"/>
                </a:solidFill>
              </a:rPr>
              <a:t>Deltagere</a:t>
            </a:r>
            <a:endParaRPr lang="nb-NO" sz="1000" b="1" dirty="0">
              <a:solidFill>
                <a:srgbClr val="000000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2687194" y="3124826"/>
            <a:ext cx="173672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 smtClean="0">
                <a:solidFill>
                  <a:srgbClr val="000000"/>
                </a:solidFill>
              </a:rPr>
              <a:t>ANALYSE</a:t>
            </a:r>
          </a:p>
          <a:p>
            <a:pPr marL="171450" indent="-171450">
              <a:buFontTx/>
              <a:buChar char="-"/>
            </a:pPr>
            <a:r>
              <a:rPr lang="nb-NO" sz="1000" b="1" dirty="0" smtClean="0">
                <a:solidFill>
                  <a:srgbClr val="000000"/>
                </a:solidFill>
              </a:rPr>
              <a:t>Identifisere hendelser</a:t>
            </a:r>
          </a:p>
          <a:p>
            <a:pPr marL="171450" indent="-171450">
              <a:buFontTx/>
              <a:buChar char="-"/>
            </a:pPr>
            <a:r>
              <a:rPr lang="nb-NO" sz="1000" b="1" dirty="0" smtClean="0">
                <a:solidFill>
                  <a:srgbClr val="000000"/>
                </a:solidFill>
              </a:rPr>
              <a:t>Identifisere årsaker og konsekvenser</a:t>
            </a:r>
          </a:p>
          <a:p>
            <a:pPr marL="171450" indent="-171450">
              <a:buFontTx/>
              <a:buChar char="-"/>
            </a:pPr>
            <a:r>
              <a:rPr lang="nb-NO" sz="1000" b="1" dirty="0" smtClean="0">
                <a:solidFill>
                  <a:srgbClr val="000000"/>
                </a:solidFill>
              </a:rPr>
              <a:t>Identifisere og beslutte tiltak</a:t>
            </a:r>
          </a:p>
        </p:txBody>
      </p:sp>
      <p:sp>
        <p:nvSpPr>
          <p:cNvPr id="18" name="TekstSylinder 17"/>
          <p:cNvSpPr txBox="1"/>
          <p:nvPr/>
        </p:nvSpPr>
        <p:spPr>
          <a:xfrm>
            <a:off x="6651487" y="3124826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 smtClean="0">
                <a:solidFill>
                  <a:srgbClr val="000000"/>
                </a:solidFill>
              </a:rPr>
              <a:t>OPPFØLGING</a:t>
            </a:r>
          </a:p>
          <a:p>
            <a:pPr marL="171450" indent="-171450">
              <a:buFontTx/>
              <a:buChar char="-"/>
            </a:pPr>
            <a:r>
              <a:rPr lang="nb-NO" sz="1000" b="1" dirty="0" smtClean="0">
                <a:solidFill>
                  <a:srgbClr val="000000"/>
                </a:solidFill>
              </a:rPr>
              <a:t>Iverksette tiltak</a:t>
            </a:r>
          </a:p>
          <a:p>
            <a:pPr marL="171450" indent="-171450">
              <a:buFontTx/>
              <a:buChar char="-"/>
            </a:pPr>
            <a:r>
              <a:rPr lang="nb-NO" sz="1000" b="1" dirty="0" smtClean="0">
                <a:solidFill>
                  <a:srgbClr val="000000"/>
                </a:solidFill>
              </a:rPr>
              <a:t>Evaluere tiltak</a:t>
            </a:r>
          </a:p>
          <a:p>
            <a:pPr marL="171450" indent="-171450">
              <a:buFontTx/>
              <a:buChar char="-"/>
            </a:pPr>
            <a:endParaRPr lang="nb-NO" sz="1000" b="1" dirty="0">
              <a:solidFill>
                <a:srgbClr val="000000"/>
              </a:solidFill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4664797" y="3124826"/>
            <a:ext cx="16561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 smtClean="0">
                <a:solidFill>
                  <a:srgbClr val="000000"/>
                </a:solidFill>
              </a:rPr>
              <a:t>DOKUMENTASJON</a:t>
            </a:r>
            <a:endParaRPr lang="nb-NO" sz="1000" b="1" dirty="0" smtClean="0">
              <a:solidFill>
                <a:srgbClr val="000000"/>
              </a:solidFill>
            </a:endParaRPr>
          </a:p>
          <a:p>
            <a:pPr marL="171450" indent="-171450">
              <a:buFontTx/>
              <a:buChar char="-"/>
            </a:pPr>
            <a:r>
              <a:rPr lang="nb-NO" sz="1000" b="1" dirty="0" smtClean="0">
                <a:solidFill>
                  <a:srgbClr val="000000"/>
                </a:solidFill>
              </a:rPr>
              <a:t>Registrere analyse i CimRisk (store arrangementer)</a:t>
            </a:r>
          </a:p>
          <a:p>
            <a:pPr marL="171450" indent="-171450">
              <a:buFontTx/>
              <a:buChar char="-"/>
            </a:pPr>
            <a:r>
              <a:rPr lang="nb-NO" sz="1000" b="1" dirty="0" smtClean="0">
                <a:solidFill>
                  <a:srgbClr val="000000"/>
                </a:solidFill>
              </a:rPr>
              <a:t>Kvalitetssikring</a:t>
            </a:r>
            <a:endParaRPr lang="nb-NO" sz="1200" b="1" dirty="0" smtClean="0">
              <a:solidFill>
                <a:srgbClr val="000000"/>
              </a:solidFill>
            </a:endParaRPr>
          </a:p>
          <a:p>
            <a:endParaRPr lang="nb-NO" sz="1200" b="1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756" y="476672"/>
            <a:ext cx="2502732" cy="216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72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Identifiserte uønskede hendelser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0" t="51655" r="45021" b="17296"/>
          <a:stretch/>
        </p:blipFill>
        <p:spPr bwMode="auto">
          <a:xfrm>
            <a:off x="282240" y="2348880"/>
            <a:ext cx="5212079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7" t="16031" r="13730" b="8196"/>
          <a:stretch/>
        </p:blipFill>
        <p:spPr bwMode="auto">
          <a:xfrm>
            <a:off x="4716015" y="4005064"/>
            <a:ext cx="4335589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630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ROS matrise Forskningstorget</a:t>
            </a:r>
            <a:br>
              <a:rPr lang="nb-NO" dirty="0" smtClean="0"/>
            </a:br>
            <a:endParaRPr lang="nb-NO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5" t="16866" r="25062" b="11174"/>
          <a:stretch/>
        </p:blipFill>
        <p:spPr bwMode="auto">
          <a:xfrm>
            <a:off x="107504" y="1753532"/>
            <a:ext cx="4195926" cy="449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Sylinder 8"/>
          <p:cNvSpPr txBox="1"/>
          <p:nvPr/>
        </p:nvSpPr>
        <p:spPr>
          <a:xfrm>
            <a:off x="4463480" y="1720205"/>
            <a:ext cx="46805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smtClean="0">
                <a:solidFill>
                  <a:srgbClr val="000000"/>
                </a:solidFill>
              </a:rPr>
              <a:t>     </a:t>
            </a:r>
            <a:r>
              <a:rPr lang="nb-NO" sz="1200" b="1" dirty="0" smtClean="0">
                <a:solidFill>
                  <a:srgbClr val="000000"/>
                </a:solidFill>
              </a:rPr>
              <a:t>Ikke akseptert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(ingen hendelser)</a:t>
            </a:r>
          </a:p>
          <a:p>
            <a:endParaRPr lang="nb-NO" sz="1200" dirty="0" smtClean="0">
              <a:solidFill>
                <a:srgbClr val="000000"/>
              </a:solidFill>
            </a:endParaRPr>
          </a:p>
          <a:p>
            <a:r>
              <a:rPr lang="nb-NO" sz="1200" b="1" dirty="0" smtClean="0">
                <a:solidFill>
                  <a:srgbClr val="000000"/>
                </a:solidFill>
              </a:rPr>
              <a:t>     Akseptert dersom det finnes enkle tiltak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Savnet person (barn)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Målrettede trusler mot utstiller, besøkende, arrangør eller eiendom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dirty="0">
              <a:solidFill>
                <a:srgbClr val="000000"/>
              </a:solidFill>
            </a:endParaRPr>
          </a:p>
          <a:p>
            <a:r>
              <a:rPr lang="nb-NO" sz="1200" b="1" dirty="0" smtClean="0">
                <a:solidFill>
                  <a:srgbClr val="000000"/>
                </a:solidFill>
              </a:rPr>
              <a:t>     Kan aksepteres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Tyveri, ulovlig salg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Bortfall/svikt i kritisk infrastruktur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Målrettede anslag, vold mot personer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Værforhold som påvirker arrangementet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Blokkert/redusert rømningskapasitet ved behov for evakuering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Brann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Panikkevakuering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Skadeverk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Ulykke, akutt sykdom/illebefinnende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Trengsel ved stand/scene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0000"/>
                </a:solidFill>
              </a:rPr>
              <a:t>Vanskelig adkomst for nødetater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200" dirty="0">
              <a:solidFill>
                <a:srgbClr val="000000"/>
              </a:solidFill>
            </a:endParaRPr>
          </a:p>
        </p:txBody>
      </p:sp>
      <p:sp>
        <p:nvSpPr>
          <p:cNvPr id="10" name="Avrundet rektangel 9"/>
          <p:cNvSpPr/>
          <p:nvPr/>
        </p:nvSpPr>
        <p:spPr bwMode="auto">
          <a:xfrm>
            <a:off x="4482042" y="1754245"/>
            <a:ext cx="216024" cy="144016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11" name="Avrundet rektangel 10"/>
          <p:cNvSpPr/>
          <p:nvPr/>
        </p:nvSpPr>
        <p:spPr bwMode="auto">
          <a:xfrm>
            <a:off x="4482042" y="2348880"/>
            <a:ext cx="216024" cy="144016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12" name="Avrundet rektangel 11"/>
          <p:cNvSpPr/>
          <p:nvPr/>
        </p:nvSpPr>
        <p:spPr bwMode="auto">
          <a:xfrm>
            <a:off x="4482042" y="3227972"/>
            <a:ext cx="216024" cy="144016"/>
          </a:xfrm>
          <a:prstGeom prst="round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69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836712"/>
            <a:ext cx="7696200" cy="5616624"/>
          </a:xfrm>
        </p:spPr>
        <p:txBody>
          <a:bodyPr/>
          <a:lstStyle/>
          <a:p>
            <a:pPr marL="0" indent="0">
              <a:buNone/>
            </a:pPr>
            <a:r>
              <a:rPr lang="nb-NO" sz="3200" b="1" dirty="0" smtClean="0"/>
              <a:t>Eksempel på sikkerhetstiltak og læringspunkter:</a:t>
            </a:r>
          </a:p>
          <a:p>
            <a:endParaRPr lang="nb-NO" sz="1600" dirty="0" smtClean="0"/>
          </a:p>
          <a:p>
            <a:r>
              <a:rPr lang="nb-NO" sz="1600" dirty="0" smtClean="0"/>
              <a:t>Informerer nødetater om store arrangementer (melding/søknad)</a:t>
            </a:r>
          </a:p>
          <a:p>
            <a:r>
              <a:rPr lang="nb-NO" sz="1600" dirty="0"/>
              <a:t>HMSB tilbyr lokal sikkerhetsopplæring tilpasset det enkelte </a:t>
            </a:r>
            <a:r>
              <a:rPr lang="nb-NO" sz="1600" dirty="0" smtClean="0"/>
              <a:t>arrangement </a:t>
            </a:r>
          </a:p>
          <a:p>
            <a:r>
              <a:rPr lang="nb-NO" sz="1600" dirty="0" smtClean="0"/>
              <a:t>HMSB utarbeider enkel og praktisk rutine for sikkerhet- og beredskap som distribueres til arrangør, trivselsvakter, funksjonærer, frivillige etc.</a:t>
            </a:r>
          </a:p>
          <a:p>
            <a:r>
              <a:rPr lang="nb-NO" sz="1600" dirty="0" smtClean="0"/>
              <a:t>Servicetorget EA formidler sikkerhet- og beredskapskrav til arrangør ved reservasjon av lokaler (ansvarlig arrangør/sikkerhetsansvarlig)</a:t>
            </a:r>
          </a:p>
          <a:p>
            <a:r>
              <a:rPr lang="nb-NO" sz="1600" dirty="0" smtClean="0"/>
              <a:t>Overordnet ROS-analyse danner grunnlag for nivået på sikkerhetsrutiner (f.eks. antall vakter, funksjonærer, samhandling med eksterne etc.). Tilpasses </a:t>
            </a:r>
            <a:r>
              <a:rPr lang="nb-NO" sz="1600" dirty="0"/>
              <a:t>arrangementets art, aktivitet, risikoforhold og </a:t>
            </a:r>
            <a:r>
              <a:rPr lang="nb-NO" sz="1600" dirty="0" smtClean="0"/>
              <a:t>størrelse</a:t>
            </a:r>
          </a:p>
          <a:p>
            <a:r>
              <a:rPr lang="nb-NO" sz="1600" dirty="0" smtClean="0"/>
              <a:t>Mange forebyggende- og skadebegrensende tiltak er godt innarbeidet fra tidligere, betydelig erfaringsoverføring fra år til år</a:t>
            </a:r>
          </a:p>
          <a:p>
            <a:r>
              <a:rPr lang="nb-NO" sz="1600" dirty="0" smtClean="0"/>
              <a:t>Bruk av verktøyet CimRisk forenkler fremtidige analyser av store arrangementer som gjentas årlig</a:t>
            </a:r>
          </a:p>
          <a:p>
            <a:r>
              <a:rPr lang="nb-NO" sz="1600" dirty="0" smtClean="0"/>
              <a:t>Behov for sentrale rutiner som konkretiserer ansvar, oppgaver og roller (policy, prosedyre og verktøy under utarbeidelse)</a:t>
            </a:r>
          </a:p>
          <a:p>
            <a:pPr marL="0" indent="0">
              <a:buNone/>
            </a:pPr>
            <a:endParaRPr lang="nb-NO" sz="1600" dirty="0" smtClean="0"/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34733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>
                <a:solidFill>
                  <a:srgbClr val="000000"/>
                </a:solidFill>
              </a:rPr>
              <a:pPr/>
              <a:t>14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6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0" t="19725" r="15870" b="8518"/>
          <a:stretch/>
        </p:blipFill>
        <p:spPr bwMode="auto">
          <a:xfrm>
            <a:off x="156479" y="1137684"/>
            <a:ext cx="8952614" cy="524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98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>
                <a:solidFill>
                  <a:srgbClr val="000000"/>
                </a:solidFill>
              </a:rPr>
              <a:pPr/>
              <a:t>15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600" dirty="0" smtClean="0"/>
          </a:p>
          <a:p>
            <a:endParaRPr lang="nb-NO" sz="1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91440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87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-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uio-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uio-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uio-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uio-2</Template>
  <TotalTime>12885</TotalTime>
  <Words>1137</Words>
  <Application>Microsoft Office PowerPoint</Application>
  <PresentationFormat>Skjermfremvisning (4:3)</PresentationFormat>
  <Paragraphs>231</Paragraphs>
  <Slides>14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8</vt:i4>
      </vt:variant>
      <vt:variant>
        <vt:lpstr>Lysbildetitler</vt:lpstr>
      </vt:variant>
      <vt:variant>
        <vt:i4>14</vt:i4>
      </vt:variant>
    </vt:vector>
  </HeadingPairs>
  <TitlesOfParts>
    <vt:vector size="22" baseType="lpstr">
      <vt:lpstr>uio-2</vt:lpstr>
      <vt:lpstr>2_Blank Presentation</vt:lpstr>
      <vt:lpstr>2_uio-2</vt:lpstr>
      <vt:lpstr>8_Blank Presentation</vt:lpstr>
      <vt:lpstr>4_uio-2</vt:lpstr>
      <vt:lpstr>4_Blank Presentation</vt:lpstr>
      <vt:lpstr>6_Blank Presentation</vt:lpstr>
      <vt:lpstr>3_uio-2</vt:lpstr>
      <vt:lpstr>Risikovurdering</vt:lpstr>
      <vt:lpstr>Arrangement</vt:lpstr>
      <vt:lpstr>Generelle krav til sikkerhet </vt:lpstr>
      <vt:lpstr>Hensikten med risikostyring</vt:lpstr>
      <vt:lpstr>Akseptkriterier</vt:lpstr>
      <vt:lpstr>Sannsynlighetskategorier </vt:lpstr>
      <vt:lpstr>Konsekvenskategorier </vt:lpstr>
      <vt:lpstr>Risikoaksept</vt:lpstr>
      <vt:lpstr>Risikovurderingsprosess</vt:lpstr>
      <vt:lpstr>Identifiserte uønskede hendelser</vt:lpstr>
      <vt:lpstr>ROS matrise Forskningstorget </vt:lpstr>
      <vt:lpstr>PowerPoint-presentasjon</vt:lpstr>
      <vt:lpstr>PowerPoint-presentasjon</vt:lpstr>
      <vt:lpstr>PowerPoint-presentasjon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Brannvern</dc:title>
  <dc:creator>Trond Gran Larsen</dc:creator>
  <cp:lastModifiedBy>Trond Gran Larsen</cp:lastModifiedBy>
  <cp:revision>313</cp:revision>
  <cp:lastPrinted>2016-09-18T15:57:30Z</cp:lastPrinted>
  <dcterms:created xsi:type="dcterms:W3CDTF">2015-08-10T12:14:21Z</dcterms:created>
  <dcterms:modified xsi:type="dcterms:W3CDTF">2016-09-18T16:00:29Z</dcterms:modified>
</cp:coreProperties>
</file>