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2" r:id="rId6"/>
    <p:sldId id="270" r:id="rId7"/>
    <p:sldId id="271" r:id="rId8"/>
    <p:sldId id="264" r:id="rId9"/>
    <p:sldId id="265" r:id="rId10"/>
    <p:sldId id="259" r:id="rId11"/>
    <p:sldId id="260" r:id="rId12"/>
    <p:sldId id="261" r:id="rId13"/>
    <p:sldId id="266" r:id="rId14"/>
    <p:sldId id="269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48902-2EAA-3F53-1D75-6C1DC6BA4FE3}" name="Birgitte Brørs" initials="BB" userId="S::birgibro@uio.no::8db4f421-7c16-4604-82c0-c290ce61928e" providerId="AD"/>
  <p188:author id="{3BA3762D-9CDF-C2C2-C935-59C9172786ED}" name="Kristin Fossum Stene" initials="KS" userId="S::kristinf@uio.no::ab297731-a30b-45b6-a2d0-57354ddad0d4" providerId="AD"/>
  <p188:author id="{5FD021F7-4CDC-46D8-C546-DE078954FBBB}" name="Lise Egenberg" initials="LE" userId="S::liseeg@uio.no::5ebafe73-6984-4da6-88e3-9e679d6f0e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Mellommenneskelig samspill </a:t>
            </a:r>
            <a:r>
              <a:rPr lang="nb-NO" dirty="0" err="1"/>
              <a:t>vs</a:t>
            </a:r>
            <a:r>
              <a:rPr lang="nb-NO" dirty="0"/>
              <a:t> psykisk helse</a:t>
            </a:r>
          </a:p>
          <a:p>
            <a:r>
              <a:rPr lang="nb-NO" dirty="0"/>
              <a:t>Viktig for oss som institusjon å ha fokus på det vi kan ta ansvar for og gjøre noe med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2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12" y="1658115"/>
            <a:ext cx="5716962" cy="2140300"/>
          </a:xfrm>
        </p:spPr>
        <p:txBody>
          <a:bodyPr/>
          <a:lstStyle/>
          <a:p>
            <a:r>
              <a:rPr lang="en-US" sz="4000" dirty="0" err="1"/>
              <a:t>Enhet</a:t>
            </a:r>
            <a:r>
              <a:rPr lang="en-US" sz="4000" dirty="0"/>
              <a:t> for </a:t>
            </a:r>
            <a:r>
              <a:rPr lang="en-US" sz="4000" dirty="0" err="1"/>
              <a:t>internrevisjons</a:t>
            </a:r>
            <a:r>
              <a:rPr lang="en-US" sz="4000" dirty="0"/>
              <a:t> rapport om </a:t>
            </a:r>
            <a:r>
              <a:rPr lang="en-US" sz="4000" dirty="0" err="1"/>
              <a:t>psykososialt</a:t>
            </a:r>
            <a:r>
              <a:rPr lang="en-US" sz="4000" dirty="0"/>
              <a:t> </a:t>
            </a:r>
            <a:r>
              <a:rPr lang="en-US" sz="4000" dirty="0" err="1"/>
              <a:t>læringsmiljø</a:t>
            </a:r>
            <a:r>
              <a:rPr lang="en-US" sz="4000" dirty="0"/>
              <a:t> </a:t>
            </a:r>
            <a:br>
              <a:rPr lang="en-US" sz="4000" dirty="0"/>
            </a:br>
            <a:r>
              <a:rPr lang="en-US" sz="3200" dirty="0" err="1"/>
              <a:t>Oppsummering</a:t>
            </a:r>
            <a:r>
              <a:rPr lang="en-US" sz="3200" dirty="0"/>
              <a:t> </a:t>
            </a:r>
            <a:r>
              <a:rPr lang="en-US" sz="3200" dirty="0" err="1"/>
              <a:t>fra</a:t>
            </a:r>
            <a:r>
              <a:rPr lang="en-US" sz="3200" dirty="0"/>
              <a:t> </a:t>
            </a:r>
            <a:r>
              <a:rPr lang="en-US" sz="3200" dirty="0" err="1"/>
              <a:t>Studieavdelingen</a:t>
            </a:r>
            <a:endParaRPr lang="en-US" sz="40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038" y="4965798"/>
            <a:ext cx="5716962" cy="757238"/>
          </a:xfrm>
        </p:spPr>
        <p:txBody>
          <a:bodyPr/>
          <a:lstStyle/>
          <a:p>
            <a:r>
              <a:rPr lang="en-US" dirty="0" err="1"/>
              <a:t>Seksjonsleder</a:t>
            </a:r>
            <a:r>
              <a:rPr lang="en-US" dirty="0"/>
              <a:t> Kristin F Stene</a:t>
            </a:r>
            <a:br>
              <a:rPr lang="en-US" dirty="0"/>
            </a:br>
            <a:r>
              <a:rPr lang="en-US" dirty="0" err="1"/>
              <a:t>Utdanningskomiteen</a:t>
            </a:r>
            <a:r>
              <a:rPr lang="en-US" dirty="0"/>
              <a:t> 14. </a:t>
            </a:r>
            <a:r>
              <a:rPr lang="en-US" dirty="0" err="1"/>
              <a:t>januar</a:t>
            </a:r>
            <a:r>
              <a:rPr lang="en-US" dirty="0"/>
              <a:t> 2025</a:t>
            </a:r>
          </a:p>
        </p:txBody>
      </p:sp>
      <p:pic>
        <p:nvPicPr>
          <p:cNvPr id="4" name="Bilde 3" descr="Et bilde som inneholder utendørs, himmel, konstruksjon, Presidentpalass&#10;&#10;Automatisk generert beskrivelse">
            <a:extLst>
              <a:ext uri="{FF2B5EF4-FFF2-40B4-BE49-F238E27FC236}">
                <a16:creationId xmlns:a16="http://schemas.microsoft.com/office/drawing/2014/main" id="{2F3B904A-AFC0-738F-EAC0-44E65562F6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9" r="23615"/>
          <a:stretch/>
        </p:blipFill>
        <p:spPr>
          <a:xfrm>
            <a:off x="6217328" y="0"/>
            <a:ext cx="5974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75EBA8B-3135-98A7-28CA-D0583B108F4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F2D6A5E-90B5-F2DD-110F-FD43F20D84D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C74BEB1-2457-D003-864E-C199777D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revisjonen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3C50D54-13AF-B2B2-818E-5C8C6328F0CA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902704"/>
            <a:ext cx="11471910" cy="515589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Revisjonen omhandler psykososiale forhold ved læringsmiljø og omfatter studenter på bachelor- og masternivå. </a:t>
            </a:r>
          </a:p>
          <a:p>
            <a:pPr marL="0" indent="0">
              <a:buNone/>
            </a:pPr>
            <a:r>
              <a:rPr lang="nb-NO" dirty="0"/>
              <a:t>Revisjonen er gjennomført ved dokumentgjennomgang og intervjuer med</a:t>
            </a:r>
          </a:p>
          <a:p>
            <a:r>
              <a:rPr lang="nb-NO" dirty="0"/>
              <a:t>viserektor for utdanning, ansatte i Studieavdelingen og ansatte på fakultetsnivå ved alle fakulteter. </a:t>
            </a:r>
          </a:p>
          <a:p>
            <a:r>
              <a:rPr lang="nb-NO" dirty="0"/>
              <a:t>ansatte ved Matematisk institutt (MN), Økonomisk institutt (SV), Institutt for arkeologi, konservering og historie (HF) og institutt for pedagogikk (UV). </a:t>
            </a:r>
          </a:p>
          <a:p>
            <a:r>
              <a:rPr lang="nb-NO" dirty="0"/>
              <a:t>studenttillitsvalgte fra studentparlamentet og fra tre institutter</a:t>
            </a:r>
          </a:p>
          <a:p>
            <a:r>
              <a:rPr lang="nb-NO" dirty="0"/>
              <a:t>representanter for </a:t>
            </a:r>
            <a:r>
              <a:rPr lang="nb-NO" dirty="0" err="1"/>
              <a:t>SiO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319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AD68302-6283-0D6C-270D-2BFC5A2326D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E786D1A-84A5-DC99-0D98-33B3C3C7BD8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8B6ED9B-D9AB-4F00-7114-96305A24D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Oppfølgingspunkter fra </a:t>
            </a:r>
            <a:r>
              <a:rPr lang="nb-NO" dirty="0" err="1"/>
              <a:t>EIRs</a:t>
            </a:r>
            <a:r>
              <a:rPr lang="nb-NO" dirty="0"/>
              <a:t> rapport (1)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77D8FEC-A57C-C636-6FD2-D4B42AD8CA6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57822"/>
            <a:ext cx="11471910" cy="494749"/>
          </a:xfrm>
        </p:spPr>
        <p:txBody>
          <a:bodyPr/>
          <a:lstStyle/>
          <a:p>
            <a:r>
              <a:rPr lang="nb-NO" sz="2000" b="1" dirty="0"/>
              <a:t>Ansvar: </a:t>
            </a:r>
            <a:r>
              <a:rPr lang="nb-NO" sz="2000" b="1" dirty="0">
                <a:solidFill>
                  <a:srgbClr val="FF0000"/>
                </a:solidFill>
              </a:rPr>
              <a:t>Instituttene</a:t>
            </a:r>
            <a:r>
              <a:rPr lang="nb-NO" sz="2000" b="1" dirty="0"/>
              <a:t> som ble revidert. Frist </a:t>
            </a:r>
            <a:r>
              <a:rPr lang="nb-NO" sz="2000" b="1" dirty="0" err="1"/>
              <a:t>aug</a:t>
            </a:r>
            <a:r>
              <a:rPr lang="nb-NO" sz="2000" b="1" dirty="0"/>
              <a:t> 2025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3E862FD-283E-459E-F9E7-70EF54F791BF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450261"/>
            <a:ext cx="11471910" cy="279987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I det løpende utviklingsarbeid ved enheten, vurdere: </a:t>
            </a:r>
          </a:p>
          <a:p>
            <a:r>
              <a:rPr lang="nb-NO" dirty="0"/>
              <a:t>Å styrke mål og oppfølging av resultater for enhetens psykososiale læringsmiljø. </a:t>
            </a:r>
          </a:p>
          <a:p>
            <a:r>
              <a:rPr lang="nb-NO" dirty="0"/>
              <a:t>Å tydeligere definere instituttets rolle og ansvar for psykososialt læringsmiljø. </a:t>
            </a:r>
          </a:p>
          <a:p>
            <a:r>
              <a:rPr lang="nb-NO" dirty="0"/>
              <a:t>Å styrke kunnskapsgrunnlaget om det psykososiale læringsmiljøet ved instituttet gjennom evalueringer egne undersøkelser og samarbeid med andre. </a:t>
            </a:r>
          </a:p>
          <a:p>
            <a:r>
              <a:rPr lang="nb-NO" dirty="0"/>
              <a:t>Relevans og effekter av tiltak som gjelder psykososialt læringsmiljø.</a:t>
            </a:r>
          </a:p>
        </p:txBody>
      </p:sp>
      <p:sp>
        <p:nvSpPr>
          <p:cNvPr id="7" name="Undertittel 4">
            <a:extLst>
              <a:ext uri="{FF2B5EF4-FFF2-40B4-BE49-F238E27FC236}">
                <a16:creationId xmlns:a16="http://schemas.microsoft.com/office/drawing/2014/main" id="{67292F70-D5FD-2B6A-4F37-8CE4F0F79990}"/>
              </a:ext>
            </a:extLst>
          </p:cNvPr>
          <p:cNvSpPr txBox="1">
            <a:spLocks/>
          </p:cNvSpPr>
          <p:nvPr/>
        </p:nvSpPr>
        <p:spPr>
          <a:xfrm>
            <a:off x="393926" y="4787355"/>
            <a:ext cx="11471910" cy="4947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b="1" dirty="0"/>
              <a:t>Ansvar: </a:t>
            </a:r>
            <a:r>
              <a:rPr lang="nb-NO" sz="2000" b="1" dirty="0">
                <a:solidFill>
                  <a:srgbClr val="FF0000"/>
                </a:solidFill>
              </a:rPr>
              <a:t>Alle</a:t>
            </a:r>
            <a:r>
              <a:rPr lang="nb-NO" sz="2000" b="1" dirty="0"/>
              <a:t>. Frist </a:t>
            </a:r>
            <a:r>
              <a:rPr lang="nb-NO" sz="2000" b="1" dirty="0" err="1"/>
              <a:t>aug</a:t>
            </a:r>
            <a:r>
              <a:rPr lang="nb-NO" sz="2000" b="1" dirty="0"/>
              <a:t> 2025</a:t>
            </a:r>
          </a:p>
        </p:txBody>
      </p:sp>
      <p:sp>
        <p:nvSpPr>
          <p:cNvPr id="8" name="Plassholder for innhold 5">
            <a:extLst>
              <a:ext uri="{FF2B5EF4-FFF2-40B4-BE49-F238E27FC236}">
                <a16:creationId xmlns:a16="http://schemas.microsoft.com/office/drawing/2014/main" id="{07E4E39E-8A68-53F4-94D8-1EF1B1FB32B3}"/>
              </a:ext>
            </a:extLst>
          </p:cNvPr>
          <p:cNvSpPr txBox="1">
            <a:spLocks/>
          </p:cNvSpPr>
          <p:nvPr/>
        </p:nvSpPr>
        <p:spPr>
          <a:xfrm>
            <a:off x="393926" y="5230368"/>
            <a:ext cx="11471910" cy="18043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nb-NO" dirty="0"/>
              <a:t>Finne arenaer for å øke horisontal samordning om psykososialt læringsmiljø i organisasjon, og vurdere om </a:t>
            </a:r>
            <a:r>
              <a:rPr lang="nb-NO" dirty="0" err="1"/>
              <a:t>SiO</a:t>
            </a:r>
            <a:r>
              <a:rPr lang="nb-NO" dirty="0"/>
              <a:t> kan involveres ytterligere.</a:t>
            </a:r>
          </a:p>
        </p:txBody>
      </p:sp>
    </p:spTree>
    <p:extLst>
      <p:ext uri="{BB962C8B-B14F-4D97-AF65-F5344CB8AC3E}">
        <p14:creationId xmlns:p14="http://schemas.microsoft.com/office/powerpoint/2010/main" val="294598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75EBA8B-3135-98A7-28CA-D0583B108F4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F2D6A5E-90B5-F2DD-110F-FD43F20D84D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C74BEB1-2457-D003-864E-C199777D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Oppfølgingspunkter fra </a:t>
            </a:r>
            <a:r>
              <a:rPr lang="nb-NO" dirty="0" err="1"/>
              <a:t>EIRs</a:t>
            </a:r>
            <a:r>
              <a:rPr lang="nb-NO" dirty="0"/>
              <a:t> rapport (2)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B39FCD5-A25A-F231-D4C5-EA1CC6A453B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b="1" dirty="0"/>
              <a:t>Ansvar: </a:t>
            </a:r>
            <a:r>
              <a:rPr lang="nb-NO" b="1" dirty="0">
                <a:solidFill>
                  <a:srgbClr val="FF0000"/>
                </a:solidFill>
              </a:rPr>
              <a:t>Studieavdelingen</a:t>
            </a:r>
            <a:r>
              <a:rPr lang="nb-NO" b="1" dirty="0"/>
              <a:t>. Frist august 2025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3C50D54-13AF-B2B2-818E-5C8C6328F0CA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Vurdere om kvalitetssystemet i tilstrekkelig grad legger til rette for at det innhentes informasjon om psykososialt læringsmiljø. </a:t>
            </a:r>
          </a:p>
          <a:p>
            <a:r>
              <a:rPr lang="nb-NO" dirty="0"/>
              <a:t>Oppdatere begrepet læringsmiljø i dokumenter/ serviceerklæringen/ kvalitetssystemet. </a:t>
            </a:r>
          </a:p>
          <a:p>
            <a:r>
              <a:rPr lang="nb-NO" dirty="0"/>
              <a:t>Vurdere å tydeligere definere UiOs ansvar for psykososialt læringsmiljø og forventninger til fakulteter/institutter. </a:t>
            </a:r>
          </a:p>
          <a:p>
            <a:r>
              <a:rPr lang="nb-NO" dirty="0"/>
              <a:t>Vurdere økt vertikal samordning og rapportering om læringsmiljøsaker, herunder psykososialt læringsmiljø, som også sikrer at styret får tilstrekkelig informasjon</a:t>
            </a:r>
          </a:p>
        </p:txBody>
      </p:sp>
    </p:spTree>
    <p:extLst>
      <p:ext uri="{BB962C8B-B14F-4D97-AF65-F5344CB8AC3E}">
        <p14:creationId xmlns:p14="http://schemas.microsoft.com/office/powerpoint/2010/main" val="197153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3A0DF37-7E9B-7C44-6C62-F5FA13A2A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C56E1C3-B5E8-AE4D-A211-0FDAB5A8B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D7F1D04-642E-5EE1-0922-2C6FAF81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Læringsmiljø - definisjoner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93F395C-75AD-F047-4F04-705B0246D62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algn="l"/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§ 10-1</a:t>
            </a:r>
            <a:r>
              <a:rPr lang="nb-NO" i="0" dirty="0">
                <a:solidFill>
                  <a:srgbClr val="333333"/>
                </a:solidFill>
                <a:effectLst/>
                <a:latin typeface="Helvetica Neue"/>
              </a:rPr>
              <a:t> sier at 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Universiteter og høyskoler skal sørge for at læringsmiljøet på institusjonen er </a:t>
            </a:r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forsvarlig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 ut fra en samlet vurdering av hensynet til studentenes helse, sikkerhet og velferd. </a:t>
            </a:r>
          </a:p>
          <a:p>
            <a:pPr algn="l"/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Læringsmiljøet er de forholdene som virker inn på studentenes muligheter til å tilegne seg kunnskap, og som er av betydning for studentenes fysiske og psykososiale helse. I læringsmiljøet inngår </a:t>
            </a:r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fysiske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, </a:t>
            </a:r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digitale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, </a:t>
            </a:r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organisatoriske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, </a:t>
            </a:r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pedagogiske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 og </a:t>
            </a:r>
            <a:r>
              <a:rPr lang="nb-NO" b="1" i="0" dirty="0">
                <a:solidFill>
                  <a:srgbClr val="333333"/>
                </a:solidFill>
                <a:effectLst/>
                <a:latin typeface="Helvetica Neue"/>
              </a:rPr>
              <a:t>psykososiale</a:t>
            </a: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 forhold.</a:t>
            </a:r>
          </a:p>
          <a:p>
            <a:pPr algn="l"/>
            <a:r>
              <a:rPr lang="nb-NO" dirty="0">
                <a:solidFill>
                  <a:srgbClr val="333333"/>
                </a:solidFill>
                <a:latin typeface="Helvetica Neue"/>
              </a:rPr>
              <a:t>Direktoratet for høyere utdanning og kompetanse skriver i sin veileder at</a:t>
            </a:r>
          </a:p>
          <a:p>
            <a:pPr algn="l"/>
            <a:r>
              <a:rPr lang="nb-NO" b="0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Det </a:t>
            </a:r>
            <a:r>
              <a:rPr lang="nb-NO" b="1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psykososiale</a:t>
            </a:r>
            <a:r>
              <a:rPr lang="nb-NO" b="0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læringsmiljøet omfatter det </a:t>
            </a:r>
            <a:r>
              <a:rPr lang="nb-NO" b="1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mellommenneskelige</a:t>
            </a:r>
            <a:r>
              <a:rPr lang="nb-NO" b="0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b-NO" b="1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samspillet</a:t>
            </a:r>
            <a:r>
              <a:rPr lang="nb-NO" b="0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studentene imellom og mellom studentene og de ansatte ved utdanningsinstitusjonen. Andre faktorer som har stor innvirkning på det psykososiale læringsmiljøet er gode møteplasser, sosiale aktiviteter, medbestemmelse, respekt og åpenhet.</a:t>
            </a:r>
          </a:p>
          <a:p>
            <a:br>
              <a:rPr lang="nb-NO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</a:br>
            <a:endParaRPr lang="nb-NO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l"/>
            <a:endParaRPr lang="nb-NO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l"/>
            <a:endParaRPr lang="nb-NO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l"/>
            <a:endParaRPr lang="nb-NO" dirty="0">
              <a:solidFill>
                <a:srgbClr val="333333"/>
              </a:solidFill>
              <a:latin typeface="Helvetica Neue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286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>
            <a:extLst>
              <a:ext uri="{FF2B5EF4-FFF2-40B4-BE49-F238E27FC236}">
                <a16:creationId xmlns:a16="http://schemas.microsoft.com/office/drawing/2014/main" id="{A0B0671C-F3FD-BA80-F5E9-E1000C988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058" y="3763700"/>
            <a:ext cx="3718637" cy="2375630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A3655C2-4263-A9C5-DEB6-17D835277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A90085B-4D70-8668-0063-40F13A8E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AD4C902-F623-BCB9-FDFF-C5E032645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472" y="3176634"/>
            <a:ext cx="3132997" cy="92573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BF8D7D55-F9B8-A4A6-6447-13588F166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706" y="2013583"/>
            <a:ext cx="2287380" cy="1038853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6DA1FF6-44E7-6F59-2F09-498647CD3C3A}"/>
              </a:ext>
            </a:extLst>
          </p:cNvPr>
          <p:cNvSpPr txBox="1"/>
          <p:nvPr/>
        </p:nvSpPr>
        <p:spPr>
          <a:xfrm>
            <a:off x="3676147" y="4126028"/>
            <a:ext cx="3942409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  <a:t>Studentforeninger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  <a:t>Studentorganer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Fadderordning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b-NO" sz="2000" dirty="0">
                <a:solidFill>
                  <a:srgbClr val="000000"/>
                </a:solidFill>
                <a:latin typeface="Helvetica"/>
                <a:cs typeface="Helvetica"/>
              </a:rPr>
              <a:t>"Påmønstring med UB"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  <a:t>Læringsmiljøaktiviteter </a:t>
            </a:r>
            <a:b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  <a:t>på fakultet og program</a:t>
            </a:r>
            <a:endParaRPr lang="nb-NO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b-NO" sz="2000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BD37616-26CE-0E5E-FBD4-107CA0348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13" y="4752606"/>
            <a:ext cx="3349633" cy="174980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E8243D5-5605-0E97-065B-CCD1E61780B6}"/>
              </a:ext>
            </a:extLst>
          </p:cNvPr>
          <p:cNvSpPr txBox="1"/>
          <p:nvPr/>
        </p:nvSpPr>
        <p:spPr>
          <a:xfrm>
            <a:off x="523775" y="2663808"/>
            <a:ext cx="72115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dirty="0"/>
              <a:t>Retningslinjer for studentmedvirkning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Retningslinjer mot trakassering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Etiske retningslinjer for veiledningsrelasjoner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Tiltaksplan for mangfold, likestilling og inkludering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73EE450-49D0-DE61-C91D-FB322EE33BF6}"/>
              </a:ext>
            </a:extLst>
          </p:cNvPr>
          <p:cNvSpPr txBox="1"/>
          <p:nvPr/>
        </p:nvSpPr>
        <p:spPr>
          <a:xfrm>
            <a:off x="342638" y="2017477"/>
            <a:ext cx="4124165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Noen virkemidler</a:t>
            </a:r>
          </a:p>
        </p:txBody>
      </p:sp>
      <p:pic>
        <p:nvPicPr>
          <p:cNvPr id="5" name="Plassholder for innhold 6">
            <a:extLst>
              <a:ext uri="{FF2B5EF4-FFF2-40B4-BE49-F238E27FC236}">
                <a16:creationId xmlns:a16="http://schemas.microsoft.com/office/drawing/2014/main" id="{7FBBF11F-B0CC-9979-C05A-1251D882E8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291"/>
          <a:stretch/>
        </p:blipFill>
        <p:spPr>
          <a:xfrm>
            <a:off x="342639" y="794315"/>
            <a:ext cx="11837251" cy="92573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810A036-171F-0102-B917-D69804C4519E}"/>
              </a:ext>
            </a:extLst>
          </p:cNvPr>
          <p:cNvSpPr txBox="1"/>
          <p:nvPr/>
        </p:nvSpPr>
        <p:spPr>
          <a:xfrm>
            <a:off x="523775" y="299371"/>
            <a:ext cx="304118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b-NO" sz="3600" b="1" dirty="0">
                <a:solidFill>
                  <a:srgbClr val="FF0000"/>
                </a:solidFill>
              </a:rPr>
              <a:t>Strategi2030</a:t>
            </a:r>
          </a:p>
        </p:txBody>
      </p:sp>
    </p:spTree>
    <p:extLst>
      <p:ext uri="{BB962C8B-B14F-4D97-AF65-F5344CB8AC3E}">
        <p14:creationId xmlns:p14="http://schemas.microsoft.com/office/powerpoint/2010/main" val="665539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6389A23-A9D8-EE00-E13A-3AB007EAD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4EDAA02-5A9E-F8A9-B724-813D4B8D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9608F5A-B281-F9AF-8C54-4164FDC85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Kvalitetssystemet for utdanningsvirksomheten: </a:t>
            </a:r>
            <a:br>
              <a:rPr lang="nb-NO" dirty="0"/>
            </a:br>
            <a:r>
              <a:rPr lang="nb-NO" dirty="0"/>
              <a:t>innhentes informasjon om psykososialt læringsmiljø?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3445E65-628D-9D25-4629-74DDBEBC64F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731695"/>
            <a:ext cx="11667219" cy="451148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UiO skal jevnlig og systematisk vurdere om målene og ambisjonene for utdanningsvirksomheten og </a:t>
            </a:r>
            <a:r>
              <a:rPr lang="nb-NO" b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læringsmiljøet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realiseres.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Mål er nedfelt i felles og lokale strategiske planer og årsplaner og i program- og emnebeskrivelsene.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Både kvalitativ og kvantitativ informasjon skal inngå i et </a:t>
            </a:r>
            <a:r>
              <a:rPr lang="nb-NO" b="1" dirty="0"/>
              <a:t>bredt kunnskapsgrunnlag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Ledere på alle nivå skal systematisk følge opp og legge til rette for videreutvikling virksomheten, inkludert studentenes læringsmiljø.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Resultatene av oppfølgingen og avtaler om utviklingstiltak skal dokumenteres. </a:t>
            </a:r>
          </a:p>
          <a:p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dirty="0"/>
          </a:p>
          <a:p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dirty="0">
              <a:latin typeface="Helvetica" panose="020B0604020202020204" pitchFamily="34" charset="0"/>
            </a:endParaRPr>
          </a:p>
          <a:p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483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4A420F7-1F01-FD42-0026-1D223A6D5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0588F5D-1EE5-A070-0E60-AECD7C2AE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CE1E927-ACE0-17C0-5277-97E5088DD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Emneevaluering – eksempel på spørsmål om læringsmiljø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9C1FA17-E96E-7B69-910C-663C7D9AA81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Emner skal evalueres hver gang de gjennomføres. Dette skal legge til rette for jevnlig og systematisk videreutvikling av emnet.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Emnets </a:t>
            </a:r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læringsmiljø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er blant de aspektene som vurderes.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Helvetica" panose="020B0604020202020204" pitchFamily="34" charset="0"/>
              </a:rPr>
              <a:t>Evalueringen tilpasses emnet, og det bør veksles på hvilke spørsmål som stilles. 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Helvetica" panose="020B0604020202020204" pitchFamily="34" charset="0"/>
              </a:rPr>
              <a:t>LINK har laget en verktøykasse med forslag til spørsmål som kan brukes i emneevalueringer, for eksempel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dirty="0">
              <a:latin typeface="Helvetica" panose="020B0604020202020204" pitchFamily="34" charset="0"/>
            </a:endParaRP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DF564F7-3AAE-77F0-B368-2E8BC1841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96" y="4293639"/>
            <a:ext cx="10955257" cy="136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5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98098CA-9589-347F-940D-155E2A74B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38450-543A-CA11-9F65-C5DF31D37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D95212B-C7BA-66CB-F537-8B367AAB0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Periodisk programevaluering</a:t>
            </a:r>
            <a:b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F09A9B7-6688-3033-AA69-A75672DB43B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1267" y="933130"/>
            <a:ext cx="11471910" cy="176665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Innenfor en seksårsperiode skal det foretas en evaluering av helheten i hvert program.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Evalueringen skal normalt inkludere en vurdering av programmets </a:t>
            </a:r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læringsmiljø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og infrastruktur.</a:t>
            </a:r>
          </a:p>
          <a:p>
            <a:pPr algn="l" fontAlgn="base"/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6" name="Tittel 3">
            <a:extLst>
              <a:ext uri="{FF2B5EF4-FFF2-40B4-BE49-F238E27FC236}">
                <a16:creationId xmlns:a16="http://schemas.microsoft.com/office/drawing/2014/main" id="{596E6CB2-2BF3-76EE-1834-099F777966C9}"/>
              </a:ext>
            </a:extLst>
          </p:cNvPr>
          <p:cNvSpPr txBox="1">
            <a:spLocks/>
          </p:cNvSpPr>
          <p:nvPr/>
        </p:nvSpPr>
        <p:spPr>
          <a:xfrm>
            <a:off x="271267" y="3045750"/>
            <a:ext cx="11471910" cy="5426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>
                <a:solidFill>
                  <a:srgbClr val="000000"/>
                </a:solidFill>
                <a:latin typeface="Helvetica" panose="020B0604020202020204" pitchFamily="34" charset="0"/>
              </a:rPr>
              <a:t>Si fra for studenter</a:t>
            </a:r>
            <a:endParaRPr lang="nb-NO"/>
          </a:p>
        </p:txBody>
      </p:sp>
      <p:sp>
        <p:nvSpPr>
          <p:cNvPr id="7" name="Plassholder for innhold 4">
            <a:extLst>
              <a:ext uri="{FF2B5EF4-FFF2-40B4-BE49-F238E27FC236}">
                <a16:creationId xmlns:a16="http://schemas.microsoft.com/office/drawing/2014/main" id="{7A87868B-89A5-AB8F-AD25-DA3E632E0E82}"/>
              </a:ext>
            </a:extLst>
          </p:cNvPr>
          <p:cNvSpPr txBox="1">
            <a:spLocks/>
          </p:cNvSpPr>
          <p:nvPr/>
        </p:nvSpPr>
        <p:spPr>
          <a:xfrm>
            <a:off x="271267" y="3608755"/>
            <a:ext cx="11471910" cy="265477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dirty="0">
                <a:latin typeface="Helvetica" panose="020B0604020202020204" pitchFamily="34" charset="0"/>
              </a:rPr>
              <a:t>Studenter kan bruke Si fra-systemet for å melde fra om fysiske og sosiale forhold, uavhengig av øvrige evalueringer.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dirty="0">
                <a:latin typeface="Helvetica" panose="020B0604020202020204" pitchFamily="34" charset="0"/>
              </a:rPr>
              <a:t>Resultatene fra Si-fra-systemet inngår i fakultetenes virksomhetsrapporter.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21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52B59EB-F21F-A169-7551-C2B0DAB2D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7DF40B0-2995-F5F9-2122-20017EE13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60216EC-3CB0-0D6B-1718-C6B2760A1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Vertikal rapportering og horisontal erfaringsdeling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95749B1-27F8-0204-65B3-B02EF996A61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nb-NO" dirty="0"/>
              <a:t>Det er et viktig prinsipp i UiOs kvalitetssystem at hovedformålet er kvalitetsutvikling</a:t>
            </a:r>
          </a:p>
          <a:p>
            <a:pPr marL="125095" indent="-125095"/>
            <a:endParaRPr lang="nb-NO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Vertikal rapportering er basert på vurdering av risiko og vesentlighet.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Det rapporteres årlig om saker i si fra-systemet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Dialog om prioriterte aktiviteter og oppnådde resultater foregår i jevnlige møter mellom </a:t>
            </a:r>
            <a:r>
              <a:rPr lang="nb-NO" dirty="0">
                <a:latin typeface="Helvetica" panose="020B0604020202020204" pitchFamily="34" charset="0"/>
              </a:rPr>
              <a:t>universitets- og fakultetsledelse og fakultets- og institutt-/programledelse</a:t>
            </a:r>
          </a:p>
          <a:p>
            <a:pPr marL="342900" indent="-342900">
              <a:buFontTx/>
              <a:buChar char="-"/>
            </a:pPr>
            <a:endParaRPr lang="nb-NO" dirty="0">
              <a:latin typeface="Helvetica" panose="020B0604020202020204" pitchFamily="34" charset="0"/>
            </a:endParaRPr>
          </a:p>
          <a:p>
            <a:pPr marL="0" indent="0"/>
            <a:r>
              <a:rPr lang="nb-NO" dirty="0">
                <a:latin typeface="Helvetica" panose="020B0604020202020204" pitchFamily="34" charset="0"/>
              </a:rPr>
              <a:t>Erfaringsdeling skjer i ulike møteplasser på tvers av UiO: i LMU, utdanningskomiteen, studieadministrative nettverk, i pedagogisk akademi, på den årlige utdanningskonferansen, på temamøter inkl. med </a:t>
            </a:r>
            <a:r>
              <a:rPr lang="nb-NO" dirty="0" err="1">
                <a:latin typeface="Helvetica" panose="020B0604020202020204" pitchFamily="34" charset="0"/>
              </a:rPr>
              <a:t>SiO</a:t>
            </a:r>
            <a:endParaRPr lang="nb-NO" dirty="0">
              <a:latin typeface="Helvetica" panose="020B0604020202020204" pitchFamily="34" charset="0"/>
            </a:endParaRPr>
          </a:p>
          <a:p>
            <a:pPr marL="0" indent="0"/>
            <a:endParaRPr lang="nb-NO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151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3A596FE-4796-6AB4-DD30-E4E5AAC3E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748ED0D-EADC-A706-0E6F-BFB09C28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F5F13CE-8428-FB5F-B07A-F6162018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vil Studieavdelingen følge opp </a:t>
            </a:r>
            <a:r>
              <a:rPr lang="nb-NO" dirty="0" err="1"/>
              <a:t>EIRs</a:t>
            </a:r>
            <a:r>
              <a:rPr lang="nb-NO" dirty="0"/>
              <a:t> anbefalinger?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5096179-2268-2947-61DF-5D2CA2434A4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680308"/>
            <a:ext cx="11471910" cy="421973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Kvalitetssystemet legger til rette for innhenting av informasjon om læringsmiljø, </a:t>
            </a:r>
            <a:r>
              <a:rPr lang="nb-NO"/>
              <a:t>men vi vil </a:t>
            </a:r>
            <a:r>
              <a:rPr lang="nb-NO" dirty="0"/>
              <a:t>følge opp hvordan dette i praksis kan gjøres gjennom kvalitetsnettverket og i implementering av nytt system for emneevalueringer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vil anbefale at fakultetene rapporterer noe mer til universitetsledelsen om vesentlige tiltak i kvalitetsarbeidet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vil vurdere om arenaer for erfaringsdeling på tvers av organisasjonen kan videreutvikles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8404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FF46F7FAD840D40ADF9AB013A4F68F9" ma:contentTypeVersion="8" ma:contentTypeDescription="Opprett et nytt dokument." ma:contentTypeScope="" ma:versionID="6c4bb2e920f7bdab5c70b5f6c860c6bd">
  <xsd:schema xmlns:xsd="http://www.w3.org/2001/XMLSchema" xmlns:xs="http://www.w3.org/2001/XMLSchema" xmlns:p="http://schemas.microsoft.com/office/2006/metadata/properties" xmlns:ns2="743d3a43-4c63-4adf-9fe0-2108133948c8" xmlns:ns3="ecd3c240-0dcf-42c1-89eb-2a77fcf36374" targetNamespace="http://schemas.microsoft.com/office/2006/metadata/properties" ma:root="true" ma:fieldsID="cf5cd44efe2fcbc44a3a54db35619b3f" ns2:_="" ns3:_="">
    <xsd:import namespace="743d3a43-4c63-4adf-9fe0-2108133948c8"/>
    <xsd:import namespace="ecd3c240-0dcf-42c1-89eb-2a77fcf363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d3a43-4c63-4adf-9fe0-210813394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3c240-0dcf-42c1-89eb-2a77fcf36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07D070-6C77-40C8-A465-5E5F307106B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43d3a43-4c63-4adf-9fe0-2108133948c8"/>
    <ds:schemaRef ds:uri="ecd3c240-0dcf-42c1-89eb-2a77fcf3637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437</TotalTime>
  <Words>864</Words>
  <Application>Microsoft Office PowerPoint</Application>
  <PresentationFormat>Widescreen</PresentationFormat>
  <Paragraphs>92</Paragraphs>
  <Slides>11</Slides>
  <Notes>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Arial, sans-serif</vt:lpstr>
      <vt:lpstr>Calibri</vt:lpstr>
      <vt:lpstr>Helvetica</vt:lpstr>
      <vt:lpstr>Helvetica Neue</vt:lpstr>
      <vt:lpstr>Source Sans Pro</vt:lpstr>
      <vt:lpstr>Wingdings</vt:lpstr>
      <vt:lpstr>Office Theme</vt:lpstr>
      <vt:lpstr>think-cell Slide</vt:lpstr>
      <vt:lpstr>Enhet for internrevisjons rapport om psykososialt læringsmiljø  Oppsummering fra Studieavdelingen</vt:lpstr>
      <vt:lpstr>Om revisjonen</vt:lpstr>
      <vt:lpstr>Oppfølgingspunkter fra EIRs rapport (1)</vt:lpstr>
      <vt:lpstr>Oppfølgingspunkter fra EIRs rapport (2)</vt:lpstr>
      <vt:lpstr>Læringsmiljø - definisjoner</vt:lpstr>
      <vt:lpstr>PowerPoint Presentation</vt:lpstr>
      <vt:lpstr>Kvalitetssystemet for utdanningsvirksomheten:  innhentes informasjon om psykososialt læringsmiljø?</vt:lpstr>
      <vt:lpstr>Emneevaluering – eksempel på spørsmål om læringsmiljø</vt:lpstr>
      <vt:lpstr>Periodisk programevaluering </vt:lpstr>
      <vt:lpstr>Vertikal rapportering og horisontal erfaringsdeling </vt:lpstr>
      <vt:lpstr>Hvordan vil Studieavdelingen følge opp EIRs anbefalinger?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Birgitte Brørs</dc:creator>
  <cp:lastModifiedBy>Kirsti Margrethe Mortensen</cp:lastModifiedBy>
  <cp:revision>3</cp:revision>
  <dcterms:created xsi:type="dcterms:W3CDTF">2024-10-29T09:34:30Z</dcterms:created>
  <dcterms:modified xsi:type="dcterms:W3CDTF">2025-01-15T09:24:01Z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0x010100AFF46F7FAD840D40ADF9AB013A4F68F9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