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0"/>
  </p:handoutMasterIdLst>
  <p:sldIdLst>
    <p:sldId id="256" r:id="rId2"/>
    <p:sldId id="260" r:id="rId3"/>
    <p:sldId id="266" r:id="rId4"/>
    <p:sldId id="262" r:id="rId5"/>
    <p:sldId id="267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FFCC"/>
    <a:srgbClr val="0000FF"/>
    <a:srgbClr val="FFCCFF"/>
    <a:srgbClr val="FFFFFF"/>
    <a:srgbClr val="CC00CC"/>
    <a:srgbClr val="FF9900"/>
    <a:srgbClr val="006600"/>
    <a:srgbClr val="0033CC"/>
    <a:srgbClr val="33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7D61C-AFDF-4199-AE4C-F4A21011CED5}" type="datetimeFigureOut">
              <a:rPr lang="nb-NO" smtClean="0"/>
              <a:pPr/>
              <a:t>28.01.2014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225D9-0928-4D36-AED0-77100DA7864D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9573E8-8662-4636-8A72-2C7651FAA29E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1A20B-3D2B-4FFE-B6E3-FEFEF18A87C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1AD481-0245-43B3-99E7-BAA628842CE8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9A3BE-3615-4C35-9C53-11AA611A432C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88DB4-329D-47FB-96A6-EB0A3690FB9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91909-B6E5-46B5-9CFE-AFE950E4345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24CFB-DB8A-4335-8151-C1BA090E16C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A8594-BE26-4049-8FAC-2A254E69FB0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DEE59-50D9-4C99-95E4-D9FD2BF7A21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417B02-A51D-4F87-A29B-3B1D19550CF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ED59E-2EEF-44E4-A3AD-D13B50B680F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BD416F0-0F15-412A-8BB3-F037FC739809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14488"/>
            <a:ext cx="7772400" cy="1428760"/>
          </a:xfrm>
        </p:spPr>
        <p:txBody>
          <a:bodyPr/>
          <a:lstStyle/>
          <a:p>
            <a:r>
              <a:rPr lang="nb-NO" sz="2800" dirty="0" smtClean="0">
                <a:solidFill>
                  <a:schemeClr val="accent2"/>
                </a:solidFill>
              </a:rPr>
              <a:t>Grunnleggende begreper i personopplysningsloven (</a:t>
            </a:r>
            <a:r>
              <a:rPr lang="nb-NO" sz="2800" smtClean="0">
                <a:solidFill>
                  <a:schemeClr val="accent2"/>
                </a:solidFill>
              </a:rPr>
              <a:t>legaldefinisjoner)</a:t>
            </a:r>
            <a:endParaRPr lang="nb-NO" sz="2800" dirty="0">
              <a:solidFill>
                <a:schemeClr val="accent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609600"/>
            <a:ext cx="8429684" cy="1143000"/>
          </a:xfrm>
        </p:spPr>
        <p:txBody>
          <a:bodyPr/>
          <a:lstStyle/>
          <a:p>
            <a:r>
              <a:rPr lang="nb-NO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Generelt om legaldefinisjonene i personopplysningsloven</a:t>
            </a:r>
            <a:endParaRPr lang="nb-NO" sz="20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Legaldefinisjon av ord og fraser forekommer i mange lover, og innebærer at det i loven selv fastsettes hva meningsinnholdet av ordet/frasen skal være</a:t>
            </a:r>
          </a:p>
          <a:p>
            <a:r>
              <a:rPr lang="nb-NO" sz="2000" dirty="0" smtClean="0"/>
              <a:t>I personopplysningsloven er det ni legaldefinisjoner; i § 2 (generelle definisjoner) og § 36 (én definisjon vedr. kameraovervåking)</a:t>
            </a:r>
          </a:p>
          <a:p>
            <a:r>
              <a:rPr lang="nb-NO" sz="2000" dirty="0" smtClean="0"/>
              <a:t>Det er ikke mulig å forstå loven uten å kjenne legaldefinisjonene</a:t>
            </a:r>
          </a:p>
          <a:p>
            <a:r>
              <a:rPr lang="nb-NO" sz="2000" dirty="0" smtClean="0"/>
              <a:t>Dessverre står ikke alle definisjonselementene i loven, men blir supplert av lovforarbeider</a:t>
            </a:r>
          </a:p>
          <a:p>
            <a:r>
              <a:rPr lang="nb-NO" sz="2000" dirty="0" smtClean="0"/>
              <a:t>I pensum er alle definisjonselementer samlet. Likevel kan det være lurt å ta en titt på forarbeidene. Dette gjør dere best ved å gå inn på Lovdata online</a:t>
            </a:r>
          </a:p>
          <a:p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86808" cy="714380"/>
          </a:xfrm>
        </p:spPr>
        <p:txBody>
          <a:bodyPr/>
          <a:lstStyle/>
          <a:p>
            <a:r>
              <a:rPr lang="nb-NO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Nærmere om legaldefinisjoner i personopplysningsloven</a:t>
            </a:r>
            <a:endParaRPr lang="nb-NO" sz="2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57158" y="857232"/>
            <a:ext cx="68756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200" dirty="0" smtClean="0"/>
              <a:t>Eksempel på hvordan legaldefinisjoner brukes i lovteksten:</a:t>
            </a:r>
            <a:endParaRPr lang="nb-NO" sz="2200" dirty="0"/>
          </a:p>
        </p:txBody>
      </p:sp>
      <p:sp>
        <p:nvSpPr>
          <p:cNvPr id="4" name="TekstSylinder 3"/>
          <p:cNvSpPr txBox="1"/>
          <p:nvPr/>
        </p:nvSpPr>
        <p:spPr>
          <a:xfrm>
            <a:off x="428596" y="1357298"/>
            <a:ext cx="7727436" cy="2308324"/>
          </a:xfrm>
          <a:prstGeom prst="rect">
            <a:avLst/>
          </a:prstGeom>
          <a:solidFill>
            <a:srgbClr val="FFFFFF"/>
          </a:solidFill>
          <a:ln w="15875" cap="sq" cmpd="tri">
            <a:solidFill>
              <a:srgbClr val="0000FF"/>
            </a:solidFill>
            <a:round/>
          </a:ln>
        </p:spPr>
        <p:txBody>
          <a:bodyPr wrap="none" rtlCol="0">
            <a:spAutoFit/>
          </a:bodyPr>
          <a:lstStyle/>
          <a:p>
            <a:pPr fontAlgn="t"/>
            <a:r>
              <a:rPr lang="nb-NO" sz="1800" b="1" dirty="0" smtClean="0"/>
              <a:t>”§ 11.</a:t>
            </a:r>
            <a:r>
              <a:rPr lang="nb-NO" sz="1800" dirty="0" smtClean="0"/>
              <a:t> </a:t>
            </a:r>
            <a:r>
              <a:rPr lang="nb-NO" sz="1800" i="1" dirty="0" smtClean="0"/>
              <a:t>Grunnkrav til behandling av personopplysninger</a:t>
            </a:r>
            <a:endParaRPr lang="nb-NO" sz="1800" dirty="0" smtClean="0"/>
          </a:p>
          <a:p>
            <a:pPr fontAlgn="t"/>
            <a:r>
              <a:rPr lang="nb-NO" sz="1800" dirty="0" smtClean="0"/>
              <a:t>Den </a:t>
            </a:r>
            <a:r>
              <a:rPr lang="nb-NO" sz="1800" dirty="0" smtClean="0">
                <a:solidFill>
                  <a:srgbClr val="0000FF"/>
                </a:solidFill>
              </a:rPr>
              <a:t>behandlingsansvarlige</a:t>
            </a:r>
            <a:r>
              <a:rPr lang="nb-NO" sz="1800" dirty="0" smtClean="0">
                <a:solidFill>
                  <a:srgbClr val="C00000"/>
                </a:solidFill>
              </a:rPr>
              <a:t> </a:t>
            </a:r>
            <a:r>
              <a:rPr lang="nb-NO" sz="1800" dirty="0" smtClean="0"/>
              <a:t>skal sørge for at </a:t>
            </a:r>
            <a:r>
              <a:rPr lang="nb-NO" sz="1800" dirty="0" smtClean="0">
                <a:solidFill>
                  <a:srgbClr val="CC00CC"/>
                </a:solidFill>
              </a:rPr>
              <a:t>personopplysningene</a:t>
            </a:r>
            <a:r>
              <a:rPr lang="nb-NO" sz="1800" dirty="0" smtClean="0"/>
              <a:t> som </a:t>
            </a:r>
            <a:r>
              <a:rPr lang="nb-NO" sz="1800" dirty="0" smtClean="0">
                <a:solidFill>
                  <a:srgbClr val="006600"/>
                </a:solidFill>
              </a:rPr>
              <a:t>behandles </a:t>
            </a:r>
          </a:p>
          <a:p>
            <a:pPr marL="342900" indent="-342900">
              <a:buAutoNum type="alphaLcParenR"/>
            </a:pPr>
            <a:r>
              <a:rPr lang="nb-NO" sz="1800" dirty="0" smtClean="0"/>
              <a:t>bare </a:t>
            </a:r>
            <a:r>
              <a:rPr lang="nb-NO" sz="1800" dirty="0" smtClean="0">
                <a:solidFill>
                  <a:srgbClr val="006600"/>
                </a:solidFill>
              </a:rPr>
              <a:t>behandles</a:t>
            </a:r>
            <a:r>
              <a:rPr lang="nb-NO" sz="1800" dirty="0" smtClean="0"/>
              <a:t> når dette er tillatt etter § 8 og § 9,</a:t>
            </a:r>
          </a:p>
          <a:p>
            <a:pPr marL="342900" indent="-342900">
              <a:buAutoNum type="alphaLcParenR"/>
            </a:pPr>
            <a:r>
              <a:rPr lang="nb-NO" sz="1800" dirty="0" smtClean="0"/>
              <a:t>bare nyttes til uttrykkelig angitte formål som er saklig begrunnet i den</a:t>
            </a:r>
          </a:p>
          <a:p>
            <a:pPr marL="342900" indent="-342900"/>
            <a:r>
              <a:rPr lang="nb-NO" sz="1800" dirty="0"/>
              <a:t> </a:t>
            </a:r>
            <a:r>
              <a:rPr lang="nb-NO" sz="1800" dirty="0" smtClean="0"/>
              <a:t>     </a:t>
            </a:r>
            <a:r>
              <a:rPr lang="nb-NO" sz="1800" dirty="0" smtClean="0">
                <a:solidFill>
                  <a:srgbClr val="0000FF"/>
                </a:solidFill>
              </a:rPr>
              <a:t>behandlingsansvarliges</a:t>
            </a:r>
            <a:r>
              <a:rPr lang="nb-NO" sz="1800" dirty="0" smtClean="0"/>
              <a:t> virksomhet,</a:t>
            </a:r>
          </a:p>
          <a:p>
            <a:pPr marL="342900" indent="-342900">
              <a:buAutoNum type="alphaLcParenR" startAt="3"/>
            </a:pPr>
            <a:r>
              <a:rPr lang="nb-NO" sz="1800" dirty="0" smtClean="0"/>
              <a:t>ikke brukes senere til formål som er uforenlig med det opprinnelige formålet</a:t>
            </a:r>
          </a:p>
          <a:p>
            <a:pPr marL="342900" indent="-342900"/>
            <a:r>
              <a:rPr lang="nb-NO" sz="1800" dirty="0"/>
              <a:t> </a:t>
            </a:r>
            <a:r>
              <a:rPr lang="nb-NO" sz="1800" dirty="0" smtClean="0"/>
              <a:t>     med innsamlingen, uten at den </a:t>
            </a:r>
            <a:r>
              <a:rPr lang="nb-NO" sz="1800" dirty="0" smtClean="0">
                <a:solidFill>
                  <a:srgbClr val="C00000"/>
                </a:solidFill>
              </a:rPr>
              <a:t>registrerte</a:t>
            </a:r>
            <a:r>
              <a:rPr lang="nb-NO" sz="1800" dirty="0" smtClean="0"/>
              <a:t> </a:t>
            </a:r>
            <a:r>
              <a:rPr lang="nb-NO" sz="1800" dirty="0" smtClean="0">
                <a:solidFill>
                  <a:srgbClr val="7030A0"/>
                </a:solidFill>
              </a:rPr>
              <a:t>samtykker</a:t>
            </a:r>
            <a:r>
              <a:rPr lang="nb-NO" sz="1800" dirty="0" smtClean="0"/>
              <a:t>,</a:t>
            </a:r>
          </a:p>
          <a:p>
            <a:pPr marL="342900" indent="-342900"/>
            <a:r>
              <a:rPr lang="nb-NO" sz="1800" dirty="0" smtClean="0"/>
              <a:t>[…]”</a:t>
            </a:r>
            <a:endParaRPr lang="nb-NO" sz="18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500034" y="3714752"/>
            <a:ext cx="8072494" cy="70788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For hver forekomst av et definert ord/frase må vi lese inn hele definisjonen</a:t>
            </a:r>
          </a:p>
          <a:p>
            <a:r>
              <a:rPr lang="nb-NO" sz="2000" dirty="0" smtClean="0"/>
              <a:t>Viktig at dere er klar over hva som er legaldefinert</a:t>
            </a:r>
            <a:endParaRPr lang="nb-NO" sz="20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500034" y="4500570"/>
            <a:ext cx="8098692" cy="1015663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nb-NO" sz="2000" dirty="0" smtClean="0"/>
              <a:t>De fleste definisjonene er preget av at loven er formulert på en teknologi-</a:t>
            </a:r>
            <a:br>
              <a:rPr lang="nb-NO" sz="2000" dirty="0" smtClean="0"/>
            </a:br>
            <a:r>
              <a:rPr lang="nb-NO" sz="2000" dirty="0" smtClean="0"/>
              <a:t>uavhengig måte. Definisjonene beskriver ulike sider ved teknologibruk, men </a:t>
            </a:r>
          </a:p>
          <a:p>
            <a:r>
              <a:rPr lang="nb-NO" sz="2000" dirty="0" smtClean="0"/>
              <a:t>uten å bruke et eneste ”teknologisk” ord. Kan derfor virke fremmed.</a:t>
            </a:r>
            <a:endParaRPr lang="nb-NO" sz="20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500034" y="5572140"/>
            <a:ext cx="8072494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Flere av definisjonene i personopplysningsloven er felles med definisjoner</a:t>
            </a:r>
            <a:br>
              <a:rPr lang="nb-NO" sz="2000" dirty="0" smtClean="0"/>
            </a:br>
            <a:r>
              <a:rPr lang="nb-NO" sz="2000" dirty="0" smtClean="0"/>
              <a:t>i andre lover (helseregisterlov, helseforskningslov, politiregisterlov), men mindre forskjeller kan forekomme!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685800" y="1524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“Personopplysning” 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752600" y="2921000"/>
            <a:ext cx="1271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rgbClr val="9900CC"/>
                </a:solidFill>
              </a:rPr>
              <a:t>Person-</a:t>
            </a:r>
            <a:endParaRPr lang="nb-NO" sz="2800">
              <a:solidFill>
                <a:srgbClr val="CC3300"/>
              </a:solidFill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867400" y="2921000"/>
            <a:ext cx="17637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rgbClr val="0000FF"/>
                </a:solidFill>
              </a:rPr>
              <a:t>opplysning</a:t>
            </a:r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3886200" y="3276600"/>
            <a:ext cx="12954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0246" name="Group 6"/>
          <p:cNvGrpSpPr>
            <a:grpSpLocks/>
          </p:cNvGrpSpPr>
          <p:nvPr/>
        </p:nvGrpSpPr>
        <p:grpSpPr bwMode="auto">
          <a:xfrm>
            <a:off x="304800" y="3276600"/>
            <a:ext cx="2497138" cy="1390650"/>
            <a:chOff x="192" y="2064"/>
            <a:chExt cx="1573" cy="876"/>
          </a:xfrm>
        </p:grpSpPr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92" y="2256"/>
              <a:ext cx="1573" cy="684"/>
            </a:xfrm>
            <a:prstGeom prst="rect">
              <a:avLst/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9900CC"/>
                  </a:solidFill>
                </a:rPr>
                <a:t>Identifikasjon</a:t>
              </a:r>
            </a:p>
            <a:p>
              <a:r>
                <a:rPr lang="nb-NO" sz="2000">
                  <a:solidFill>
                    <a:srgbClr val="9900CC"/>
                  </a:solidFill>
                </a:rPr>
                <a:t>- en bestemt person</a:t>
              </a:r>
            </a:p>
            <a:p>
              <a:r>
                <a:rPr lang="nb-NO" sz="2000">
                  <a:solidFill>
                    <a:srgbClr val="9900CC"/>
                  </a:solidFill>
                </a:rPr>
                <a:t>må kunne identifiseres</a:t>
              </a:r>
              <a:endParaRPr lang="nb-NO">
                <a:solidFill>
                  <a:srgbClr val="9900CC"/>
                </a:solidFill>
              </a:endParaRPr>
            </a:p>
          </p:txBody>
        </p:sp>
        <p:sp>
          <p:nvSpPr>
            <p:cNvPr id="10248" name="Line 8"/>
            <p:cNvSpPr>
              <a:spLocks noChangeShapeType="1"/>
            </p:cNvSpPr>
            <p:nvPr/>
          </p:nvSpPr>
          <p:spPr bwMode="auto">
            <a:xfrm flipV="1">
              <a:off x="816" y="2064"/>
              <a:ext cx="288" cy="192"/>
            </a:xfrm>
            <a:prstGeom prst="line">
              <a:avLst/>
            </a:prstGeom>
            <a:noFill/>
            <a:ln w="190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49" name="Group 9"/>
          <p:cNvGrpSpPr>
            <a:grpSpLocks/>
          </p:cNvGrpSpPr>
          <p:nvPr/>
        </p:nvGrpSpPr>
        <p:grpSpPr bwMode="auto">
          <a:xfrm>
            <a:off x="304800" y="1447800"/>
            <a:ext cx="4017963" cy="1676400"/>
            <a:chOff x="192" y="912"/>
            <a:chExt cx="2531" cy="1056"/>
          </a:xfrm>
        </p:grpSpPr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192" y="912"/>
              <a:ext cx="2531" cy="876"/>
            </a:xfrm>
            <a:prstGeom prst="rect">
              <a:avLst/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9900CC"/>
                  </a:solidFill>
                </a:rPr>
                <a:t>Fysisk person</a:t>
              </a:r>
            </a:p>
            <a:p>
              <a:r>
                <a:rPr lang="nb-NO" sz="2000">
                  <a:solidFill>
                    <a:srgbClr val="9900CC"/>
                  </a:solidFill>
                </a:rPr>
                <a:t> - jf juridiske personer</a:t>
              </a:r>
            </a:p>
            <a:p>
              <a:r>
                <a:rPr lang="nb-NO" sz="2000">
                  <a:solidFill>
                    <a:srgbClr val="9900CC"/>
                  </a:solidFill>
                </a:rPr>
                <a:t> - jf enkeltmannsbedrifter</a:t>
              </a:r>
            </a:p>
            <a:p>
              <a:r>
                <a:rPr lang="nb-NO" sz="2000">
                  <a:solidFill>
                    <a:srgbClr val="9900CC"/>
                  </a:solidFill>
                </a:rPr>
                <a:t> -unntak for visse kredittopplysninger</a:t>
              </a:r>
              <a:endParaRPr lang="nb-NO">
                <a:solidFill>
                  <a:srgbClr val="9900CC"/>
                </a:solidFill>
              </a:endParaRPr>
            </a:p>
          </p:txBody>
        </p:sp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>
              <a:off x="960" y="1776"/>
              <a:ext cx="144" cy="192"/>
            </a:xfrm>
            <a:prstGeom prst="line">
              <a:avLst/>
            </a:prstGeom>
            <a:noFill/>
            <a:ln w="190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52" name="Group 12"/>
          <p:cNvGrpSpPr>
            <a:grpSpLocks/>
          </p:cNvGrpSpPr>
          <p:nvPr/>
        </p:nvGrpSpPr>
        <p:grpSpPr bwMode="auto">
          <a:xfrm>
            <a:off x="4635500" y="1371600"/>
            <a:ext cx="4164013" cy="1892300"/>
            <a:chOff x="2920" y="864"/>
            <a:chExt cx="2623" cy="1192"/>
          </a:xfrm>
        </p:grpSpPr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3024" y="864"/>
              <a:ext cx="2519" cy="300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00FF"/>
                  </a:solidFill>
                </a:rPr>
                <a:t>Opplysning - humant materiale</a:t>
              </a:r>
            </a:p>
          </p:txBody>
        </p:sp>
        <p:sp>
          <p:nvSpPr>
            <p:cNvPr id="10254" name="Freeform 14"/>
            <p:cNvSpPr>
              <a:spLocks/>
            </p:cNvSpPr>
            <p:nvPr/>
          </p:nvSpPr>
          <p:spPr bwMode="auto">
            <a:xfrm>
              <a:off x="2920" y="1152"/>
              <a:ext cx="816" cy="904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8" y="336"/>
                </a:cxn>
                <a:cxn ang="0">
                  <a:pos x="152" y="816"/>
                </a:cxn>
                <a:cxn ang="0">
                  <a:pos x="728" y="864"/>
                </a:cxn>
                <a:cxn ang="0">
                  <a:pos x="680" y="864"/>
                </a:cxn>
              </a:cxnLst>
              <a:rect l="0" t="0" r="r" b="b"/>
              <a:pathLst>
                <a:path w="816" h="904">
                  <a:moveTo>
                    <a:pt x="104" y="0"/>
                  </a:moveTo>
                  <a:cubicBezTo>
                    <a:pt x="52" y="100"/>
                    <a:pt x="0" y="200"/>
                    <a:pt x="8" y="336"/>
                  </a:cubicBezTo>
                  <a:cubicBezTo>
                    <a:pt x="16" y="472"/>
                    <a:pt x="32" y="728"/>
                    <a:pt x="152" y="816"/>
                  </a:cubicBezTo>
                  <a:cubicBezTo>
                    <a:pt x="272" y="904"/>
                    <a:pt x="640" y="856"/>
                    <a:pt x="728" y="864"/>
                  </a:cubicBezTo>
                  <a:cubicBezTo>
                    <a:pt x="816" y="872"/>
                    <a:pt x="748" y="868"/>
                    <a:pt x="680" y="864"/>
                  </a:cubicBezTo>
                </a:path>
              </a:pathLst>
            </a:custGeom>
            <a:noFill/>
            <a:ln w="19050" cmpd="sng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>
                <a:solidFill>
                  <a:srgbClr val="0000FF"/>
                </a:solidFill>
              </a:endParaRPr>
            </a:p>
          </p:txBody>
        </p:sp>
      </p:grpSp>
      <p:grpSp>
        <p:nvGrpSpPr>
          <p:cNvPr id="10255" name="Group 15"/>
          <p:cNvGrpSpPr>
            <a:grpSpLocks/>
          </p:cNvGrpSpPr>
          <p:nvPr/>
        </p:nvGrpSpPr>
        <p:grpSpPr bwMode="auto">
          <a:xfrm>
            <a:off x="4800600" y="2286000"/>
            <a:ext cx="2724150" cy="762000"/>
            <a:chOff x="3024" y="1440"/>
            <a:chExt cx="1716" cy="480"/>
          </a:xfrm>
        </p:grpSpPr>
        <p:sp>
          <p:nvSpPr>
            <p:cNvPr id="10256" name="Text Box 16"/>
            <p:cNvSpPr txBox="1">
              <a:spLocks noChangeArrowheads="1"/>
            </p:cNvSpPr>
            <p:nvPr/>
          </p:nvSpPr>
          <p:spPr bwMode="auto">
            <a:xfrm>
              <a:off x="3024" y="1440"/>
              <a:ext cx="1716" cy="300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00FF"/>
                  </a:solidFill>
                </a:rPr>
                <a:t>Fakta - opplysninger</a:t>
              </a:r>
            </a:p>
          </p:txBody>
        </p:sp>
        <p:sp>
          <p:nvSpPr>
            <p:cNvPr id="10257" name="Line 17"/>
            <p:cNvSpPr>
              <a:spLocks noChangeShapeType="1"/>
            </p:cNvSpPr>
            <p:nvPr/>
          </p:nvSpPr>
          <p:spPr bwMode="auto">
            <a:xfrm>
              <a:off x="3504" y="1728"/>
              <a:ext cx="144" cy="19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>
                <a:solidFill>
                  <a:srgbClr val="0000FF"/>
                </a:solidFill>
              </a:endParaRPr>
            </a:p>
          </p:txBody>
        </p:sp>
      </p:grpSp>
      <p:grpSp>
        <p:nvGrpSpPr>
          <p:cNvPr id="10258" name="Group 18"/>
          <p:cNvGrpSpPr>
            <a:grpSpLocks/>
          </p:cNvGrpSpPr>
          <p:nvPr/>
        </p:nvGrpSpPr>
        <p:grpSpPr bwMode="auto">
          <a:xfrm>
            <a:off x="4953000" y="3429000"/>
            <a:ext cx="3856038" cy="704850"/>
            <a:chOff x="3120" y="2160"/>
            <a:chExt cx="2429" cy="444"/>
          </a:xfrm>
        </p:grpSpPr>
        <p:sp>
          <p:nvSpPr>
            <p:cNvPr id="10259" name="Text Box 19"/>
            <p:cNvSpPr txBox="1">
              <a:spLocks noChangeArrowheads="1"/>
            </p:cNvSpPr>
            <p:nvPr/>
          </p:nvSpPr>
          <p:spPr bwMode="auto">
            <a:xfrm>
              <a:off x="3264" y="2304"/>
              <a:ext cx="2285" cy="300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Sikker tilknytning til person</a:t>
              </a:r>
            </a:p>
          </p:txBody>
        </p:sp>
        <p:sp>
          <p:nvSpPr>
            <p:cNvPr id="10260" name="Line 20"/>
            <p:cNvSpPr>
              <a:spLocks noChangeShapeType="1"/>
            </p:cNvSpPr>
            <p:nvPr/>
          </p:nvSpPr>
          <p:spPr bwMode="auto">
            <a:xfrm flipH="1" flipV="1">
              <a:off x="3120" y="2160"/>
              <a:ext cx="144" cy="14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61" name="Group 21"/>
          <p:cNvGrpSpPr>
            <a:grpSpLocks/>
          </p:cNvGrpSpPr>
          <p:nvPr/>
        </p:nvGrpSpPr>
        <p:grpSpPr bwMode="auto">
          <a:xfrm>
            <a:off x="4267200" y="3429000"/>
            <a:ext cx="3525838" cy="1466850"/>
            <a:chOff x="2688" y="2160"/>
            <a:chExt cx="2221" cy="924"/>
          </a:xfrm>
        </p:grpSpPr>
        <p:sp>
          <p:nvSpPr>
            <p:cNvPr id="10262" name="Text Box 22"/>
            <p:cNvSpPr txBox="1">
              <a:spLocks noChangeArrowheads="1"/>
            </p:cNvSpPr>
            <p:nvPr/>
          </p:nvSpPr>
          <p:spPr bwMode="auto">
            <a:xfrm>
              <a:off x="2688" y="2784"/>
              <a:ext cx="2221" cy="300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Nok med </a:t>
              </a:r>
              <a:r>
                <a:rPr lang="nb-NO" u="sng">
                  <a:solidFill>
                    <a:srgbClr val="CC3300"/>
                  </a:solidFill>
                </a:rPr>
                <a:t>mulig</a:t>
              </a:r>
              <a:r>
                <a:rPr lang="nb-NO">
                  <a:solidFill>
                    <a:srgbClr val="CC3300"/>
                  </a:solidFill>
                </a:rPr>
                <a:t> tilknytning</a:t>
              </a:r>
            </a:p>
          </p:txBody>
        </p:sp>
        <p:sp>
          <p:nvSpPr>
            <p:cNvPr id="10263" name="Line 23"/>
            <p:cNvSpPr>
              <a:spLocks noChangeShapeType="1"/>
            </p:cNvSpPr>
            <p:nvPr/>
          </p:nvSpPr>
          <p:spPr bwMode="auto">
            <a:xfrm flipV="1">
              <a:off x="2784" y="2160"/>
              <a:ext cx="0" cy="62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64" name="Group 24"/>
          <p:cNvGrpSpPr>
            <a:grpSpLocks/>
          </p:cNvGrpSpPr>
          <p:nvPr/>
        </p:nvGrpSpPr>
        <p:grpSpPr bwMode="auto">
          <a:xfrm>
            <a:off x="2803525" y="3429000"/>
            <a:ext cx="3698875" cy="2193925"/>
            <a:chOff x="1766" y="2160"/>
            <a:chExt cx="2330" cy="1382"/>
          </a:xfrm>
        </p:grpSpPr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1766" y="3242"/>
              <a:ext cx="2330" cy="300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Alle “rimelige” hjelpemidler</a:t>
              </a:r>
            </a:p>
          </p:txBody>
        </p:sp>
        <p:sp>
          <p:nvSpPr>
            <p:cNvPr id="10266" name="Line 26"/>
            <p:cNvSpPr>
              <a:spLocks noChangeShapeType="1"/>
            </p:cNvSpPr>
            <p:nvPr/>
          </p:nvSpPr>
          <p:spPr bwMode="auto">
            <a:xfrm flipV="1">
              <a:off x="2064" y="2160"/>
              <a:ext cx="528" cy="1056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0267" name="Text Box 27"/>
          <p:cNvSpPr txBox="1">
            <a:spLocks noChangeArrowheads="1"/>
          </p:cNvSpPr>
          <p:nvPr/>
        </p:nvSpPr>
        <p:spPr bwMode="auto">
          <a:xfrm>
            <a:off x="609600" y="6248400"/>
            <a:ext cx="7991290" cy="46166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dirty="0"/>
              <a:t>Sensitive personopplysninger: </a:t>
            </a:r>
            <a:r>
              <a:rPr lang="nb-NO" dirty="0" smtClean="0"/>
              <a:t>Slike </a:t>
            </a:r>
            <a:r>
              <a:rPr lang="nb-NO" dirty="0"/>
              <a:t>som er listet opp i § 2 nr 8.</a:t>
            </a:r>
          </a:p>
        </p:txBody>
      </p:sp>
      <p:sp>
        <p:nvSpPr>
          <p:cNvPr id="10268" name="Text Box 28"/>
          <p:cNvSpPr txBox="1">
            <a:spLocks noChangeArrowheads="1"/>
          </p:cNvSpPr>
          <p:nvPr/>
        </p:nvSpPr>
        <p:spPr bwMode="auto">
          <a:xfrm>
            <a:off x="285720" y="714356"/>
            <a:ext cx="82332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600" b="1" i="1" dirty="0" smtClean="0">
                <a:solidFill>
                  <a:srgbClr val="002060"/>
                </a:solidFill>
              </a:rPr>
              <a:t>Dette er </a:t>
            </a:r>
            <a:r>
              <a:rPr lang="nb-NO" sz="1600" b="1" i="1" dirty="0">
                <a:solidFill>
                  <a:srgbClr val="002060"/>
                </a:solidFill>
              </a:rPr>
              <a:t>eksempel på legaldefinisjon. Jeg gjennomgår de viktigste her.  Lær alle</a:t>
            </a:r>
            <a:r>
              <a:rPr lang="nb-NO" sz="1600" b="1" i="1" dirty="0" smtClean="0">
                <a:solidFill>
                  <a:srgbClr val="002060"/>
                </a:solidFill>
              </a:rPr>
              <a:t>! (se §§ 2 og 36)</a:t>
            </a:r>
            <a:endParaRPr lang="nb-NO" sz="1600" b="1" i="1" dirty="0">
              <a:solidFill>
                <a:srgbClr val="002060"/>
              </a:solidFill>
            </a:endParaRPr>
          </a:p>
        </p:txBody>
      </p: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533400" y="5715000"/>
            <a:ext cx="8013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i="1"/>
              <a:t>Loven skiller ikke mellom opplysningstype og -verdi, men dette skillet kan være nyttig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  <p:bldP spid="10244" grpId="0" build="p" autoUpdateAnimBg="0"/>
      <p:bldP spid="10245" grpId="0" animBg="1"/>
      <p:bldP spid="10267" grpId="0" animBg="1" autoUpdateAnimBg="0"/>
      <p:bldP spid="10268" grpId="0" build="p" autoUpdateAnimBg="0"/>
      <p:bldP spid="1026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8789" t="17236" r="10937" b="5859"/>
          <a:stretch>
            <a:fillRect/>
          </a:stretch>
        </p:blipFill>
        <p:spPr bwMode="auto">
          <a:xfrm>
            <a:off x="1785918" y="500042"/>
            <a:ext cx="7088748" cy="6045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kstSylinder 3"/>
          <p:cNvSpPr txBox="1"/>
          <p:nvPr/>
        </p:nvSpPr>
        <p:spPr>
          <a:xfrm>
            <a:off x="142844" y="1071546"/>
            <a:ext cx="2230098" cy="430887"/>
          </a:xfrm>
          <a:prstGeom prst="rect">
            <a:avLst/>
          </a:prstGeom>
          <a:solidFill>
            <a:srgbClr val="FFCC99"/>
          </a:solidFill>
        </p:spPr>
        <p:txBody>
          <a:bodyPr wrap="none" rtlCol="0">
            <a:spAutoFit/>
          </a:bodyPr>
          <a:lstStyle/>
          <a:p>
            <a:r>
              <a:rPr lang="nb-NO" sz="2200" dirty="0" smtClean="0"/>
              <a:t>Opplysninger</a:t>
            </a:r>
            <a:r>
              <a:rPr lang="nb-NO" sz="2200" b="1" dirty="0" smtClean="0"/>
              <a:t> </a:t>
            </a:r>
            <a:r>
              <a:rPr lang="nb-NO" sz="2200" dirty="0" smtClean="0"/>
              <a:t>om:</a:t>
            </a:r>
            <a:endParaRPr lang="nb-NO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0" y="457200"/>
            <a:ext cx="91551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“Personopplysning” - noens personlige forhold, jf taushetsplikt</a:t>
            </a:r>
          </a:p>
        </p:txBody>
      </p:sp>
      <p:grpSp>
        <p:nvGrpSpPr>
          <p:cNvPr id="11267" name="Group 3"/>
          <p:cNvGrpSpPr>
            <a:grpSpLocks/>
          </p:cNvGrpSpPr>
          <p:nvPr/>
        </p:nvGrpSpPr>
        <p:grpSpPr bwMode="auto">
          <a:xfrm>
            <a:off x="2362200" y="3429000"/>
            <a:ext cx="4419600" cy="2209800"/>
            <a:chOff x="1584" y="11808"/>
            <a:chExt cx="5760" cy="2592"/>
          </a:xfrm>
        </p:grpSpPr>
        <p:grpSp>
          <p:nvGrpSpPr>
            <p:cNvPr id="11268" name="Group 4"/>
            <p:cNvGrpSpPr>
              <a:grpSpLocks/>
            </p:cNvGrpSpPr>
            <p:nvPr/>
          </p:nvGrpSpPr>
          <p:grpSpPr bwMode="auto">
            <a:xfrm>
              <a:off x="1584" y="11808"/>
              <a:ext cx="5760" cy="2592"/>
              <a:chOff x="1296" y="2448"/>
              <a:chExt cx="5760" cy="2592"/>
            </a:xfrm>
          </p:grpSpPr>
          <p:sp>
            <p:nvSpPr>
              <p:cNvPr id="11269" name="Text Box 5"/>
              <p:cNvSpPr txBox="1">
                <a:spLocks noChangeArrowheads="1"/>
              </p:cNvSpPr>
              <p:nvPr/>
            </p:nvSpPr>
            <p:spPr bwMode="auto">
              <a:xfrm>
                <a:off x="1296" y="2448"/>
                <a:ext cx="1728" cy="129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400" dirty="0"/>
                  <a:t>Særlig rettslig grunnlag (§ 9)</a:t>
                </a:r>
              </a:p>
              <a:p>
                <a:r>
                  <a:rPr lang="nb-NO" sz="1400" dirty="0">
                    <a:latin typeface="+mn-lt"/>
                  </a:rPr>
                  <a:t>Konsesjons-</a:t>
                </a:r>
              </a:p>
              <a:p>
                <a:r>
                  <a:rPr lang="nb-NO" sz="1400" dirty="0"/>
                  <a:t>plikt (§ 33)</a:t>
                </a:r>
                <a:endParaRPr lang="nb-NO" sz="1000" dirty="0"/>
              </a:p>
            </p:txBody>
          </p:sp>
          <p:grpSp>
            <p:nvGrpSpPr>
              <p:cNvPr id="11270" name="Group 6"/>
              <p:cNvGrpSpPr>
                <a:grpSpLocks/>
              </p:cNvGrpSpPr>
              <p:nvPr/>
            </p:nvGrpSpPr>
            <p:grpSpPr bwMode="auto">
              <a:xfrm>
                <a:off x="3312" y="2592"/>
                <a:ext cx="3744" cy="2448"/>
                <a:chOff x="1584" y="2592"/>
                <a:chExt cx="3744" cy="2448"/>
              </a:xfrm>
            </p:grpSpPr>
            <p:sp>
              <p:nvSpPr>
                <p:cNvPr id="1127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584" y="2592"/>
                  <a:ext cx="1728" cy="72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400"/>
                    <a:t>Sensitive</a:t>
                  </a:r>
                </a:p>
                <a:p>
                  <a:r>
                    <a:rPr lang="nb-NO" sz="1400"/>
                    <a:t>opplysninger</a:t>
                  </a:r>
                  <a:endParaRPr lang="nb-NO" sz="1000"/>
                </a:p>
              </p:txBody>
            </p:sp>
            <p:sp>
              <p:nvSpPr>
                <p:cNvPr id="1127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584" y="3312"/>
                  <a:ext cx="1728" cy="86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400"/>
                    <a:t>Andre taushets-</a:t>
                  </a:r>
                </a:p>
                <a:p>
                  <a:r>
                    <a:rPr lang="nb-NO" sz="1400"/>
                    <a:t>pliktige opplys-</a:t>
                  </a:r>
                </a:p>
                <a:p>
                  <a:r>
                    <a:rPr lang="nb-NO" sz="1400"/>
                    <a:t>ninger</a:t>
                  </a:r>
                  <a:endParaRPr lang="nb-NO" sz="1000"/>
                </a:p>
              </p:txBody>
            </p:sp>
            <p:sp>
              <p:nvSpPr>
                <p:cNvPr id="1127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584" y="4176"/>
                  <a:ext cx="1728" cy="86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400"/>
                    <a:t>"Åpne"</a:t>
                  </a:r>
                </a:p>
                <a:p>
                  <a:r>
                    <a:rPr lang="nb-NO" sz="1400"/>
                    <a:t>opplysninger</a:t>
                  </a:r>
                  <a:endParaRPr lang="nb-NO" sz="1000"/>
                </a:p>
              </p:txBody>
            </p:sp>
            <p:sp>
              <p:nvSpPr>
                <p:cNvPr id="11274" name="AutoShape 10"/>
                <p:cNvSpPr>
                  <a:spLocks/>
                </p:cNvSpPr>
                <p:nvPr/>
              </p:nvSpPr>
              <p:spPr bwMode="auto">
                <a:xfrm>
                  <a:off x="3456" y="2592"/>
                  <a:ext cx="144" cy="1584"/>
                </a:xfrm>
                <a:prstGeom prst="rightBrace">
                  <a:avLst>
                    <a:gd name="adj1" fmla="val 91667"/>
                    <a:gd name="adj2" fmla="val 50000"/>
                  </a:avLst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27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3600" y="2880"/>
                  <a:ext cx="1728" cy="129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400"/>
                    <a:t>Noens</a:t>
                  </a:r>
                </a:p>
                <a:p>
                  <a:r>
                    <a:rPr lang="nb-NO" sz="1400"/>
                    <a:t>personlige</a:t>
                  </a:r>
                </a:p>
                <a:p>
                  <a:r>
                    <a:rPr lang="nb-NO" sz="1400"/>
                    <a:t>forhold</a:t>
                  </a:r>
                </a:p>
                <a:p>
                  <a:r>
                    <a:rPr lang="nb-NO" sz="1400" i="1"/>
                    <a:t>(taushetsplikt)</a:t>
                  </a:r>
                  <a:endParaRPr lang="nb-NO" sz="1000" i="1"/>
                </a:p>
              </p:txBody>
            </p:sp>
          </p:grpSp>
          <p:sp>
            <p:nvSpPr>
              <p:cNvPr id="11276" name="AutoShape 12"/>
              <p:cNvSpPr>
                <a:spLocks/>
              </p:cNvSpPr>
              <p:nvPr/>
            </p:nvSpPr>
            <p:spPr bwMode="auto">
              <a:xfrm>
                <a:off x="3024" y="2592"/>
                <a:ext cx="144" cy="720"/>
              </a:xfrm>
              <a:prstGeom prst="leftBrace">
                <a:avLst>
                  <a:gd name="adj1" fmla="val 41667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277" name="Text Box 13"/>
            <p:cNvSpPr txBox="1">
              <a:spLocks noChangeArrowheads="1"/>
            </p:cNvSpPr>
            <p:nvPr/>
          </p:nvSpPr>
          <p:spPr bwMode="auto">
            <a:xfrm>
              <a:off x="5760" y="13824"/>
              <a:ext cx="1440" cy="57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>
                  <a:latin typeface="Arial" charset="0"/>
                </a:rPr>
                <a:t>Innsyn</a:t>
              </a:r>
            </a:p>
          </p:txBody>
        </p:sp>
      </p:grp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381000" y="1414463"/>
            <a:ext cx="84582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 u="sng"/>
              <a:t>Fvl § 13:</a:t>
            </a:r>
            <a:r>
              <a:rPr lang="nb-NO" sz="1800"/>
              <a:t> Enhver som utfører tjeneste eller arbeid for et forvaltningsorgan, plikter å hindre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at andre får adgang eller kjennskap til det han i forbindelse med tjenesten eller arbeidet får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vite om: 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1)  noens personlige forhold, eller ...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323850" y="2743200"/>
            <a:ext cx="8820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u="sng"/>
              <a:t>Pol § 2, a:</a:t>
            </a:r>
            <a:r>
              <a:rPr lang="nb-NO" sz="1800"/>
              <a:t> Personopplysning: opplysninger og vurderinger som kan knyttes til en enkeltperson</a:t>
            </a:r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762000" y="2667000"/>
            <a:ext cx="22860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457200" y="3048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“Behandling”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120900" y="2833688"/>
            <a:ext cx="4933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>
                <a:solidFill>
                  <a:srgbClr val="CC3300"/>
                </a:solidFill>
              </a:rPr>
              <a:t>“</a:t>
            </a:r>
            <a:r>
              <a:rPr lang="nb-NO" sz="2800">
                <a:solidFill>
                  <a:srgbClr val="CC3300"/>
                </a:solidFill>
              </a:rPr>
              <a:t>Behandling</a:t>
            </a:r>
            <a:r>
              <a:rPr lang="nb-NO">
                <a:solidFill>
                  <a:srgbClr val="CC3300"/>
                </a:solidFill>
              </a:rPr>
              <a:t> av personopplysninger”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81000" y="1676400"/>
            <a:ext cx="5070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>
                <a:solidFill>
                  <a:srgbClr val="003366"/>
                </a:solidFill>
              </a:rPr>
              <a:t> En serie av slike operasjoner = “behandlinger”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81000" y="1981200"/>
            <a:ext cx="7691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>
                <a:solidFill>
                  <a:srgbClr val="FF0000"/>
                </a:solidFill>
              </a:rPr>
              <a:t> Ofte naturlig å sette likhetstegn mellom “en behandling” og “ et system”</a:t>
            </a:r>
            <a:endParaRPr lang="nb-NO" sz="2000">
              <a:solidFill>
                <a:srgbClr val="FF9900"/>
              </a:solidFill>
            </a:endParaRPr>
          </a:p>
        </p:txBody>
      </p:sp>
      <p:grpSp>
        <p:nvGrpSpPr>
          <p:cNvPr id="12294" name="Group 6"/>
          <p:cNvGrpSpPr>
            <a:grpSpLocks/>
          </p:cNvGrpSpPr>
          <p:nvPr/>
        </p:nvGrpSpPr>
        <p:grpSpPr bwMode="auto">
          <a:xfrm>
            <a:off x="381000" y="990600"/>
            <a:ext cx="7620000" cy="1524000"/>
            <a:chOff x="336" y="672"/>
            <a:chExt cx="4800" cy="960"/>
          </a:xfrm>
        </p:grpSpPr>
        <p:sp>
          <p:nvSpPr>
            <p:cNvPr id="12295" name="Text Box 7"/>
            <p:cNvSpPr txBox="1">
              <a:spLocks noChangeArrowheads="1"/>
            </p:cNvSpPr>
            <p:nvPr/>
          </p:nvSpPr>
          <p:spPr bwMode="auto">
            <a:xfrm>
              <a:off x="336" y="672"/>
              <a:ext cx="3851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 dirty="0">
                  <a:solidFill>
                    <a:srgbClr val="9900CC"/>
                  </a:solidFill>
                </a:rPr>
                <a:t> Alle operasjoner som kan utføres på </a:t>
              </a:r>
              <a:r>
                <a:rPr lang="nb-NO" sz="2000" dirty="0" smtClean="0">
                  <a:solidFill>
                    <a:srgbClr val="9900CC"/>
                  </a:solidFill>
                </a:rPr>
                <a:t>personopplysninger</a:t>
              </a:r>
              <a:endParaRPr lang="nb-NO" sz="2000" dirty="0"/>
            </a:p>
            <a:p>
              <a:r>
                <a:rPr lang="nb-NO" sz="1600" dirty="0"/>
                <a:t>  (innsamling, bearbeiding, lagring, </a:t>
              </a:r>
              <a:r>
                <a:rPr lang="nb-NO" sz="1600" dirty="0" smtClean="0"/>
                <a:t>videresending </a:t>
              </a:r>
              <a:r>
                <a:rPr lang="nb-NO" sz="1600" dirty="0"/>
                <a:t>osv)</a:t>
              </a:r>
              <a:endParaRPr lang="nb-NO" sz="2000" dirty="0"/>
            </a:p>
          </p:txBody>
        </p:sp>
        <p:sp>
          <p:nvSpPr>
            <p:cNvPr id="12296" name="AutoShape 8"/>
            <p:cNvSpPr>
              <a:spLocks noChangeArrowheads="1"/>
            </p:cNvSpPr>
            <p:nvPr/>
          </p:nvSpPr>
          <p:spPr bwMode="auto">
            <a:xfrm>
              <a:off x="336" y="720"/>
              <a:ext cx="4800" cy="912"/>
            </a:xfrm>
            <a:prstGeom prst="wedgeRectCallout">
              <a:avLst>
                <a:gd name="adj1" fmla="val -5208"/>
                <a:gd name="adj2" fmla="val 81690"/>
              </a:avLst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nb-NO">
                <a:solidFill>
                  <a:srgbClr val="9900CC"/>
                </a:solidFill>
              </a:endParaRPr>
            </a:p>
          </p:txBody>
        </p:sp>
      </p:grpSp>
      <p:grpSp>
        <p:nvGrpSpPr>
          <p:cNvPr id="12297" name="Group 9"/>
          <p:cNvGrpSpPr>
            <a:grpSpLocks/>
          </p:cNvGrpSpPr>
          <p:nvPr/>
        </p:nvGrpSpPr>
        <p:grpSpPr bwMode="auto">
          <a:xfrm>
            <a:off x="368300" y="3581400"/>
            <a:ext cx="5181600" cy="1524000"/>
            <a:chOff x="328" y="2064"/>
            <a:chExt cx="3264" cy="960"/>
          </a:xfrm>
        </p:grpSpPr>
        <p:sp>
          <p:nvSpPr>
            <p:cNvPr id="12298" name="Text Box 10"/>
            <p:cNvSpPr txBox="1">
              <a:spLocks noChangeArrowheads="1"/>
            </p:cNvSpPr>
            <p:nvPr/>
          </p:nvSpPr>
          <p:spPr bwMode="auto">
            <a:xfrm>
              <a:off x="328" y="2095"/>
              <a:ext cx="273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>
                  <a:solidFill>
                    <a:srgbClr val="9900CC"/>
                  </a:solidFill>
                </a:rPr>
                <a:t> Helt eller delvis elektronisk behandling</a:t>
              </a:r>
            </a:p>
          </p:txBody>
        </p:sp>
        <p:sp>
          <p:nvSpPr>
            <p:cNvPr id="12299" name="AutoShape 11"/>
            <p:cNvSpPr>
              <a:spLocks noChangeArrowheads="1"/>
            </p:cNvSpPr>
            <p:nvPr/>
          </p:nvSpPr>
          <p:spPr bwMode="auto">
            <a:xfrm rot="-10800000">
              <a:off x="328" y="2064"/>
              <a:ext cx="3264" cy="960"/>
            </a:xfrm>
            <a:prstGeom prst="wedgeRectCallout">
              <a:avLst>
                <a:gd name="adj1" fmla="val -4995"/>
                <a:gd name="adj2" fmla="val 67500"/>
              </a:avLst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nb-NO"/>
            </a:p>
          </p:txBody>
        </p:sp>
      </p:grp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381000" y="4038600"/>
            <a:ext cx="422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>
                <a:solidFill>
                  <a:srgbClr val="003366"/>
                </a:solidFill>
              </a:rPr>
              <a:t> Manuell behandling i “personregister”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381000" y="4419600"/>
            <a:ext cx="45481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>
                <a:solidFill>
                  <a:srgbClr val="FF0000"/>
                </a:solidFill>
              </a:rPr>
              <a:t> Manuell behandling av opplysninger som</a:t>
            </a:r>
          </a:p>
          <a:p>
            <a:r>
              <a:rPr lang="nb-NO" sz="2000">
                <a:solidFill>
                  <a:srgbClr val="FF0000"/>
                </a:solidFill>
              </a:rPr>
              <a:t>  skal inn i et “personregister”</a:t>
            </a:r>
            <a:endParaRPr lang="nb-NO" sz="2000">
              <a:solidFill>
                <a:srgbClr val="FF9900"/>
              </a:solidFill>
            </a:endParaRPr>
          </a:p>
        </p:txBody>
      </p:sp>
      <p:grpSp>
        <p:nvGrpSpPr>
          <p:cNvPr id="12302" name="Group 14"/>
          <p:cNvGrpSpPr>
            <a:grpSpLocks/>
          </p:cNvGrpSpPr>
          <p:nvPr/>
        </p:nvGrpSpPr>
        <p:grpSpPr bwMode="auto">
          <a:xfrm>
            <a:off x="5626100" y="4038600"/>
            <a:ext cx="3276600" cy="2132013"/>
            <a:chOff x="3600" y="2592"/>
            <a:chExt cx="2064" cy="1343"/>
          </a:xfrm>
        </p:grpSpPr>
        <p:sp>
          <p:nvSpPr>
            <p:cNvPr id="12303" name="Text Box 15"/>
            <p:cNvSpPr txBox="1">
              <a:spLocks noChangeArrowheads="1"/>
            </p:cNvSpPr>
            <p:nvPr/>
          </p:nvSpPr>
          <p:spPr bwMode="auto">
            <a:xfrm>
              <a:off x="3600" y="2592"/>
              <a:ext cx="2046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3300"/>
                  </a:solidFill>
                </a:rPr>
                <a:t> Det spiller ingen rolle</a:t>
              </a:r>
            </a:p>
            <a:p>
              <a:r>
                <a:rPr lang="nb-NO" sz="2000">
                  <a:solidFill>
                    <a:srgbClr val="CC3300"/>
                  </a:solidFill>
                </a:rPr>
                <a:t> hvilket uttrykk person-</a:t>
              </a:r>
            </a:p>
            <a:p>
              <a:r>
                <a:rPr lang="nb-NO" sz="2000">
                  <a:solidFill>
                    <a:srgbClr val="CC3300"/>
                  </a:solidFill>
                </a:rPr>
                <a:t> opplysningene har / hva slags</a:t>
              </a:r>
            </a:p>
            <a:p>
              <a:r>
                <a:rPr lang="nb-NO" sz="2000">
                  <a:solidFill>
                    <a:srgbClr val="CC3300"/>
                  </a:solidFill>
                </a:rPr>
                <a:t> medium som anvendes</a:t>
              </a:r>
            </a:p>
            <a:p>
              <a:r>
                <a:rPr lang="nb-NO" sz="2000">
                  <a:solidFill>
                    <a:srgbClr val="CC3300"/>
                  </a:solidFill>
                </a:rPr>
                <a:t> (skrift, lyd, bilde mv)</a:t>
              </a:r>
            </a:p>
          </p:txBody>
        </p:sp>
        <p:sp>
          <p:nvSpPr>
            <p:cNvPr id="12304" name="AutoShape 16"/>
            <p:cNvSpPr>
              <a:spLocks noChangeArrowheads="1"/>
            </p:cNvSpPr>
            <p:nvPr/>
          </p:nvSpPr>
          <p:spPr bwMode="auto">
            <a:xfrm rot="-10817945">
              <a:off x="3648" y="2639"/>
              <a:ext cx="2016" cy="1296"/>
            </a:xfrm>
            <a:prstGeom prst="wedgeRectCallout">
              <a:avLst>
                <a:gd name="adj1" fmla="val 34602"/>
                <a:gd name="adj2" fmla="val 91065"/>
              </a:avLst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2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  <p:bldP spid="12292" grpId="0" build="p" autoUpdateAnimBg="0"/>
      <p:bldP spid="12293" grpId="0" build="p" autoUpdateAnimBg="0"/>
      <p:bldP spid="12300" grpId="0" build="p" autoUpdateAnimBg="0"/>
      <p:bldP spid="1230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642910" y="-1429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Definisjoner av de viktigste </a:t>
            </a:r>
            <a:r>
              <a:rPr lang="nb-NO" sz="32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aktørene</a:t>
            </a:r>
            <a:r>
              <a:rPr lang="nb-NO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 loven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57158" y="714356"/>
            <a:ext cx="8215370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>
                <a:solidFill>
                  <a:srgbClr val="CC3300"/>
                </a:solidFill>
              </a:rPr>
              <a:t>“Registrert: den som en personopplysning kan knyttes til”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CC3300"/>
                </a:solidFill>
              </a:rPr>
              <a:t>Er den som skal vernes og som har rettigheter etter loven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CC3300"/>
                </a:solidFill>
              </a:rPr>
              <a:t>Er alltid en fysisk </a:t>
            </a:r>
            <a:r>
              <a:rPr lang="nb-NO" sz="1800" dirty="0" smtClean="0">
                <a:solidFill>
                  <a:srgbClr val="CC3300"/>
                </a:solidFill>
              </a:rPr>
              <a:t>person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 smtClean="0">
                <a:solidFill>
                  <a:srgbClr val="CC3300"/>
                </a:solidFill>
              </a:rPr>
              <a:t>Kan la seg representere av en annen (fullmektig)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>
                <a:solidFill>
                  <a:srgbClr val="0033CC"/>
                </a:solidFill>
              </a:rPr>
              <a:t>“Behandlingsansvarlig: den som bestemmer formålet med behandlingen av personopplysninger og hvilke hjelpemidler som skal brukes”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0033CC"/>
                </a:solidFill>
              </a:rPr>
              <a:t>Kan være en fysisk person eller en virksomhet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0033CC"/>
                </a:solidFill>
              </a:rPr>
              <a:t>Er den de fleste plikter i loven er knyttet til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0033CC"/>
                </a:solidFill>
              </a:rPr>
              <a:t>Er i praksis den med øverst instruksjonsmyndighet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0033CC"/>
                </a:solidFill>
              </a:rPr>
              <a:t>Er i praksis den som må sakssøkes ved </a:t>
            </a:r>
            <a:r>
              <a:rPr lang="nb-NO" sz="1800" dirty="0" smtClean="0">
                <a:solidFill>
                  <a:srgbClr val="0033CC"/>
                </a:solidFill>
              </a:rPr>
              <a:t>rettstvist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 smtClean="0">
                <a:solidFill>
                  <a:srgbClr val="0033CC"/>
                </a:solidFill>
              </a:rPr>
              <a:t>I særlovgivning kan det være fastsatt direkte hvem som er behandlingsansvarlig (og da blir ikke definisjonen viktig)</a:t>
            </a:r>
            <a:endParaRPr lang="nb-NO" sz="1800" dirty="0"/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nb-NO" sz="1800" dirty="0">
                <a:solidFill>
                  <a:srgbClr val="006600"/>
                </a:solidFill>
              </a:rPr>
              <a:t>“Databehandler: den som behandler personopplysninger på vegne av den behandlingsansvarlige</a:t>
            </a:r>
            <a:r>
              <a:rPr lang="nb-NO" sz="1800" dirty="0" smtClean="0">
                <a:solidFill>
                  <a:srgbClr val="006600"/>
                </a:solidFill>
              </a:rPr>
              <a:t>” (jf oppdragsgiver – oppdragstaker)</a:t>
            </a:r>
            <a:endParaRPr lang="nb-NO" sz="1800" dirty="0">
              <a:solidFill>
                <a:srgbClr val="006600"/>
              </a:solidFill>
            </a:endParaRP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FontTx/>
              <a:buChar char="–"/>
            </a:pPr>
            <a:r>
              <a:rPr lang="nb-NO" sz="1800" dirty="0">
                <a:solidFill>
                  <a:srgbClr val="006600"/>
                </a:solidFill>
              </a:rPr>
              <a:t>er alltid en </a:t>
            </a:r>
            <a:r>
              <a:rPr lang="nb-NO" sz="1800" i="1" dirty="0">
                <a:solidFill>
                  <a:srgbClr val="006600"/>
                </a:solidFill>
              </a:rPr>
              <a:t>ekstern</a:t>
            </a:r>
            <a:r>
              <a:rPr lang="nb-NO" sz="1800" dirty="0">
                <a:solidFill>
                  <a:srgbClr val="006600"/>
                </a:solidFill>
              </a:rPr>
              <a:t> person eller </a:t>
            </a:r>
            <a:r>
              <a:rPr lang="nb-NO" sz="1800" dirty="0" smtClean="0">
                <a:solidFill>
                  <a:srgbClr val="006600"/>
                </a:solidFill>
              </a:rPr>
              <a:t>virksomhet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FontTx/>
              <a:buChar char="–"/>
            </a:pPr>
            <a:r>
              <a:rPr lang="nb-NO" sz="1800" dirty="0" smtClean="0">
                <a:solidFill>
                  <a:srgbClr val="006600"/>
                </a:solidFill>
              </a:rPr>
              <a:t>er </a:t>
            </a:r>
            <a:r>
              <a:rPr lang="nb-NO" sz="1800" dirty="0">
                <a:solidFill>
                  <a:srgbClr val="006600"/>
                </a:solidFill>
              </a:rPr>
              <a:t>i praksis en som ikke kan instrueres men som må styres gjennom avtale, jf pol § 15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2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718</Words>
  <Application>Microsoft PowerPoint</Application>
  <PresentationFormat>Skjermfremvisning (4:3)</PresentationFormat>
  <Paragraphs>93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Office-tema</vt:lpstr>
      <vt:lpstr>Grunnleggende begreper i personopplysningsloven (legaldefinisjoner)</vt:lpstr>
      <vt:lpstr>Generelt om legaldefinisjonene i personopplysningsloven</vt:lpstr>
      <vt:lpstr>Nærmere om legaldefinisjoner i personopplysningsloven</vt:lpstr>
      <vt:lpstr>Lysbilde 4</vt:lpstr>
      <vt:lpstr>Lysbilde 5</vt:lpstr>
      <vt:lpstr>Lysbilde 6</vt:lpstr>
      <vt:lpstr>Lysbilde 7</vt:lpstr>
      <vt:lpstr>Lysbilde 8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Personopplysningslovens formål og grunnbegreper</dc:title>
  <dc:creator>Administrator</dc:creator>
  <cp:lastModifiedBy>dagws</cp:lastModifiedBy>
  <cp:revision>14</cp:revision>
  <dcterms:created xsi:type="dcterms:W3CDTF">2008-01-23T20:19:56Z</dcterms:created>
  <dcterms:modified xsi:type="dcterms:W3CDTF">2014-01-28T20:46:29Z</dcterms:modified>
</cp:coreProperties>
</file>