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3"/>
  </p:handoutMasterIdLst>
  <p:sldIdLst>
    <p:sldId id="256" r:id="rId2"/>
    <p:sldId id="265" r:id="rId3"/>
    <p:sldId id="266" r:id="rId4"/>
    <p:sldId id="267" r:id="rId5"/>
    <p:sldId id="258" r:id="rId6"/>
    <p:sldId id="259" r:id="rId7"/>
    <p:sldId id="260" r:id="rId8"/>
    <p:sldId id="261" r:id="rId9"/>
    <p:sldId id="262" r:id="rId10"/>
    <p:sldId id="263" r:id="rId11"/>
    <p:sldId id="264" r:id="rId12"/>
  </p:sldIdLst>
  <p:sldSz cx="9144000" cy="6858000" type="screen4x3"/>
  <p:notesSz cx="6797675" cy="9926638"/>
  <p:defaultTextStyle>
    <a:defPPr>
      <a:defRPr lang="nb-NO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7C80"/>
    <a:srgbClr val="FF99FF"/>
    <a:srgbClr val="CCFFCC"/>
    <a:srgbClr val="CCFF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5" d="100"/>
          <a:sy n="85" d="100"/>
        </p:scale>
        <p:origin x="-72" y="-3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smtClean="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/>
            </a:lvl1pPr>
          </a:lstStyle>
          <a:p>
            <a:pPr>
              <a:defRPr/>
            </a:pPr>
            <a:fld id="{DBE7AC32-9891-4C62-A300-677049DE1FBE}" type="datetimeFigureOut">
              <a:rPr lang="nb-NO"/>
              <a:pPr>
                <a:defRPr/>
              </a:pPr>
              <a:t>20.08.2013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smtClean="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smtClean="0"/>
            </a:lvl1pPr>
          </a:lstStyle>
          <a:p>
            <a:pPr>
              <a:defRPr/>
            </a:pPr>
            <a:fld id="{A4A0E37D-1C93-45BC-934C-8FC1482CA235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Klikk for å redigere undertittelstil i malen</a:t>
            </a:r>
            <a:endParaRPr lang="en-GB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989DF4-44DD-494F-AC41-B960BAE398BD}" type="datetimeFigureOut">
              <a:rPr lang="nb-NO"/>
              <a:pPr>
                <a:defRPr/>
              </a:pPr>
              <a:t>20.08.2013</a:t>
            </a:fld>
            <a:endParaRPr lang="en-GB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A94C7A-F4DB-4314-B25A-EDA4D894DB5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GB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50F6B6-6863-4BBF-8843-E2C583906D7E}" type="datetimeFigureOut">
              <a:rPr lang="nb-NO"/>
              <a:pPr>
                <a:defRPr/>
              </a:pPr>
              <a:t>20.08.2013</a:t>
            </a:fld>
            <a:endParaRPr lang="en-GB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03F235-74BF-4556-B897-46E541C3195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7A1334-BA45-41E3-8051-F9953DD143A6}" type="datetimeFigureOut">
              <a:rPr lang="nb-NO"/>
              <a:pPr>
                <a:defRPr/>
              </a:pPr>
              <a:t>20.08.2013</a:t>
            </a:fld>
            <a:endParaRPr lang="en-GB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3E2FC8-F7C2-4D20-BF2F-637E6E353F1B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GB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GB"/>
          </a:p>
        </p:txBody>
      </p:sp>
      <p:sp>
        <p:nvSpPr>
          <p:cNvPr id="5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FF6791-18AC-49D8-AE2C-ECCDDB3A25B7}" type="datetimeFigureOut">
              <a:rPr lang="nb-NO"/>
              <a:pPr>
                <a:defRPr/>
              </a:pPr>
              <a:t>20.08.2013</a:t>
            </a:fld>
            <a:endParaRPr lang="en-GB"/>
          </a:p>
        </p:txBody>
      </p:sp>
      <p:sp>
        <p:nvSpPr>
          <p:cNvPr id="6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857472-F356-4A74-A221-44AB21EDA4F1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GB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GB"/>
          </a:p>
        </p:txBody>
      </p:sp>
      <p:sp>
        <p:nvSpPr>
          <p:cNvPr id="7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2F708B-A821-49E0-9B82-0F451BA47D54}" type="datetimeFigureOut">
              <a:rPr lang="nb-NO"/>
              <a:pPr>
                <a:defRPr/>
              </a:pPr>
              <a:t>20.08.2013</a:t>
            </a:fld>
            <a:endParaRPr lang="en-GB"/>
          </a:p>
        </p:txBody>
      </p:sp>
      <p:sp>
        <p:nvSpPr>
          <p:cNvPr id="8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D937E9-EDD4-4C3B-A90E-807D6DD83B53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C99CE2-885B-48D0-88FA-9192C32EC96A}" type="datetimeFigureOut">
              <a:rPr lang="nb-NO"/>
              <a:pPr>
                <a:defRPr/>
              </a:pPr>
              <a:t>20.08.2013</a:t>
            </a:fld>
            <a:endParaRPr lang="en-GB"/>
          </a:p>
        </p:txBody>
      </p:sp>
      <p:sp>
        <p:nvSpPr>
          <p:cNvPr id="4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748723-9D72-4C86-9095-1600B9EFF41F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B9FC6A-1D3F-49D7-9361-1897B1E84916}" type="datetimeFigureOut">
              <a:rPr lang="nb-NO"/>
              <a:pPr>
                <a:defRPr/>
              </a:pPr>
              <a:t>20.08.2013</a:t>
            </a:fld>
            <a:endParaRPr lang="en-GB"/>
          </a:p>
        </p:txBody>
      </p:sp>
      <p:sp>
        <p:nvSpPr>
          <p:cNvPr id="3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6244FA-AF03-4FDA-8DC6-EC641A3DED3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GB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568503-F17C-4551-A646-EA177391D503}" type="datetimeFigureOut">
              <a:rPr lang="nb-NO"/>
              <a:pPr>
                <a:defRPr/>
              </a:pPr>
              <a:t>20.08.2013</a:t>
            </a:fld>
            <a:endParaRPr lang="en-GB"/>
          </a:p>
        </p:txBody>
      </p:sp>
      <p:sp>
        <p:nvSpPr>
          <p:cNvPr id="6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71978C-77FB-47D6-9AB1-936E32463021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A05E19-E702-4808-817B-D3B1E21453DC}" type="datetimeFigureOut">
              <a:rPr lang="nb-NO"/>
              <a:pPr>
                <a:defRPr/>
              </a:pPr>
              <a:t>20.08.2013</a:t>
            </a:fld>
            <a:endParaRPr lang="en-GB"/>
          </a:p>
        </p:txBody>
      </p:sp>
      <p:sp>
        <p:nvSpPr>
          <p:cNvPr id="6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8C35BF-B153-4F81-8D81-5511FC40184B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GB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FEEA61-8411-44C7-9CD4-0E4A31230E3E}" type="datetimeFigureOut">
              <a:rPr lang="nb-NO"/>
              <a:pPr>
                <a:defRPr/>
              </a:pPr>
              <a:t>20.08.2013</a:t>
            </a:fld>
            <a:endParaRPr lang="en-GB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60B355-F638-48F7-B509-F9EB1442B56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GB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16F22C-1454-4350-A2DB-B92B0300EC88}" type="datetimeFigureOut">
              <a:rPr lang="nb-NO"/>
              <a:pPr>
                <a:defRPr/>
              </a:pPr>
              <a:t>20.08.2013</a:t>
            </a:fld>
            <a:endParaRPr lang="en-GB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9FF8D6-31C6-4FF6-91AC-D8A3917B9A3D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Plassholder for tittel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Klikk for å redigere tittelstil</a:t>
            </a:r>
            <a:endParaRPr lang="en-GB" smtClean="0"/>
          </a:p>
        </p:txBody>
      </p:sp>
      <p:sp>
        <p:nvSpPr>
          <p:cNvPr id="1027" name="Plassholder for tekst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GB" smtClean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DFF6F53-B44D-4CB0-8793-2CD1D675C514}" type="datetimeFigureOut">
              <a:rPr lang="nb-NO"/>
              <a:pPr>
                <a:defRPr/>
              </a:pPr>
              <a:t>20.08.2013</a:t>
            </a:fld>
            <a:endParaRPr lang="en-GB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020292C-F4CF-4846-9C93-7942A551D30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GB" sz="3200" smtClean="0">
                <a:solidFill>
                  <a:srgbClr val="C00000"/>
                </a:solidFill>
              </a:rPr>
              <a:t>DRI2020 </a:t>
            </a:r>
            <a:r>
              <a:rPr lang="en-GB" sz="3200" dirty="0" err="1" smtClean="0">
                <a:solidFill>
                  <a:srgbClr val="C00000"/>
                </a:solidFill>
              </a:rPr>
              <a:t>Rettskilder</a:t>
            </a:r>
            <a:r>
              <a:rPr lang="en-GB" sz="3200" dirty="0" smtClean="0">
                <a:solidFill>
                  <a:srgbClr val="C00000"/>
                </a:solidFill>
              </a:rPr>
              <a:t> </a:t>
            </a:r>
            <a:r>
              <a:rPr lang="en-GB" sz="3200" dirty="0" err="1" smtClean="0">
                <a:solidFill>
                  <a:srgbClr val="C00000"/>
                </a:solidFill>
              </a:rPr>
              <a:t>og</a:t>
            </a:r>
            <a:r>
              <a:rPr lang="en-GB" sz="3200" dirty="0" smtClean="0">
                <a:solidFill>
                  <a:srgbClr val="C00000"/>
                </a:solidFill>
              </a:rPr>
              <a:t> </a:t>
            </a:r>
            <a:r>
              <a:rPr lang="en-GB" sz="3200" dirty="0" err="1" smtClean="0">
                <a:solidFill>
                  <a:srgbClr val="C00000"/>
                </a:solidFill>
              </a:rPr>
              <a:t>informasjonssøking</a:t>
            </a:r>
            <a:r>
              <a:rPr lang="en-GB" sz="3200" dirty="0" smtClean="0"/>
              <a:t/>
            </a:r>
            <a:br>
              <a:rPr lang="en-GB" sz="3200" dirty="0" smtClean="0"/>
            </a:br>
            <a:r>
              <a:rPr lang="en-GB" sz="3200" b="1" dirty="0" err="1" smtClean="0">
                <a:solidFill>
                  <a:schemeClr val="accent1"/>
                </a:solidFill>
              </a:rPr>
              <a:t>Introduksjon</a:t>
            </a:r>
            <a:endParaRPr lang="en-GB" sz="3200" b="1" dirty="0" smtClean="0">
              <a:solidFill>
                <a:schemeClr val="accent1"/>
              </a:solidFill>
            </a:endParaRP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GB" sz="1600" dirty="0" smtClean="0"/>
              <a:t>Dag Wiese </a:t>
            </a:r>
            <a:r>
              <a:rPr lang="en-GB" sz="1600" dirty="0" err="1" smtClean="0"/>
              <a:t>Schartum</a:t>
            </a:r>
            <a:endParaRPr lang="en-GB" sz="1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200" b="1" dirty="0" smtClean="0">
                <a:solidFill>
                  <a:srgbClr val="C00000"/>
                </a:solidFill>
              </a:rPr>
              <a:t>Kunnskapsmål</a:t>
            </a:r>
            <a:endParaRPr lang="en-GB" sz="3200" dirty="0">
              <a:solidFill>
                <a:srgbClr val="C00000"/>
              </a:solidFill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nb-NO" sz="2000" dirty="0" smtClean="0"/>
              <a:t>Du skal ha:</a:t>
            </a:r>
          </a:p>
          <a:p>
            <a:r>
              <a:rPr lang="nb-NO" sz="2000" dirty="0" smtClean="0"/>
              <a:t>kunnskaper om alle viktige elementer i lovgivningsprosessen. </a:t>
            </a:r>
          </a:p>
          <a:p>
            <a:r>
              <a:rPr lang="nb-NO" sz="2000" dirty="0" smtClean="0"/>
              <a:t>kunnskaper om lovgivningsstruktur, hvordan hver lov er bygget opp, og om språket i lover. </a:t>
            </a:r>
          </a:p>
          <a:p>
            <a:r>
              <a:rPr lang="nb-NO" sz="2000" dirty="0" smtClean="0"/>
              <a:t>kunnskaper om hvordan virkninger av lover kan evalueres og etterprøves. </a:t>
            </a:r>
          </a:p>
          <a:p>
            <a:r>
              <a:rPr lang="nb-NO" sz="2000" dirty="0" smtClean="0"/>
              <a:t>kunnskaper om hva det vil si at lover er ”automatiseringsvennlige”. </a:t>
            </a:r>
          </a:p>
          <a:p>
            <a:r>
              <a:rPr lang="nb-NO" sz="2000" dirty="0" smtClean="0"/>
              <a:t>kunnskap om hvordan en kan søke og finne relevante lovtekster. </a:t>
            </a:r>
          </a:p>
          <a:p>
            <a:r>
              <a:rPr lang="nb-NO" sz="2000" dirty="0" smtClean="0"/>
              <a:t>oversikt over hvordan Internett er bygget opp og de viktigste framgangsmåtene for informasjonssøk og kildekritikk på nettet.</a:t>
            </a:r>
          </a:p>
          <a:p>
            <a:endParaRPr lang="en-GB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200" b="1" dirty="0" smtClean="0">
                <a:solidFill>
                  <a:srgbClr val="C00000"/>
                </a:solidFill>
              </a:rPr>
              <a:t>Ferdighetsmål</a:t>
            </a:r>
            <a:endParaRPr lang="en-GB" sz="3200" dirty="0">
              <a:solidFill>
                <a:srgbClr val="C00000"/>
              </a:solidFill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nb-NO" sz="2400" dirty="0" smtClean="0"/>
              <a:t>Du skal:</a:t>
            </a:r>
          </a:p>
          <a:p>
            <a:r>
              <a:rPr lang="nb-NO" sz="2400" dirty="0" smtClean="0"/>
              <a:t>kunne finne fram til ulike faser i lovgivningsprosessen med tilhørende dokumenter. </a:t>
            </a:r>
          </a:p>
          <a:p>
            <a:r>
              <a:rPr lang="nb-NO" sz="2400" dirty="0" smtClean="0"/>
              <a:t>kunne søke og finne lover med andre tilhørende rettskilder ved bruk av tjenester som Lovdata og Rettsdata. </a:t>
            </a:r>
          </a:p>
          <a:p>
            <a:r>
              <a:rPr lang="nb-NO" sz="2400" dirty="0" smtClean="0"/>
              <a:t>kunne gjennomføre enkel rettsdogmatisk analyse med utgangspunkt i en lovtekst. </a:t>
            </a:r>
          </a:p>
          <a:p>
            <a:r>
              <a:rPr lang="nb-NO" sz="2400" dirty="0" smtClean="0"/>
              <a:t>kunne analysere en lovtekst og avgjøre om det er lett eller vanskelig å automatisere anvendelsen av den.</a:t>
            </a:r>
          </a:p>
          <a:p>
            <a:endParaRPr lang="en-GB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200" b="1" dirty="0" smtClean="0">
                <a:solidFill>
                  <a:srgbClr val="C00000"/>
                </a:solidFill>
              </a:rPr>
              <a:t>Generell kompetanse</a:t>
            </a:r>
            <a:endParaRPr lang="en-GB" sz="3200" dirty="0">
              <a:solidFill>
                <a:srgbClr val="C00000"/>
              </a:solidFill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nb-NO" sz="2400" dirty="0" smtClean="0"/>
              <a:t>Du skal:</a:t>
            </a:r>
          </a:p>
          <a:p>
            <a:r>
              <a:rPr lang="nb-NO" sz="2400" dirty="0" smtClean="0"/>
              <a:t>ha en selvstendig og reflektert forhold til lovgivning som virkemiddel i styringen av samfunnet. </a:t>
            </a:r>
          </a:p>
          <a:p>
            <a:r>
              <a:rPr lang="nb-NO" sz="2400" dirty="0" smtClean="0"/>
              <a:t>være oppmerksom på forholdet mellom jus og politikk. </a:t>
            </a:r>
          </a:p>
          <a:p>
            <a:r>
              <a:rPr lang="nb-NO" sz="2400" dirty="0" smtClean="0"/>
              <a:t>være oppmerksom på skillet mellom rettspolitikk og allmenn politikk. </a:t>
            </a:r>
          </a:p>
          <a:p>
            <a:r>
              <a:rPr lang="nb-NO" sz="2400" dirty="0" smtClean="0"/>
              <a:t>ha en selvstendig og kritisk forhold til informasjonssøking generelt og søking i rettskilder spesielt. </a:t>
            </a:r>
          </a:p>
          <a:p>
            <a:endParaRPr lang="en-GB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28625" y="214313"/>
            <a:ext cx="8229600" cy="796925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 sz="3200" noProof="1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Emnet handler i stor grad om rettskilder</a:t>
            </a:r>
            <a:r>
              <a:rPr lang="en-GB" sz="3200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br>
              <a:rPr lang="en-GB" sz="3200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GB" sz="3200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med </a:t>
            </a:r>
            <a:r>
              <a:rPr lang="nb-NO" sz="3200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vekt</a:t>
            </a:r>
            <a:r>
              <a:rPr lang="en-GB" sz="3200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GB" sz="3200" dirty="0" err="1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på</a:t>
            </a:r>
            <a:r>
              <a:rPr lang="en-GB" sz="3200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lover</a:t>
            </a:r>
          </a:p>
        </p:txBody>
      </p:sp>
      <p:sp>
        <p:nvSpPr>
          <p:cNvPr id="4" name="TekstSylinder 3"/>
          <p:cNvSpPr txBox="1">
            <a:spLocks noChangeArrowheads="1"/>
          </p:cNvSpPr>
          <p:nvPr/>
        </p:nvSpPr>
        <p:spPr bwMode="auto">
          <a:xfrm>
            <a:off x="571500" y="2500313"/>
            <a:ext cx="2784475" cy="2032000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dirty="0" err="1">
                <a:latin typeface="Calibri" pitchFamily="34" charset="0"/>
              </a:rPr>
              <a:t>Lovtekster</a:t>
            </a:r>
            <a:endParaRPr lang="en-GB" dirty="0">
              <a:latin typeface="Calibri" pitchFamily="34" charset="0"/>
            </a:endParaRPr>
          </a:p>
          <a:p>
            <a:r>
              <a:rPr lang="en-GB" dirty="0" err="1">
                <a:latin typeface="Calibri" pitchFamily="34" charset="0"/>
              </a:rPr>
              <a:t>Lovforarbeider</a:t>
            </a:r>
            <a:endParaRPr lang="en-GB" dirty="0">
              <a:latin typeface="Calibri" pitchFamily="34" charset="0"/>
            </a:endParaRPr>
          </a:p>
          <a:p>
            <a:r>
              <a:rPr lang="en-GB" dirty="0" err="1">
                <a:latin typeface="Calibri" pitchFamily="34" charset="0"/>
              </a:rPr>
              <a:t>Rettspraksis</a:t>
            </a:r>
            <a:endParaRPr lang="en-GB" dirty="0">
              <a:latin typeface="Calibri" pitchFamily="34" charset="0"/>
            </a:endParaRPr>
          </a:p>
          <a:p>
            <a:r>
              <a:rPr lang="en-GB" dirty="0">
                <a:latin typeface="Calibri" pitchFamily="34" charset="0"/>
              </a:rPr>
              <a:t>Andre </a:t>
            </a:r>
            <a:r>
              <a:rPr lang="en-GB" dirty="0" err="1">
                <a:latin typeface="Calibri" pitchFamily="34" charset="0"/>
              </a:rPr>
              <a:t>myndigheters</a:t>
            </a:r>
            <a:r>
              <a:rPr lang="en-GB" dirty="0">
                <a:latin typeface="Calibri" pitchFamily="34" charset="0"/>
              </a:rPr>
              <a:t> </a:t>
            </a:r>
            <a:r>
              <a:rPr lang="en-GB" dirty="0" err="1">
                <a:latin typeface="Calibri" pitchFamily="34" charset="0"/>
              </a:rPr>
              <a:t>praksis</a:t>
            </a:r>
            <a:endParaRPr lang="en-GB" dirty="0">
              <a:latin typeface="Calibri" pitchFamily="34" charset="0"/>
            </a:endParaRPr>
          </a:p>
          <a:p>
            <a:r>
              <a:rPr lang="en-GB" dirty="0">
                <a:latin typeface="Calibri" pitchFamily="34" charset="0"/>
              </a:rPr>
              <a:t>Privates </a:t>
            </a:r>
            <a:r>
              <a:rPr lang="en-GB" dirty="0" err="1">
                <a:latin typeface="Calibri" pitchFamily="34" charset="0"/>
              </a:rPr>
              <a:t>praksis</a:t>
            </a:r>
            <a:endParaRPr lang="en-GB" dirty="0">
              <a:latin typeface="Calibri" pitchFamily="34" charset="0"/>
            </a:endParaRPr>
          </a:p>
          <a:p>
            <a:r>
              <a:rPr lang="en-GB" dirty="0" err="1">
                <a:latin typeface="Calibri" pitchFamily="34" charset="0"/>
              </a:rPr>
              <a:t>Rettsoppfatninger</a:t>
            </a:r>
            <a:endParaRPr lang="en-GB" dirty="0">
              <a:latin typeface="Calibri" pitchFamily="34" charset="0"/>
            </a:endParaRPr>
          </a:p>
          <a:p>
            <a:r>
              <a:rPr lang="en-GB" dirty="0" err="1">
                <a:latin typeface="Calibri" pitchFamily="34" charset="0"/>
              </a:rPr>
              <a:t>Reelle</a:t>
            </a:r>
            <a:r>
              <a:rPr lang="en-GB" dirty="0">
                <a:latin typeface="Calibri" pitchFamily="34" charset="0"/>
              </a:rPr>
              <a:t> </a:t>
            </a:r>
            <a:r>
              <a:rPr lang="en-GB" dirty="0" err="1">
                <a:latin typeface="Calibri" pitchFamily="34" charset="0"/>
              </a:rPr>
              <a:t>hensyn</a:t>
            </a:r>
            <a:endParaRPr lang="en-GB" dirty="0">
              <a:latin typeface="Calibri" pitchFamily="34" charset="0"/>
            </a:endParaRPr>
          </a:p>
        </p:txBody>
      </p:sp>
      <p:sp>
        <p:nvSpPr>
          <p:cNvPr id="5" name="TekstSylinder 4"/>
          <p:cNvSpPr txBox="1">
            <a:spLocks noChangeArrowheads="1"/>
          </p:cNvSpPr>
          <p:nvPr/>
        </p:nvSpPr>
        <p:spPr bwMode="auto">
          <a:xfrm>
            <a:off x="4214814" y="1143012"/>
            <a:ext cx="4435475" cy="369888"/>
          </a:xfrm>
          <a:prstGeom prst="rect">
            <a:avLst/>
          </a:prstGeom>
          <a:solidFill>
            <a:schemeClr val="bg1"/>
          </a:solidFill>
          <a:ln w="9525">
            <a:solidFill>
              <a:srgbClr val="C000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dirty="0">
                <a:latin typeface="Calibri" pitchFamily="34" charset="0"/>
              </a:rPr>
              <a:t>I </a:t>
            </a:r>
            <a:r>
              <a:rPr lang="en-GB" dirty="0" err="1">
                <a:latin typeface="Calibri" pitchFamily="34" charset="0"/>
              </a:rPr>
              <a:t>emnet</a:t>
            </a:r>
            <a:r>
              <a:rPr lang="en-GB" dirty="0">
                <a:latin typeface="Calibri" pitchFamily="34" charset="0"/>
              </a:rPr>
              <a:t> </a:t>
            </a:r>
            <a:r>
              <a:rPr lang="en-GB" dirty="0" err="1">
                <a:latin typeface="Calibri" pitchFamily="34" charset="0"/>
              </a:rPr>
              <a:t>legger</a:t>
            </a:r>
            <a:r>
              <a:rPr lang="en-GB" dirty="0">
                <a:latin typeface="Calibri" pitchFamily="34" charset="0"/>
              </a:rPr>
              <a:t> vi </a:t>
            </a:r>
            <a:r>
              <a:rPr lang="en-GB" dirty="0" err="1">
                <a:latin typeface="Calibri" pitchFamily="34" charset="0"/>
              </a:rPr>
              <a:t>hovedvekt</a:t>
            </a:r>
            <a:r>
              <a:rPr lang="en-GB" dirty="0">
                <a:latin typeface="Calibri" pitchFamily="34" charset="0"/>
              </a:rPr>
              <a:t> </a:t>
            </a:r>
            <a:r>
              <a:rPr lang="en-GB" dirty="0" err="1">
                <a:latin typeface="Calibri" pitchFamily="34" charset="0"/>
              </a:rPr>
              <a:t>på</a:t>
            </a:r>
            <a:r>
              <a:rPr lang="en-GB" dirty="0">
                <a:latin typeface="Calibri" pitchFamily="34" charset="0"/>
              </a:rPr>
              <a:t> </a:t>
            </a:r>
            <a:r>
              <a:rPr lang="en-GB" dirty="0" err="1">
                <a:latin typeface="Calibri" pitchFamily="34" charset="0"/>
              </a:rPr>
              <a:t>formelle</a:t>
            </a:r>
            <a:r>
              <a:rPr lang="en-GB" dirty="0">
                <a:latin typeface="Calibri" pitchFamily="34" charset="0"/>
              </a:rPr>
              <a:t> lover</a:t>
            </a:r>
          </a:p>
        </p:txBody>
      </p:sp>
      <p:sp>
        <p:nvSpPr>
          <p:cNvPr id="6" name="TekstSylinder 5"/>
          <p:cNvSpPr txBox="1">
            <a:spLocks noChangeArrowheads="1"/>
          </p:cNvSpPr>
          <p:nvPr/>
        </p:nvSpPr>
        <p:spPr bwMode="auto">
          <a:xfrm>
            <a:off x="4214814" y="1643075"/>
            <a:ext cx="4572000" cy="923925"/>
          </a:xfrm>
          <a:prstGeom prst="rect">
            <a:avLst/>
          </a:prstGeom>
          <a:solidFill>
            <a:schemeClr val="bg1"/>
          </a:solidFill>
          <a:ln w="9525">
            <a:solidFill>
              <a:srgbClr val="C000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dirty="0" err="1">
                <a:latin typeface="Calibri" pitchFamily="34" charset="0"/>
              </a:rPr>
              <a:t>Begrunnelsen</a:t>
            </a:r>
            <a:r>
              <a:rPr lang="en-GB" dirty="0">
                <a:latin typeface="Calibri" pitchFamily="34" charset="0"/>
              </a:rPr>
              <a:t> </a:t>
            </a:r>
            <a:r>
              <a:rPr lang="en-GB" dirty="0" err="1">
                <a:latin typeface="Calibri" pitchFamily="34" charset="0"/>
              </a:rPr>
              <a:t>er</a:t>
            </a:r>
            <a:r>
              <a:rPr lang="en-GB" dirty="0">
                <a:latin typeface="Calibri" pitchFamily="34" charset="0"/>
              </a:rPr>
              <a:t> at lover </a:t>
            </a:r>
            <a:r>
              <a:rPr lang="en-GB" dirty="0" err="1">
                <a:latin typeface="Calibri" pitchFamily="34" charset="0"/>
              </a:rPr>
              <a:t>har</a:t>
            </a:r>
            <a:r>
              <a:rPr lang="en-GB" dirty="0">
                <a:latin typeface="Calibri" pitchFamily="34" charset="0"/>
              </a:rPr>
              <a:t> </a:t>
            </a:r>
            <a:r>
              <a:rPr lang="en-GB" dirty="0" err="1">
                <a:latin typeface="Calibri" pitchFamily="34" charset="0"/>
              </a:rPr>
              <a:t>særlig</a:t>
            </a:r>
            <a:r>
              <a:rPr lang="en-GB" dirty="0">
                <a:latin typeface="Calibri" pitchFamily="34" charset="0"/>
              </a:rPr>
              <a:t> </a:t>
            </a:r>
            <a:r>
              <a:rPr lang="en-GB" dirty="0" err="1">
                <a:latin typeface="Calibri" pitchFamily="34" charset="0"/>
              </a:rPr>
              <a:t>stor</a:t>
            </a:r>
            <a:endParaRPr lang="en-GB" dirty="0">
              <a:latin typeface="Calibri" pitchFamily="34" charset="0"/>
            </a:endParaRPr>
          </a:p>
          <a:p>
            <a:r>
              <a:rPr lang="en-GB" dirty="0" err="1">
                <a:latin typeface="Calibri" pitchFamily="34" charset="0"/>
              </a:rPr>
              <a:t>betydning</a:t>
            </a:r>
            <a:r>
              <a:rPr lang="en-GB" dirty="0">
                <a:latin typeface="Calibri" pitchFamily="34" charset="0"/>
              </a:rPr>
              <a:t> </a:t>
            </a:r>
            <a:r>
              <a:rPr lang="en-GB" dirty="0" err="1">
                <a:latin typeface="Calibri" pitchFamily="34" charset="0"/>
              </a:rPr>
              <a:t>innen</a:t>
            </a:r>
            <a:r>
              <a:rPr lang="en-GB" dirty="0">
                <a:latin typeface="Calibri" pitchFamily="34" charset="0"/>
              </a:rPr>
              <a:t> </a:t>
            </a:r>
            <a:r>
              <a:rPr lang="en-GB" dirty="0" err="1">
                <a:latin typeface="Calibri" pitchFamily="34" charset="0"/>
              </a:rPr>
              <a:t>forvaltningsretten</a:t>
            </a:r>
            <a:r>
              <a:rPr lang="en-GB" dirty="0">
                <a:latin typeface="Calibri" pitchFamily="34" charset="0"/>
              </a:rPr>
              <a:t> (</a:t>
            </a:r>
            <a:r>
              <a:rPr lang="en-GB" dirty="0" err="1">
                <a:latin typeface="Calibri" pitchFamily="34" charset="0"/>
              </a:rPr>
              <a:t>som</a:t>
            </a:r>
            <a:r>
              <a:rPr lang="en-GB" dirty="0">
                <a:latin typeface="Calibri" pitchFamily="34" charset="0"/>
              </a:rPr>
              <a:t> </a:t>
            </a:r>
            <a:r>
              <a:rPr lang="en-GB" dirty="0" err="1">
                <a:latin typeface="Calibri" pitchFamily="34" charset="0"/>
              </a:rPr>
              <a:t>er</a:t>
            </a:r>
            <a:endParaRPr lang="en-GB" dirty="0">
              <a:latin typeface="Calibri" pitchFamily="34" charset="0"/>
            </a:endParaRPr>
          </a:p>
          <a:p>
            <a:r>
              <a:rPr lang="en-GB" dirty="0" err="1">
                <a:latin typeface="Calibri" pitchFamily="34" charset="0"/>
              </a:rPr>
              <a:t>spesielt</a:t>
            </a:r>
            <a:r>
              <a:rPr lang="en-GB" dirty="0">
                <a:latin typeface="Calibri" pitchFamily="34" charset="0"/>
              </a:rPr>
              <a:t> relevant for </a:t>
            </a:r>
            <a:r>
              <a:rPr lang="en-GB" dirty="0" err="1">
                <a:latin typeface="Calibri" pitchFamily="34" charset="0"/>
              </a:rPr>
              <a:t>forvaltningsinformatikken</a:t>
            </a:r>
            <a:r>
              <a:rPr lang="en-GB" dirty="0">
                <a:latin typeface="Calibri" pitchFamily="34" charset="0"/>
              </a:rPr>
              <a:t>)</a:t>
            </a:r>
          </a:p>
        </p:txBody>
      </p:sp>
      <p:sp>
        <p:nvSpPr>
          <p:cNvPr id="7" name="TekstSylinder 6"/>
          <p:cNvSpPr txBox="1"/>
          <p:nvPr/>
        </p:nvSpPr>
        <p:spPr>
          <a:xfrm>
            <a:off x="5072064" y="3214700"/>
            <a:ext cx="2211387" cy="36988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dirty="0" err="1">
                <a:latin typeface="+mn-lt"/>
                <a:cs typeface="+mn-cs"/>
              </a:rPr>
              <a:t>Hvordan</a:t>
            </a:r>
            <a:r>
              <a:rPr lang="en-GB" dirty="0">
                <a:latin typeface="+mn-lt"/>
                <a:cs typeface="+mn-cs"/>
              </a:rPr>
              <a:t> </a:t>
            </a:r>
            <a:r>
              <a:rPr lang="en-GB" dirty="0" err="1">
                <a:latin typeface="+mn-lt"/>
                <a:cs typeface="+mn-cs"/>
              </a:rPr>
              <a:t>blir</a:t>
            </a:r>
            <a:r>
              <a:rPr lang="en-GB" dirty="0">
                <a:latin typeface="+mn-lt"/>
                <a:cs typeface="+mn-cs"/>
              </a:rPr>
              <a:t> lover </a:t>
            </a:r>
            <a:r>
              <a:rPr lang="en-GB" dirty="0" err="1">
                <a:latin typeface="+mn-lt"/>
                <a:cs typeface="+mn-cs"/>
              </a:rPr>
              <a:t>til</a:t>
            </a:r>
            <a:r>
              <a:rPr lang="en-GB" dirty="0">
                <a:latin typeface="+mn-lt"/>
                <a:cs typeface="+mn-cs"/>
              </a:rPr>
              <a:t>?</a:t>
            </a:r>
          </a:p>
        </p:txBody>
      </p:sp>
      <p:sp>
        <p:nvSpPr>
          <p:cNvPr id="8" name="TekstSylinder 7"/>
          <p:cNvSpPr txBox="1"/>
          <p:nvPr/>
        </p:nvSpPr>
        <p:spPr>
          <a:xfrm>
            <a:off x="4714876" y="4143387"/>
            <a:ext cx="2967038" cy="36988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dirty="0" err="1">
                <a:latin typeface="+mn-lt"/>
                <a:cs typeface="+mn-cs"/>
              </a:rPr>
              <a:t>Hvordan</a:t>
            </a:r>
            <a:r>
              <a:rPr lang="en-GB" dirty="0">
                <a:latin typeface="+mn-lt"/>
                <a:cs typeface="+mn-cs"/>
              </a:rPr>
              <a:t> </a:t>
            </a:r>
            <a:r>
              <a:rPr lang="en-GB" dirty="0" err="1">
                <a:latin typeface="+mn-lt"/>
                <a:cs typeface="+mn-cs"/>
              </a:rPr>
              <a:t>er</a:t>
            </a:r>
            <a:r>
              <a:rPr lang="en-GB" dirty="0">
                <a:latin typeface="+mn-lt"/>
                <a:cs typeface="+mn-cs"/>
              </a:rPr>
              <a:t> lover </a:t>
            </a:r>
            <a:r>
              <a:rPr lang="en-GB" dirty="0" err="1">
                <a:latin typeface="+mn-lt"/>
                <a:cs typeface="+mn-cs"/>
              </a:rPr>
              <a:t>bygget</a:t>
            </a:r>
            <a:r>
              <a:rPr lang="en-GB" dirty="0">
                <a:latin typeface="+mn-lt"/>
                <a:cs typeface="+mn-cs"/>
              </a:rPr>
              <a:t> </a:t>
            </a:r>
            <a:r>
              <a:rPr lang="en-GB" dirty="0" err="1">
                <a:latin typeface="+mn-lt"/>
                <a:cs typeface="+mn-cs"/>
              </a:rPr>
              <a:t>opp</a:t>
            </a:r>
            <a:r>
              <a:rPr lang="en-GB" dirty="0">
                <a:latin typeface="+mn-lt"/>
                <a:cs typeface="+mn-cs"/>
              </a:rPr>
              <a:t>?</a:t>
            </a:r>
          </a:p>
        </p:txBody>
      </p:sp>
      <p:sp>
        <p:nvSpPr>
          <p:cNvPr id="9" name="TekstSylinder 8"/>
          <p:cNvSpPr txBox="1">
            <a:spLocks noChangeArrowheads="1"/>
          </p:cNvSpPr>
          <p:nvPr/>
        </p:nvSpPr>
        <p:spPr bwMode="auto">
          <a:xfrm>
            <a:off x="4572001" y="5286392"/>
            <a:ext cx="3506788" cy="369887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dirty="0" err="1">
                <a:latin typeface="Calibri" pitchFamily="34" charset="0"/>
              </a:rPr>
              <a:t>Hvordan</a:t>
            </a:r>
            <a:r>
              <a:rPr lang="en-GB" dirty="0">
                <a:latin typeface="Calibri" pitchFamily="34" charset="0"/>
              </a:rPr>
              <a:t> </a:t>
            </a:r>
            <a:r>
              <a:rPr lang="en-GB" dirty="0" err="1">
                <a:latin typeface="Calibri" pitchFamily="34" charset="0"/>
              </a:rPr>
              <a:t>kan</a:t>
            </a:r>
            <a:r>
              <a:rPr lang="en-GB" dirty="0">
                <a:latin typeface="Calibri" pitchFamily="34" charset="0"/>
              </a:rPr>
              <a:t> vi </a:t>
            </a:r>
            <a:r>
              <a:rPr lang="en-GB" dirty="0" err="1">
                <a:latin typeface="Calibri" pitchFamily="34" charset="0"/>
              </a:rPr>
              <a:t>søke</a:t>
            </a:r>
            <a:r>
              <a:rPr lang="en-GB" dirty="0">
                <a:latin typeface="Calibri" pitchFamily="34" charset="0"/>
              </a:rPr>
              <a:t> </a:t>
            </a:r>
            <a:r>
              <a:rPr lang="en-GB" dirty="0" err="1">
                <a:latin typeface="Calibri" pitchFamily="34" charset="0"/>
              </a:rPr>
              <a:t>og</a:t>
            </a:r>
            <a:r>
              <a:rPr lang="en-GB" dirty="0">
                <a:latin typeface="Calibri" pitchFamily="34" charset="0"/>
              </a:rPr>
              <a:t> </a:t>
            </a:r>
            <a:r>
              <a:rPr lang="en-GB" dirty="0" err="1">
                <a:latin typeface="Calibri" pitchFamily="34" charset="0"/>
              </a:rPr>
              <a:t>finne</a:t>
            </a:r>
            <a:r>
              <a:rPr lang="en-GB" dirty="0">
                <a:latin typeface="Calibri" pitchFamily="34" charset="0"/>
              </a:rPr>
              <a:t> lover?</a:t>
            </a:r>
          </a:p>
        </p:txBody>
      </p:sp>
      <p:sp>
        <p:nvSpPr>
          <p:cNvPr id="10" name="TekstSylinder 9"/>
          <p:cNvSpPr txBox="1"/>
          <p:nvPr/>
        </p:nvSpPr>
        <p:spPr>
          <a:xfrm>
            <a:off x="4786314" y="5786454"/>
            <a:ext cx="2820987" cy="646113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nb-NO" dirty="0">
                <a:latin typeface="+mn-lt"/>
                <a:cs typeface="+mn-cs"/>
              </a:rPr>
              <a:t>Hvordan</a:t>
            </a:r>
            <a:r>
              <a:rPr lang="en-GB" dirty="0">
                <a:latin typeface="+mn-lt"/>
                <a:cs typeface="+mn-cs"/>
              </a:rPr>
              <a:t> </a:t>
            </a:r>
            <a:r>
              <a:rPr lang="en-GB" dirty="0" err="1">
                <a:latin typeface="+mn-lt"/>
                <a:cs typeface="+mn-cs"/>
              </a:rPr>
              <a:t>finner</a:t>
            </a:r>
            <a:r>
              <a:rPr lang="en-GB" dirty="0">
                <a:latin typeface="+mn-lt"/>
                <a:cs typeface="+mn-cs"/>
              </a:rPr>
              <a:t> vi </a:t>
            </a:r>
            <a:r>
              <a:rPr lang="en-GB" dirty="0" err="1">
                <a:latin typeface="+mn-lt"/>
                <a:cs typeface="+mn-cs"/>
              </a:rPr>
              <a:t>fram</a:t>
            </a:r>
            <a:r>
              <a:rPr lang="en-GB" dirty="0">
                <a:latin typeface="+mn-lt"/>
                <a:cs typeface="+mn-cs"/>
              </a:rPr>
              <a:t> </a:t>
            </a:r>
            <a:r>
              <a:rPr lang="en-GB" dirty="0" err="1">
                <a:latin typeface="+mn-lt"/>
                <a:cs typeface="+mn-cs"/>
              </a:rPr>
              <a:t>i</a:t>
            </a:r>
            <a:r>
              <a:rPr lang="en-GB" dirty="0">
                <a:latin typeface="+mn-lt"/>
                <a:cs typeface="+mn-cs"/>
              </a:rPr>
              <a:t> den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nb-NO" dirty="0">
                <a:latin typeface="+mn-lt"/>
                <a:cs typeface="+mn-cs"/>
              </a:rPr>
              <a:t>enkelte</a:t>
            </a:r>
            <a:r>
              <a:rPr lang="en-GB" dirty="0">
                <a:latin typeface="+mn-lt"/>
                <a:cs typeface="+mn-cs"/>
              </a:rPr>
              <a:t> </a:t>
            </a:r>
            <a:r>
              <a:rPr lang="en-GB" dirty="0" err="1">
                <a:latin typeface="+mn-lt"/>
                <a:cs typeface="+mn-cs"/>
              </a:rPr>
              <a:t>lov</a:t>
            </a:r>
            <a:r>
              <a:rPr lang="en-GB" dirty="0">
                <a:latin typeface="+mn-lt"/>
                <a:cs typeface="+mn-cs"/>
              </a:rPr>
              <a:t>?</a:t>
            </a:r>
          </a:p>
        </p:txBody>
      </p:sp>
      <p:sp>
        <p:nvSpPr>
          <p:cNvPr id="11" name="Høyre klammeparentes 10"/>
          <p:cNvSpPr/>
          <p:nvPr/>
        </p:nvSpPr>
        <p:spPr>
          <a:xfrm>
            <a:off x="2143125" y="2500313"/>
            <a:ext cx="142875" cy="642937"/>
          </a:xfrm>
          <a:prstGeom prst="rightBrac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nb-NO"/>
          </a:p>
        </p:txBody>
      </p:sp>
      <p:sp>
        <p:nvSpPr>
          <p:cNvPr id="12" name="TekstSylinder 11"/>
          <p:cNvSpPr txBox="1">
            <a:spLocks noChangeArrowheads="1"/>
          </p:cNvSpPr>
          <p:nvPr/>
        </p:nvSpPr>
        <p:spPr bwMode="auto">
          <a:xfrm>
            <a:off x="5286376" y="2714637"/>
            <a:ext cx="1835150" cy="369888"/>
          </a:xfrm>
          <a:prstGeom prst="rect">
            <a:avLst/>
          </a:prstGeom>
          <a:solidFill>
            <a:srgbClr val="FF99FF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b-NO">
                <a:latin typeface="Calibri" pitchFamily="34" charset="0"/>
              </a:rPr>
              <a:t>Når brukes lover?</a:t>
            </a:r>
          </a:p>
        </p:txBody>
      </p:sp>
      <p:sp>
        <p:nvSpPr>
          <p:cNvPr id="13" name="TekstSylinder 12"/>
          <p:cNvSpPr txBox="1">
            <a:spLocks noChangeArrowheads="1"/>
          </p:cNvSpPr>
          <p:nvPr/>
        </p:nvSpPr>
        <p:spPr bwMode="auto">
          <a:xfrm>
            <a:off x="4429126" y="3643325"/>
            <a:ext cx="3725863" cy="369887"/>
          </a:xfrm>
          <a:prstGeom prst="rect">
            <a:avLst/>
          </a:prstGeom>
          <a:solidFill>
            <a:srgbClr val="FF7C80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b-NO">
                <a:latin typeface="Calibri" pitchFamily="34" charset="0"/>
              </a:rPr>
              <a:t>Hvordan styres lovgivningsprosessen?</a:t>
            </a:r>
          </a:p>
        </p:txBody>
      </p:sp>
      <p:sp>
        <p:nvSpPr>
          <p:cNvPr id="16" name="TekstSylinder 15"/>
          <p:cNvSpPr txBox="1">
            <a:spLocks noChangeArrowheads="1"/>
          </p:cNvSpPr>
          <p:nvPr/>
        </p:nvSpPr>
        <p:spPr bwMode="auto">
          <a:xfrm>
            <a:off x="5072066" y="4714884"/>
            <a:ext cx="2198102" cy="369332"/>
          </a:xfrm>
          <a:prstGeom prst="rect">
            <a:avLst/>
          </a:prstGeom>
          <a:solidFill>
            <a:srgbClr val="FFC000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dirty="0" err="1">
                <a:latin typeface="Calibri" pitchFamily="34" charset="0"/>
              </a:rPr>
              <a:t>Hvordan</a:t>
            </a:r>
            <a:r>
              <a:rPr lang="en-GB" dirty="0">
                <a:latin typeface="Calibri" pitchFamily="34" charset="0"/>
              </a:rPr>
              <a:t> </a:t>
            </a:r>
            <a:r>
              <a:rPr lang="en-GB" dirty="0" err="1" smtClean="0">
                <a:latin typeface="Calibri" pitchFamily="34" charset="0"/>
              </a:rPr>
              <a:t>virker</a:t>
            </a:r>
            <a:r>
              <a:rPr lang="en-GB" dirty="0" smtClean="0">
                <a:latin typeface="Calibri" pitchFamily="34" charset="0"/>
              </a:rPr>
              <a:t> lover?</a:t>
            </a:r>
            <a:endParaRPr lang="en-GB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nb-NO" sz="3200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Når brukes lover?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925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nb-NO" dirty="0" smtClean="0"/>
              <a:t>Når må lov brukes?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nb-NO" dirty="0" smtClean="0"/>
              <a:t>Når legalitetsprinsippet krever det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nb-NO" dirty="0" smtClean="0"/>
              <a:t>For å endre annen formell lov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nb-NO" dirty="0" smtClean="0"/>
              <a:t>Når kan/bør lov brukes?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nb-NO" dirty="0" smtClean="0"/>
              <a:t>Når det er behov for helhetlig regulering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nb-NO" dirty="0" smtClean="0"/>
              <a:t>Når det er stort behov for forutberegnelighet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nb-NO" dirty="0" smtClean="0"/>
              <a:t>Når det er behov for demokratisk diskusjon/forankring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nb-NO" dirty="0" smtClean="0"/>
              <a:t>Når en ønsker å sikre tilgjengelig regelverk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nb-NO" dirty="0" smtClean="0"/>
              <a:t>I praksis brukes lovvedtak ofte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nb-NO" dirty="0" smtClean="0"/>
              <a:t>Langt de fleste lovvedtak er endringslover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nb-NO" sz="3200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Hvordan blir lover til?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700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nb-NO" dirty="0" smtClean="0"/>
              <a:t>Initiativ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nb-NO" dirty="0" smtClean="0"/>
              <a:t>Regjeringen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nb-NO" dirty="0" smtClean="0"/>
              <a:t>Anmodning fra Stortinget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nb-NO" dirty="0" smtClean="0"/>
              <a:t>Private lovforslag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nb-NO" sz="2300" dirty="0" smtClean="0"/>
              <a:t>	(Enkelte lovforslag har bakgrunn i internasjonale forpliktelser (EØS-avtalen, konvensjoner mv.) Det opprinnelige initiativet kan selvsagt </a:t>
            </a:r>
            <a:r>
              <a:rPr lang="nb-NO" sz="2300" dirty="0" smtClean="0"/>
              <a:t>komme fra </a:t>
            </a:r>
            <a:r>
              <a:rPr lang="nb-NO" sz="2300" dirty="0" smtClean="0"/>
              <a:t>”hvor som helst” i det sivile samfunnet, men kanaliseres gjennom regjering, Stortinget eller partier på Stortinget)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nb-NO" dirty="0" smtClean="0"/>
              <a:t>Utredning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nb-NO" dirty="0" smtClean="0"/>
              <a:t>Offentlig høring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nb-NO" dirty="0" smtClean="0"/>
              <a:t>Behandling i departementet og regjeringen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nb-NO" dirty="0" smtClean="0"/>
              <a:t>Komitébehandling </a:t>
            </a:r>
            <a:r>
              <a:rPr lang="nb-NO" dirty="0" smtClean="0"/>
              <a:t>i Stortinget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nb-NO" dirty="0" smtClean="0"/>
              <a:t>Lovvedtak i Stortinget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nb-NO" dirty="0" smtClean="0"/>
              <a:t>Sanksjonering av Kongen i statsråd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nb-NO" dirty="0" smtClean="0"/>
              <a:t>Publisering i </a:t>
            </a:r>
            <a:r>
              <a:rPr lang="nb-NO" dirty="0" err="1" smtClean="0"/>
              <a:t>hht</a:t>
            </a:r>
            <a:r>
              <a:rPr lang="nb-NO" dirty="0" smtClean="0"/>
              <a:t> lov om Norsk Lovtidend (c/o Lovdata)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nb-NO" sz="3200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Hvordan styres lovgivningsprosessen?</a:t>
            </a:r>
          </a:p>
        </p:txBody>
      </p:sp>
      <p:sp>
        <p:nvSpPr>
          <p:cNvPr id="6147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nb-NO" sz="2400" smtClean="0"/>
              <a:t>Mandat til utredningsgruppe mv.</a:t>
            </a:r>
          </a:p>
          <a:p>
            <a:pPr eaLnBrk="1" hangingPunct="1"/>
            <a:r>
              <a:rPr lang="nb-NO" sz="2400" smtClean="0"/>
              <a:t>Utredningsinstruksen med veileder</a:t>
            </a:r>
          </a:p>
          <a:p>
            <a:pPr eaLnBrk="1" hangingPunct="1"/>
            <a:r>
              <a:rPr lang="nb-NO" sz="2400" smtClean="0"/>
              <a:t>Lovteknikkheftet</a:t>
            </a:r>
          </a:p>
          <a:p>
            <a:pPr eaLnBrk="1" hangingPunct="1"/>
            <a:r>
              <a:rPr lang="nb-NO" sz="2400" smtClean="0"/>
              <a:t>Veiledere for utvalgsarbeid (ledere og sekretærer)</a:t>
            </a:r>
          </a:p>
          <a:p>
            <a:pPr eaLnBrk="1" hangingPunct="1"/>
            <a:r>
              <a:rPr lang="nb-NO" sz="2400" smtClean="0"/>
              <a:t>Om R-konferanser (f.eks. utredningsutvalg og lovsaker)</a:t>
            </a:r>
          </a:p>
          <a:p>
            <a:pPr eaLnBrk="1" hangingPunct="1"/>
            <a:r>
              <a:rPr lang="nb-NO" sz="2400" smtClean="0"/>
              <a:t>Om Statsråd (jf. kap. 5 om sanksjon av lover mv. og kap. 8 om oppnevning av utredningsutvalg mv)</a:t>
            </a:r>
          </a:p>
          <a:p>
            <a:pPr eaLnBrk="1" hangingPunct="1"/>
            <a:r>
              <a:rPr lang="nb-NO" sz="2400" smtClean="0"/>
              <a:t>Grunnloven § 75 flg.</a:t>
            </a:r>
          </a:p>
          <a:p>
            <a:pPr eaLnBrk="1" hangingPunct="1"/>
            <a:r>
              <a:rPr lang="nb-NO" sz="2400" smtClean="0"/>
              <a:t>Stortingets forretningsorden</a:t>
            </a:r>
          </a:p>
          <a:p>
            <a:pPr eaLnBrk="1" hangingPunct="1"/>
            <a:r>
              <a:rPr lang="nb-NO" sz="2400" smtClean="0"/>
              <a:t>Lov om Norsk Lovtidend (med forskrifter)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nb-NO" sz="3200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Hvordan er lover bygget opp?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29175"/>
          </a:xfrm>
        </p:spPr>
        <p:txBody>
          <a:bodyPr rtlCol="0">
            <a:normAutofit fontScale="700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nb-NO" dirty="0" smtClean="0"/>
              <a:t>Hvor detaljert lovteksten er varierer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nb-NO" dirty="0" smtClean="0"/>
              <a:t>Normalt inneholder loven én eller flere forskriftshjemler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nb-NO" dirty="0" smtClean="0"/>
              <a:t>Noen lover stiller mest opp rammer for forskrifter (”fullmaktslover”)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nb-NO" dirty="0" smtClean="0"/>
              <a:t>Noen standard elementer i lover: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nb-NO" dirty="0" smtClean="0"/>
              <a:t>Formål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nb-NO" dirty="0" smtClean="0"/>
              <a:t>Saklig virkeområde (hva gjelder loven for?)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nb-NO" dirty="0" smtClean="0"/>
              <a:t>Stedlig virkeområde (hvor gjelder loven?)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nb-NO" dirty="0" smtClean="0"/>
              <a:t>Definisjoner (legaldefinisjoner)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nb-NO" dirty="0" smtClean="0"/>
              <a:t>Sanksjoner  mv. (tvangsmulkt, overtredelsesgebyr, erstatning, straff)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nb-NO" dirty="0" smtClean="0"/>
              <a:t>Forskriftshjemler (ofte spredt rundt i loven, til slutt i enkeltparagrafer)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nb-NO" dirty="0" smtClean="0"/>
              <a:t>Ikraftsetting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nb-NO" dirty="0" smtClean="0"/>
              <a:t>Overgangsregler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nb-NO" dirty="0" smtClean="0"/>
              <a:t>Endringer i andre lover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nb-NO" dirty="0" smtClean="0"/>
              <a:t>Standardelementene finnes særlig i innledningen og avslutningen av lovteksten	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nb-NO" sz="3200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Hvordan kan vi søke og finne lover?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925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nb-NO" sz="2600" dirty="0" smtClean="0"/>
              <a:t>Alle lover er tilgjengelig hos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nb-NO" sz="2400" dirty="0" err="1" smtClean="0"/>
              <a:t>Lovdata.no</a:t>
            </a:r>
            <a:r>
              <a:rPr lang="nb-NO" sz="2400" dirty="0" smtClean="0"/>
              <a:t> (åpen basistjeneste, betalt ”</a:t>
            </a:r>
            <a:r>
              <a:rPr lang="nb-NO" sz="2400" dirty="0" err="1" smtClean="0"/>
              <a:t>proff-tjeneste</a:t>
            </a:r>
            <a:r>
              <a:rPr lang="nb-NO" sz="2400" dirty="0" smtClean="0"/>
              <a:t>”)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nb-NO" sz="2400" dirty="0" err="1" smtClean="0"/>
              <a:t>Rettsdata.no</a:t>
            </a:r>
            <a:r>
              <a:rPr lang="nb-NO" sz="2400" dirty="0" smtClean="0"/>
              <a:t> (betalt tjeneste)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nb-NO" sz="2600" dirty="0" smtClean="0"/>
              <a:t>Regjeringens lovdokumenter finnes på </a:t>
            </a:r>
            <a:r>
              <a:rPr lang="nb-NO" sz="2600" dirty="0" err="1" smtClean="0"/>
              <a:t>Regjeringen.no</a:t>
            </a:r>
            <a:r>
              <a:rPr lang="nb-NO" sz="2600" dirty="0" smtClean="0"/>
              <a:t> under ”Dokumenter”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nb-NO" sz="2600" dirty="0" smtClean="0"/>
              <a:t>Stortingets lovdokumenter finnes på </a:t>
            </a:r>
            <a:r>
              <a:rPr lang="nb-NO" sz="2600" dirty="0" err="1" smtClean="0"/>
              <a:t>Stortinget.no</a:t>
            </a:r>
            <a:r>
              <a:rPr lang="nb-NO" sz="2600" dirty="0" smtClean="0"/>
              <a:t> under ”</a:t>
            </a:r>
            <a:r>
              <a:rPr lang="nb-NO" sz="2600" dirty="0" err="1" smtClean="0"/>
              <a:t>Lovsak</a:t>
            </a:r>
            <a:r>
              <a:rPr lang="nb-NO" sz="2600" dirty="0" smtClean="0"/>
              <a:t>”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nb-NO" sz="2600" dirty="0" smtClean="0"/>
              <a:t>	</a:t>
            </a:r>
          </a:p>
          <a:p>
            <a:pPr eaLnBrk="1" fontAlgn="auto" hangingPunct="1">
              <a:spcAft>
                <a:spcPts val="0"/>
              </a:spcAft>
              <a:buFont typeface="Courier New" pitchFamily="49" charset="0"/>
              <a:buChar char="o"/>
              <a:defRPr/>
            </a:pPr>
            <a:r>
              <a:rPr lang="nb-NO" sz="2600" dirty="0" smtClean="0"/>
              <a:t>De fleste offentlige etater og private organisasjoner lenker direkte til Lovdatas tjenester</a:t>
            </a:r>
          </a:p>
          <a:p>
            <a:pPr eaLnBrk="1" fontAlgn="auto" hangingPunct="1">
              <a:spcAft>
                <a:spcPts val="0"/>
              </a:spcAft>
              <a:buFont typeface="Courier New" pitchFamily="49" charset="0"/>
              <a:buChar char="o"/>
              <a:defRPr/>
            </a:pPr>
            <a:r>
              <a:rPr lang="nb-NO" sz="2600" dirty="0" smtClean="0"/>
              <a:t>Unngå å (kun) bruke andre lovtekster enn de som finnes på nevnte nettsteder, fordi det er fare for at tekstene ikke er tilstrekkelig oppdaterte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nb-NO" sz="3200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Hvordan finner vi fram i den enkelte lov?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43425"/>
          </a:xfrm>
        </p:spPr>
        <p:txBody>
          <a:bodyPr rtlCol="0">
            <a:normAutofit fontScale="625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nb-NO" dirty="0" smtClean="0"/>
              <a:t>Let etter enkelte av standardelementene først; særlig er disse viktig: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nb-NO" dirty="0" smtClean="0"/>
              <a:t>Formål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nb-NO" dirty="0" smtClean="0"/>
              <a:t>Saklig virkeområde (hva gjelder loven for?)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nb-NO" dirty="0" smtClean="0"/>
              <a:t>Stedlig virkeområde (hvor gjelder loven?)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nb-NO" dirty="0" smtClean="0"/>
              <a:t>Definisjoner (legaldefinisjoner)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nb-NO" dirty="0" smtClean="0"/>
              <a:t>Ikraftsetting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nb-NO" dirty="0" smtClean="0"/>
              <a:t>Legg merke til kapitteloverskrifter og overskrifter på den enkelte bestemmelse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nb-NO" dirty="0" smtClean="0"/>
              <a:t>Slå opp i ”Merknader til den enkelte bestemmelse” (spesialmotiver) som vanligvis står i nest siste kapittel i lovproposisjonen (</a:t>
            </a:r>
            <a:r>
              <a:rPr lang="nb-NO" dirty="0" err="1" smtClean="0"/>
              <a:t>Prop</a:t>
            </a:r>
            <a:r>
              <a:rPr lang="nb-NO" dirty="0" smtClean="0"/>
              <a:t>. L)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nb-NO" dirty="0" smtClean="0"/>
              <a:t>Merk at komitéinnstillingen (</a:t>
            </a:r>
            <a:r>
              <a:rPr lang="nb-NO" dirty="0" err="1" smtClean="0"/>
              <a:t>Innst</a:t>
            </a:r>
            <a:r>
              <a:rPr lang="nb-NO" dirty="0" smtClean="0"/>
              <a:t>. L) kan ha avvikende innhold </a:t>
            </a:r>
            <a:r>
              <a:rPr lang="nb-NO" dirty="0" err="1" smtClean="0"/>
              <a:t>ift</a:t>
            </a:r>
            <a:r>
              <a:rPr lang="nb-NO" dirty="0" smtClean="0"/>
              <a:t>. </a:t>
            </a:r>
            <a:r>
              <a:rPr lang="nb-NO" dirty="0" err="1" smtClean="0"/>
              <a:t>Prop</a:t>
            </a:r>
            <a:r>
              <a:rPr lang="nb-NO" dirty="0" smtClean="0"/>
              <a:t>. L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nb-NO" dirty="0" smtClean="0"/>
              <a:t>Selvsagt er også </a:t>
            </a:r>
            <a:r>
              <a:rPr lang="nb-NO" i="1" dirty="0" smtClean="0"/>
              <a:t>andre rettskilder </a:t>
            </a:r>
            <a:r>
              <a:rPr lang="nb-NO" dirty="0" smtClean="0"/>
              <a:t>(rettspraksis, forvaltningspraksis mv.) relevante og nødvendige å undersøke dersom en skal kunne ta sikker stilling til hvilke rettsregler som gjelder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nb-NO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nb-NO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296</TotalTime>
  <Words>698</Words>
  <Application>Microsoft Office PowerPoint</Application>
  <PresentationFormat>Skjermfremvisning (4:3)</PresentationFormat>
  <Paragraphs>111</Paragraphs>
  <Slides>11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11</vt:i4>
      </vt:variant>
    </vt:vector>
  </HeadingPairs>
  <TitlesOfParts>
    <vt:vector size="15" baseType="lpstr">
      <vt:lpstr>Arial</vt:lpstr>
      <vt:lpstr>Calibri</vt:lpstr>
      <vt:lpstr>Courier New</vt:lpstr>
      <vt:lpstr>Office-tema</vt:lpstr>
      <vt:lpstr>DRI2020 Rettskilder og informasjonssøking Introduksjon</vt:lpstr>
      <vt:lpstr>Kunnskapsmål</vt:lpstr>
      <vt:lpstr>Ferdighetsmål</vt:lpstr>
      <vt:lpstr>Generell kompetanse</vt:lpstr>
      <vt:lpstr>Emnet handler i stor grad om rettskilder  med vekt på lover</vt:lpstr>
      <vt:lpstr>Når brukes lover?</vt:lpstr>
      <vt:lpstr>Hvordan blir lover til?</vt:lpstr>
      <vt:lpstr>Hvordan styres lovgivningsprosessen?</vt:lpstr>
      <vt:lpstr>Hvordan er lover bygget opp?</vt:lpstr>
      <vt:lpstr>Hvordan kan vi søke og finne lover?</vt:lpstr>
      <vt:lpstr>Hvordan finner vi fram i den enkelte lov?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DRI2010 Rettskilder og informasjonssøking Introduksjon</dc:title>
  <dc:creator>eier</dc:creator>
  <cp:lastModifiedBy>eier</cp:lastModifiedBy>
  <cp:revision>11</cp:revision>
  <dcterms:created xsi:type="dcterms:W3CDTF">2011-08-23T08:05:23Z</dcterms:created>
  <dcterms:modified xsi:type="dcterms:W3CDTF">2013-08-20T20:08:27Z</dcterms:modified>
</cp:coreProperties>
</file>