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05.11.2013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05.11.2013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05.11.2013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05.11.2013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05.11.2013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05.11.2013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05.11.2013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05.11.2013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05.11.2013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05.11.2013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05.11.2013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E5D2C-23A7-4ADC-8E74-0C896675224D}" type="datetimeFigureOut">
              <a:rPr lang="nb-NO" smtClean="0"/>
              <a:pPr/>
              <a:t>05.11.2013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chemeClr val="accent2"/>
                </a:solidFill>
              </a:rPr>
              <a:t>DRI2020 Rettskilder og informasjonssøking</a:t>
            </a:r>
            <a:r>
              <a:rPr lang="nb-NO" sz="3200" dirty="0" smtClean="0">
                <a:solidFill>
                  <a:schemeClr val="accent2"/>
                </a:solidFill>
              </a:rPr>
              <a:t/>
            </a:r>
            <a:br>
              <a:rPr lang="nb-NO" sz="3200" dirty="0" smtClean="0">
                <a:solidFill>
                  <a:schemeClr val="accent2"/>
                </a:solidFill>
              </a:rPr>
            </a:br>
            <a:r>
              <a:rPr lang="nb-NO" sz="3200" dirty="0" smtClean="0"/>
              <a:t>-oppsummering</a:t>
            </a:r>
            <a:endParaRPr lang="nb-NO" sz="32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Dag Wiese Schartum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 emnet – kort fortalt</a:t>
            </a:r>
            <a:endParaRPr lang="nb-NO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>
                <a:solidFill>
                  <a:schemeClr val="accent6">
                    <a:lumMod val="50000"/>
                  </a:schemeClr>
                </a:solidFill>
              </a:rPr>
              <a:t>Handler om organisering, søking og gjenfinning av informasjon, knyttet til</a:t>
            </a:r>
          </a:p>
          <a:p>
            <a:pPr lvl="1"/>
            <a:r>
              <a:rPr lang="nb-NO" dirty="0" smtClean="0">
                <a:solidFill>
                  <a:schemeClr val="accent6">
                    <a:lumMod val="50000"/>
                  </a:schemeClr>
                </a:solidFill>
              </a:rPr>
              <a:t>Lovgivning</a:t>
            </a:r>
          </a:p>
          <a:p>
            <a:pPr lvl="1"/>
            <a:r>
              <a:rPr lang="nb-NO" dirty="0" smtClean="0">
                <a:solidFill>
                  <a:schemeClr val="accent6">
                    <a:lumMod val="50000"/>
                  </a:schemeClr>
                </a:solidFill>
              </a:rPr>
              <a:t>Arkivmateriale</a:t>
            </a:r>
          </a:p>
          <a:p>
            <a:pPr lvl="1"/>
            <a:r>
              <a:rPr lang="nb-NO" dirty="0" smtClean="0">
                <a:solidFill>
                  <a:schemeClr val="accent6">
                    <a:lumMod val="50000"/>
                  </a:schemeClr>
                </a:solidFill>
              </a:rPr>
              <a:t>Materiale på Internett (generelt</a:t>
            </a:r>
            <a:r>
              <a:rPr lang="nb-NO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</a:p>
          <a:p>
            <a:r>
              <a:rPr lang="nb-NO" dirty="0" smtClean="0">
                <a:solidFill>
                  <a:srgbClr val="0000FF"/>
                </a:solidFill>
              </a:rPr>
              <a:t>For </a:t>
            </a:r>
            <a:r>
              <a:rPr lang="nb-NO" dirty="0" smtClean="0">
                <a:solidFill>
                  <a:srgbClr val="0000FF"/>
                </a:solidFill>
              </a:rPr>
              <a:t>lover går emnet </a:t>
            </a:r>
            <a:r>
              <a:rPr lang="nb-NO" dirty="0" smtClean="0">
                <a:solidFill>
                  <a:srgbClr val="0000FF"/>
                </a:solidFill>
              </a:rPr>
              <a:t>dypt </a:t>
            </a:r>
            <a:r>
              <a:rPr lang="nb-NO" dirty="0" smtClean="0">
                <a:solidFill>
                  <a:srgbClr val="0000FF"/>
                </a:solidFill>
              </a:rPr>
              <a:t>inn i prosessen fra initiativ til vedtakelse, fordi</a:t>
            </a:r>
          </a:p>
          <a:p>
            <a:pPr lvl="1"/>
            <a:r>
              <a:rPr lang="nb-NO" dirty="0" smtClean="0">
                <a:solidFill>
                  <a:srgbClr val="0000FF"/>
                </a:solidFill>
              </a:rPr>
              <a:t>Lovkunnskap er viktig for videre studier innen DRI og forvaltningsinformatikk</a:t>
            </a:r>
          </a:p>
          <a:p>
            <a:pPr lvl="1"/>
            <a:r>
              <a:rPr lang="nb-NO" dirty="0" smtClean="0">
                <a:solidFill>
                  <a:srgbClr val="0000FF"/>
                </a:solidFill>
              </a:rPr>
              <a:t>Lovkunnskap </a:t>
            </a:r>
            <a:r>
              <a:rPr lang="nb-NO" dirty="0" smtClean="0">
                <a:solidFill>
                  <a:srgbClr val="0000FF"/>
                </a:solidFill>
              </a:rPr>
              <a:t>er viktig for effektive søk i lover og </a:t>
            </a:r>
            <a:r>
              <a:rPr lang="nb-NO" dirty="0" smtClean="0">
                <a:solidFill>
                  <a:srgbClr val="0000FF"/>
                </a:solidFill>
              </a:rPr>
              <a:t>for vurdering </a:t>
            </a:r>
            <a:r>
              <a:rPr lang="nb-NO" dirty="0" smtClean="0">
                <a:solidFill>
                  <a:srgbClr val="0000FF"/>
                </a:solidFill>
              </a:rPr>
              <a:t>av </a:t>
            </a:r>
            <a:r>
              <a:rPr lang="nb-NO" dirty="0" smtClean="0">
                <a:solidFill>
                  <a:srgbClr val="0000FF"/>
                </a:solidFill>
              </a:rPr>
              <a:t>lovers innhold</a:t>
            </a:r>
            <a:endParaRPr lang="nb-NO" dirty="0" smtClean="0">
              <a:solidFill>
                <a:srgbClr val="0000FF"/>
              </a:solidFill>
            </a:endParaRPr>
          </a:p>
          <a:p>
            <a:r>
              <a:rPr lang="nb-NO" dirty="0" smtClean="0">
                <a:solidFill>
                  <a:srgbClr val="7030A0"/>
                </a:solidFill>
              </a:rPr>
              <a:t>Lovkunnskap </a:t>
            </a:r>
            <a:r>
              <a:rPr lang="nb-NO" dirty="0" smtClean="0">
                <a:solidFill>
                  <a:srgbClr val="7030A0"/>
                </a:solidFill>
              </a:rPr>
              <a:t>kan sies å dominere </a:t>
            </a:r>
            <a:r>
              <a:rPr lang="nb-NO" dirty="0" smtClean="0">
                <a:solidFill>
                  <a:srgbClr val="7030A0"/>
                </a:solidFill>
              </a:rPr>
              <a:t>emnet</a:t>
            </a:r>
            <a:endParaRPr lang="nb-NO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>
                <a:solidFill>
                  <a:srgbClr val="0000FF"/>
                </a:solidFill>
              </a:rPr>
              <a:t>Når brukes lover?</a:t>
            </a:r>
          </a:p>
          <a:p>
            <a:pPr lvl="1"/>
            <a:r>
              <a:rPr lang="nb-NO" dirty="0" smtClean="0"/>
              <a:t>Når legalitetsprinsippet krever det (varsomhet med forskrifter)</a:t>
            </a:r>
          </a:p>
          <a:p>
            <a:pPr lvl="1"/>
            <a:r>
              <a:rPr lang="nb-NO" dirty="0" smtClean="0"/>
              <a:t>For å endre eksisterende lov</a:t>
            </a:r>
          </a:p>
          <a:p>
            <a:pPr lvl="1"/>
            <a:r>
              <a:rPr lang="nb-NO" dirty="0" smtClean="0"/>
              <a:t>For å skape offentlighet, forutberegnelighet mv</a:t>
            </a:r>
          </a:p>
          <a:p>
            <a:r>
              <a:rPr lang="nb-NO" dirty="0" smtClean="0">
                <a:solidFill>
                  <a:srgbClr val="0000FF"/>
                </a:solidFill>
              </a:rPr>
              <a:t>Hvordan blir lover til?</a:t>
            </a:r>
          </a:p>
          <a:p>
            <a:pPr lvl="1"/>
            <a:r>
              <a:rPr lang="nb-NO" dirty="0" smtClean="0"/>
              <a:t>Mandat til utredningsgruppe eller lignende</a:t>
            </a:r>
          </a:p>
          <a:p>
            <a:pPr lvl="1"/>
            <a:r>
              <a:rPr lang="nb-NO" dirty="0" smtClean="0"/>
              <a:t>Utredning</a:t>
            </a:r>
          </a:p>
          <a:p>
            <a:pPr lvl="1"/>
            <a:r>
              <a:rPr lang="nb-NO" dirty="0" smtClean="0"/>
              <a:t>Høring</a:t>
            </a:r>
          </a:p>
          <a:p>
            <a:pPr lvl="1"/>
            <a:r>
              <a:rPr lang="nb-NO" dirty="0" smtClean="0"/>
              <a:t>Lovproposisjon</a:t>
            </a:r>
          </a:p>
          <a:p>
            <a:pPr lvl="1"/>
            <a:r>
              <a:rPr lang="nb-NO" dirty="0" smtClean="0"/>
              <a:t>Komitébehandling</a:t>
            </a:r>
          </a:p>
          <a:p>
            <a:pPr lvl="1"/>
            <a:r>
              <a:rPr lang="nb-NO" dirty="0" smtClean="0"/>
              <a:t>Stortingsbehandling</a:t>
            </a:r>
          </a:p>
          <a:p>
            <a:pPr lvl="1"/>
            <a:r>
              <a:rPr lang="nb-NO" dirty="0" smtClean="0"/>
              <a:t>Sanksjonering av Kongen i statsråd</a:t>
            </a:r>
          </a:p>
          <a:p>
            <a:pPr lvl="1"/>
            <a:r>
              <a:rPr lang="nb-NO" dirty="0" smtClean="0"/>
              <a:t>Publisering i </a:t>
            </a:r>
            <a:r>
              <a:rPr lang="nb-NO" dirty="0" err="1" smtClean="0"/>
              <a:t>hht</a:t>
            </a:r>
            <a:r>
              <a:rPr lang="nb-NO" dirty="0" smtClean="0"/>
              <a:t> lov om norsk </a:t>
            </a:r>
            <a:r>
              <a:rPr lang="nb-NO" dirty="0" err="1" smtClean="0"/>
              <a:t>lovtidend</a:t>
            </a:r>
            <a:r>
              <a:rPr lang="nb-NO" dirty="0" smtClean="0"/>
              <a:t> (c/o Lovdata)</a:t>
            </a:r>
          </a:p>
          <a:p>
            <a:pPr lvl="1"/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>
                <a:solidFill>
                  <a:srgbClr val="0000FF"/>
                </a:solidFill>
              </a:rPr>
              <a:t>Hvordan er lovgivningsprosessen styrt?</a:t>
            </a:r>
          </a:p>
          <a:p>
            <a:pPr lvl="1"/>
            <a:r>
              <a:rPr lang="nb-NO" dirty="0" smtClean="0"/>
              <a:t>Politiske føringer mv i mandatet</a:t>
            </a:r>
          </a:p>
          <a:p>
            <a:pPr lvl="1"/>
            <a:r>
              <a:rPr lang="nb-NO" dirty="0" smtClean="0"/>
              <a:t>Utredningsinstruksen med veileder</a:t>
            </a:r>
          </a:p>
          <a:p>
            <a:pPr lvl="1"/>
            <a:r>
              <a:rPr lang="nb-NO" dirty="0" smtClean="0"/>
              <a:t>Veiledere (Lovteknikkheftet, veiledning for utvalgsledere og –sekretærer)</a:t>
            </a:r>
          </a:p>
          <a:p>
            <a:pPr lvl="1"/>
            <a:r>
              <a:rPr lang="nb-NO" dirty="0" smtClean="0"/>
              <a:t>Instrukser fra SMK (Om R-konferanser og Om Statsråd)</a:t>
            </a:r>
          </a:p>
          <a:p>
            <a:pPr lvl="1"/>
            <a:r>
              <a:rPr lang="nb-NO" dirty="0" smtClean="0"/>
              <a:t>Grunnloven § 75 flg.</a:t>
            </a:r>
          </a:p>
          <a:p>
            <a:pPr lvl="1"/>
            <a:r>
              <a:rPr lang="nb-NO" dirty="0" smtClean="0"/>
              <a:t>Stortingets forretningsorden</a:t>
            </a:r>
          </a:p>
          <a:p>
            <a:pPr lvl="1"/>
            <a:r>
              <a:rPr lang="nb-NO" dirty="0" smtClean="0"/>
              <a:t>Lov om Norsk Lovtidend (med forskrifter)</a:t>
            </a:r>
          </a:p>
          <a:p>
            <a:r>
              <a:rPr lang="nb-NO" dirty="0" smtClean="0">
                <a:solidFill>
                  <a:srgbClr val="0000FF"/>
                </a:solidFill>
              </a:rPr>
              <a:t>Hvordan er lover bygget opp?</a:t>
            </a:r>
          </a:p>
          <a:p>
            <a:pPr lvl="1"/>
            <a:r>
              <a:rPr lang="nb-NO" dirty="0" smtClean="0"/>
              <a:t>Variasjon med enkelte tilløp til standardisering</a:t>
            </a:r>
          </a:p>
          <a:p>
            <a:pPr lvl="1"/>
            <a:r>
              <a:rPr lang="nb-NO" dirty="0" smtClean="0"/>
              <a:t>Lov som ramme for forskrifter (jf legalitetsprinsippet)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857232"/>
            <a:ext cx="8329642" cy="5268931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>
                <a:solidFill>
                  <a:srgbClr val="0000FF"/>
                </a:solidFill>
              </a:rPr>
              <a:t>Hvordan kan vi søke og finne lover?</a:t>
            </a:r>
          </a:p>
          <a:p>
            <a:pPr lvl="1"/>
            <a:r>
              <a:rPr lang="nb-NO" dirty="0" smtClean="0"/>
              <a:t>Rettskilder og </a:t>
            </a:r>
            <a:r>
              <a:rPr lang="nb-NO" dirty="0" err="1" smtClean="0"/>
              <a:t>publicatio</a:t>
            </a:r>
            <a:r>
              <a:rPr lang="nb-NO" dirty="0" smtClean="0"/>
              <a:t> </a:t>
            </a:r>
            <a:r>
              <a:rPr lang="nb-NO" dirty="0" err="1" smtClean="0"/>
              <a:t>legis</a:t>
            </a:r>
            <a:endParaRPr lang="nb-NO" dirty="0" smtClean="0"/>
          </a:p>
          <a:p>
            <a:pPr lvl="1"/>
            <a:r>
              <a:rPr lang="nb-NO" dirty="0" err="1" smtClean="0"/>
              <a:t>Formidlingsrevulosjon</a:t>
            </a:r>
            <a:endParaRPr lang="nb-NO" dirty="0" smtClean="0"/>
          </a:p>
          <a:p>
            <a:pPr lvl="1"/>
            <a:r>
              <a:rPr lang="nb-NO" dirty="0" err="1" smtClean="0"/>
              <a:t>Fritekstsøk</a:t>
            </a:r>
            <a:r>
              <a:rPr lang="nb-NO" dirty="0" smtClean="0"/>
              <a:t>, søk i faste felt og henvisningsstrukturer</a:t>
            </a:r>
          </a:p>
          <a:p>
            <a:r>
              <a:rPr lang="nb-NO" dirty="0" smtClean="0">
                <a:solidFill>
                  <a:srgbClr val="0000FF"/>
                </a:solidFill>
              </a:rPr>
              <a:t>Hvilke krav bør vi stille til lover?</a:t>
            </a:r>
          </a:p>
          <a:p>
            <a:pPr lvl="1"/>
            <a:r>
              <a:rPr lang="nb-NO" dirty="0" smtClean="0"/>
              <a:t>Forutberegnelighet og gjennomsikkerhet</a:t>
            </a:r>
          </a:p>
          <a:p>
            <a:pPr lvl="1"/>
            <a:r>
              <a:rPr lang="nb-NO" dirty="0" smtClean="0"/>
              <a:t>Lovspråk: Vaghet og skjønn. Kansellistilen. ”Definisjonssyken”</a:t>
            </a:r>
          </a:p>
          <a:p>
            <a:r>
              <a:rPr lang="nb-NO" dirty="0" smtClean="0">
                <a:solidFill>
                  <a:srgbClr val="0000FF"/>
                </a:solidFill>
              </a:rPr>
              <a:t>Hva kan vi gjøre for at lover skal ha ønsket virkning?</a:t>
            </a:r>
          </a:p>
          <a:p>
            <a:pPr lvl="1"/>
            <a:r>
              <a:rPr lang="nb-NO" dirty="0" err="1" smtClean="0"/>
              <a:t>Etterkontroll</a:t>
            </a:r>
            <a:r>
              <a:rPr lang="nb-NO" dirty="0" smtClean="0"/>
              <a:t> av lover</a:t>
            </a:r>
          </a:p>
          <a:p>
            <a:pPr lvl="2"/>
            <a:r>
              <a:rPr lang="nb-NO" dirty="0" smtClean="0"/>
              <a:t>Kontrollere at loven virker etter sin hensikt</a:t>
            </a:r>
          </a:p>
          <a:p>
            <a:pPr lvl="1"/>
            <a:r>
              <a:rPr lang="nb-NO" dirty="0" smtClean="0"/>
              <a:t>Evaluering av lover</a:t>
            </a:r>
          </a:p>
          <a:p>
            <a:pPr lvl="2"/>
            <a:r>
              <a:rPr lang="nb-NO" dirty="0" smtClean="0"/>
              <a:t>En systematisk datainnsamling, analyse og vurdering av et regelverk med tanke på utforming, målrealisering, effekter og/eller utvikling og anvendelse </a:t>
            </a:r>
          </a:p>
          <a:p>
            <a:pPr lvl="2"/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r>
              <a:rPr lang="nb-NO" sz="2700" dirty="0" smtClean="0">
                <a:solidFill>
                  <a:srgbClr val="0000FF"/>
                </a:solidFill>
              </a:rPr>
              <a:t>Hvordan kan hensynet til personvern ivaretas ved lovutredning og implementering?</a:t>
            </a:r>
            <a:endParaRPr lang="nb-NO" sz="2700" dirty="0" smtClean="0">
              <a:solidFill>
                <a:srgbClr val="0000FF"/>
              </a:solidFill>
            </a:endParaRPr>
          </a:p>
          <a:p>
            <a:pPr lvl="1"/>
            <a:r>
              <a:rPr lang="nb-NO" sz="2400" dirty="0" smtClean="0"/>
              <a:t>Vurdering av personvernkonsekvenser</a:t>
            </a:r>
          </a:p>
          <a:p>
            <a:pPr lvl="1"/>
            <a:r>
              <a:rPr lang="nb-NO" sz="2400" dirty="0" smtClean="0"/>
              <a:t>Innebygget personvern – ”</a:t>
            </a:r>
            <a:r>
              <a:rPr lang="nb-NO" sz="2400" dirty="0" err="1" smtClean="0"/>
              <a:t>privacy</a:t>
            </a:r>
            <a:r>
              <a:rPr lang="nb-NO" sz="2400" dirty="0" smtClean="0"/>
              <a:t> by design” (og personvern som utgangspunkt – ”</a:t>
            </a:r>
            <a:r>
              <a:rPr lang="nb-NO" sz="2400" dirty="0" err="1" smtClean="0"/>
              <a:t>privacy</a:t>
            </a:r>
            <a:r>
              <a:rPr lang="nb-NO" sz="2400" dirty="0" smtClean="0"/>
              <a:t> by </a:t>
            </a:r>
            <a:r>
              <a:rPr lang="nb-NO" sz="2400" dirty="0" err="1" smtClean="0"/>
              <a:t>default</a:t>
            </a:r>
            <a:r>
              <a:rPr lang="nb-NO" sz="2400" dirty="0" smtClean="0"/>
              <a:t>”)</a:t>
            </a:r>
            <a:endParaRPr lang="nb-NO" sz="2400" dirty="0" smtClean="0"/>
          </a:p>
          <a:p>
            <a:r>
              <a:rPr lang="nb-NO" sz="2700" dirty="0" smtClean="0">
                <a:solidFill>
                  <a:srgbClr val="0000FF"/>
                </a:solidFill>
              </a:rPr>
              <a:t>Hvordan </a:t>
            </a:r>
            <a:r>
              <a:rPr lang="nb-NO" sz="2700" dirty="0" smtClean="0">
                <a:solidFill>
                  <a:srgbClr val="0000FF"/>
                </a:solidFill>
              </a:rPr>
              <a:t>kan/bør en ta hensyn til automatisert saksbehandling når lover skrives?</a:t>
            </a:r>
          </a:p>
          <a:p>
            <a:pPr lvl="1"/>
            <a:r>
              <a:rPr lang="nb-NO" sz="2300" dirty="0" smtClean="0"/>
              <a:t>Automatiseringsvennlig lovgivning</a:t>
            </a:r>
          </a:p>
          <a:p>
            <a:pPr lvl="1"/>
            <a:r>
              <a:rPr lang="nb-NO" sz="2300" dirty="0" smtClean="0"/>
              <a:t>Automatiseringsvennlig angivelse av faktum</a:t>
            </a:r>
          </a:p>
          <a:p>
            <a:pPr lvl="1"/>
            <a:r>
              <a:rPr lang="nb-NO" sz="2300" dirty="0" smtClean="0"/>
              <a:t>Automatiseringsvennlig angivelse av behandlingsmåter</a:t>
            </a:r>
          </a:p>
          <a:p>
            <a:pPr lvl="1"/>
            <a:r>
              <a:rPr lang="nb-NO" sz="2300" dirty="0" smtClean="0"/>
              <a:t>Faste regler versus skjønn</a:t>
            </a:r>
            <a:endParaRPr lang="nb-NO" sz="2300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nb-NO" dirty="0" smtClean="0">
                <a:solidFill>
                  <a:srgbClr val="7030A0"/>
                </a:solidFill>
              </a:rPr>
              <a:t>Noen avsluttende ord om eksamen</a:t>
            </a:r>
            <a:endParaRPr lang="nb-NO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85720" y="1000108"/>
            <a:ext cx="8572560" cy="5429288"/>
          </a:xfrm>
        </p:spPr>
        <p:txBody>
          <a:bodyPr>
            <a:noAutofit/>
          </a:bodyPr>
          <a:lstStyle/>
          <a:p>
            <a:r>
              <a:rPr lang="nb-NO" sz="1700" dirty="0" smtClean="0"/>
              <a:t>13. </a:t>
            </a:r>
            <a:r>
              <a:rPr lang="nb-NO" sz="1700" dirty="0" smtClean="0"/>
              <a:t>november </a:t>
            </a:r>
            <a:r>
              <a:rPr lang="nb-NO" sz="1700" dirty="0" smtClean="0"/>
              <a:t>kl. 10.00, 4 timer skriftlig eksamen</a:t>
            </a:r>
          </a:p>
          <a:p>
            <a:r>
              <a:rPr lang="nb-NO" sz="1700" dirty="0" smtClean="0"/>
              <a:t>Dessverre finnes </a:t>
            </a:r>
            <a:r>
              <a:rPr lang="nb-NO" sz="1700" dirty="0" smtClean="0"/>
              <a:t>bare én </a:t>
            </a:r>
            <a:r>
              <a:rPr lang="nb-NO" sz="1700" dirty="0" smtClean="0"/>
              <a:t>tidligere </a:t>
            </a:r>
            <a:r>
              <a:rPr lang="nb-NO" sz="1700" dirty="0" smtClean="0"/>
              <a:t>oppgave </a:t>
            </a:r>
            <a:r>
              <a:rPr lang="nb-NO" sz="1700" dirty="0" smtClean="0"/>
              <a:t>som gir riktige </a:t>
            </a:r>
            <a:r>
              <a:rPr lang="nb-NO" sz="1700" dirty="0" smtClean="0"/>
              <a:t>forventninger</a:t>
            </a:r>
            <a:endParaRPr lang="nb-NO" sz="1700" dirty="0" smtClean="0"/>
          </a:p>
          <a:p>
            <a:r>
              <a:rPr lang="nb-NO" sz="1700" dirty="0" smtClean="0"/>
              <a:t>Oppgaven vil ha 2 – 4 deler som alle må besvares</a:t>
            </a:r>
          </a:p>
          <a:p>
            <a:r>
              <a:rPr lang="nb-NO" sz="1700" dirty="0" smtClean="0"/>
              <a:t>Det gis ikke oppgaver som kun er basert på forelesningspresentasjoner, men slike presentasjoner er klart relevante</a:t>
            </a:r>
          </a:p>
          <a:p>
            <a:r>
              <a:rPr lang="nb-NO" sz="1700" dirty="0" smtClean="0"/>
              <a:t>Vektlegging av emner ved eksamen vil gjenspeile vektleggingen i undervisning/pensum</a:t>
            </a:r>
          </a:p>
          <a:p>
            <a:r>
              <a:rPr lang="nb-NO" sz="1700" dirty="0" smtClean="0"/>
              <a:t>Det er tillatt å ha med seg lover og forskrifter (lovsamling, særtrykk), men dette vil neppe ha stor betydning for prestasjonene</a:t>
            </a:r>
          </a:p>
          <a:p>
            <a:r>
              <a:rPr lang="nb-NO" sz="1700" dirty="0" smtClean="0"/>
              <a:t>Dersom oppgaveteksten forutsetter tilgang til lovtekst e.l., deles dette ut som del av oppgaven</a:t>
            </a:r>
          </a:p>
          <a:p>
            <a:r>
              <a:rPr lang="nb-NO" sz="1700" dirty="0" smtClean="0"/>
              <a:t>Husk å les oppgaveteksten godt og bruk tid på å disponere før du skriver besvarelsen</a:t>
            </a:r>
          </a:p>
          <a:p>
            <a:r>
              <a:rPr lang="nb-NO" sz="1700" dirty="0" smtClean="0"/>
              <a:t>Er oppgaveteksten uklar: Prøv alltid å forstå den slik at den gjelder sentrale spørsmål i pensum; forklar og begrunn din fortolkning</a:t>
            </a:r>
          </a:p>
          <a:p>
            <a:r>
              <a:rPr lang="nb-NO" sz="1700" dirty="0" smtClean="0"/>
              <a:t>Dag kommer på trøsterunde ca kl 10.15</a:t>
            </a:r>
          </a:p>
          <a:p>
            <a:r>
              <a:rPr lang="nb-NO" sz="1700" dirty="0" smtClean="0"/>
              <a:t>Eksempler (reelle eller konstruerte) og figurerer (i kombinasjon med tekst) er alltid populært blant sensorene!</a:t>
            </a:r>
          </a:p>
          <a:p>
            <a:r>
              <a:rPr lang="nb-NO" sz="1700" dirty="0" smtClean="0"/>
              <a:t>Legg ved disposisjonen dersom du ikke rekker å skrive ferdig</a:t>
            </a:r>
            <a:endParaRPr lang="nb-NO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529</Words>
  <Application>Microsoft Office PowerPoint</Application>
  <PresentationFormat>Skjermfremvisning (4:3)</PresentationFormat>
  <Paragraphs>68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DRI2020 Rettskilder og informasjonssøking -oppsummering</vt:lpstr>
      <vt:lpstr>Om emnet – kort fortalt</vt:lpstr>
      <vt:lpstr>Lysbilde 3</vt:lpstr>
      <vt:lpstr>Lysbilde 4</vt:lpstr>
      <vt:lpstr>Lysbilde 5</vt:lpstr>
      <vt:lpstr>Lysbilde 6</vt:lpstr>
      <vt:lpstr>Noen avsluttende ord om eksamen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DRI2020 Rettskilder og informasjonssøking -oppsummering</dc:title>
  <dc:creator>eier</dc:creator>
  <cp:lastModifiedBy>eier</cp:lastModifiedBy>
  <cp:revision>5</cp:revision>
  <dcterms:created xsi:type="dcterms:W3CDTF">2011-11-07T20:20:44Z</dcterms:created>
  <dcterms:modified xsi:type="dcterms:W3CDTF">2013-11-04T23:28:45Z</dcterms:modified>
</cp:coreProperties>
</file>