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9CB9C4-371B-4193-A80D-8EBC9EF7FB4D}" type="doc">
      <dgm:prSet loTypeId="urn:microsoft.com/office/officeart/2005/8/layout/hChevron3" loCatId="process" qsTypeId="urn:microsoft.com/office/officeart/2005/8/quickstyle/simple1" qsCatId="simple" csTypeId="urn:microsoft.com/office/officeart/2005/8/colors/colorful5" csCatId="colorful" phldr="1"/>
      <dgm:spPr/>
    </dgm:pt>
    <dgm:pt modelId="{6AF0C277-D9A5-491D-BA25-4C662201D6AF}">
      <dgm:prSet phldrT="[Tekst]"/>
      <dgm:spPr/>
      <dgm:t>
        <a:bodyPr/>
        <a:lstStyle/>
        <a:p>
          <a:r>
            <a:rPr lang="en-GB" dirty="0" err="1" smtClean="0"/>
            <a:t>Lovutredning</a:t>
          </a:r>
          <a:endParaRPr lang="en-GB" dirty="0"/>
        </a:p>
      </dgm:t>
    </dgm:pt>
    <dgm:pt modelId="{1DE65054-0539-4B57-B389-46BEC843C9BA}" type="parTrans" cxnId="{6795D7D9-6A55-4194-8E82-9656205472A9}">
      <dgm:prSet/>
      <dgm:spPr/>
      <dgm:t>
        <a:bodyPr/>
        <a:lstStyle/>
        <a:p>
          <a:endParaRPr lang="en-GB"/>
        </a:p>
      </dgm:t>
    </dgm:pt>
    <dgm:pt modelId="{82D6DF7C-82DF-4939-A8BA-79F46EBD2862}" type="sibTrans" cxnId="{6795D7D9-6A55-4194-8E82-9656205472A9}">
      <dgm:prSet/>
      <dgm:spPr/>
      <dgm:t>
        <a:bodyPr/>
        <a:lstStyle/>
        <a:p>
          <a:endParaRPr lang="en-GB"/>
        </a:p>
      </dgm:t>
    </dgm:pt>
    <dgm:pt modelId="{2D442A26-D97F-498A-BF5F-79D4F493373C}">
      <dgm:prSet phldrT="[Tekst]"/>
      <dgm:spPr/>
      <dgm:t>
        <a:bodyPr/>
        <a:lstStyle/>
        <a:p>
          <a:r>
            <a:rPr lang="en-GB" dirty="0" err="1" smtClean="0"/>
            <a:t>Høring</a:t>
          </a:r>
          <a:endParaRPr lang="en-GB" dirty="0"/>
        </a:p>
      </dgm:t>
    </dgm:pt>
    <dgm:pt modelId="{703B4C1F-1999-47C1-9F6D-A173B9375B8D}" type="parTrans" cxnId="{42CC5CE3-CED8-44DF-B132-C44E99B224ED}">
      <dgm:prSet/>
      <dgm:spPr/>
      <dgm:t>
        <a:bodyPr/>
        <a:lstStyle/>
        <a:p>
          <a:endParaRPr lang="en-GB"/>
        </a:p>
      </dgm:t>
    </dgm:pt>
    <dgm:pt modelId="{DE8486E1-1125-480E-9A6F-8DBD40BD187E}" type="sibTrans" cxnId="{42CC5CE3-CED8-44DF-B132-C44E99B224ED}">
      <dgm:prSet/>
      <dgm:spPr/>
      <dgm:t>
        <a:bodyPr/>
        <a:lstStyle/>
        <a:p>
          <a:endParaRPr lang="en-GB"/>
        </a:p>
      </dgm:t>
    </dgm:pt>
    <dgm:pt modelId="{C01FF768-3938-4A94-940B-FD3D96693A9D}">
      <dgm:prSet phldrT="[Tekst]"/>
      <dgm:spPr/>
      <dgm:t>
        <a:bodyPr/>
        <a:lstStyle/>
        <a:p>
          <a:r>
            <a:rPr lang="en-GB" dirty="0" err="1" smtClean="0"/>
            <a:t>Evaluering</a:t>
          </a:r>
          <a:endParaRPr lang="en-GB" dirty="0"/>
        </a:p>
      </dgm:t>
    </dgm:pt>
    <dgm:pt modelId="{25885D10-8769-4FAF-9536-CE336568ECE1}" type="parTrans" cxnId="{7D9B4142-4A9D-4294-9D98-27ABF29FD71E}">
      <dgm:prSet/>
      <dgm:spPr/>
      <dgm:t>
        <a:bodyPr/>
        <a:lstStyle/>
        <a:p>
          <a:endParaRPr lang="en-GB"/>
        </a:p>
      </dgm:t>
    </dgm:pt>
    <dgm:pt modelId="{052CEF65-7FAE-4D50-983E-55F088EC02EC}" type="sibTrans" cxnId="{7D9B4142-4A9D-4294-9D98-27ABF29FD71E}">
      <dgm:prSet/>
      <dgm:spPr/>
      <dgm:t>
        <a:bodyPr/>
        <a:lstStyle/>
        <a:p>
          <a:endParaRPr lang="en-GB"/>
        </a:p>
      </dgm:t>
    </dgm:pt>
    <dgm:pt modelId="{A9B0F7B1-6AC3-4037-B6B2-47D9BEC7EB53}" type="pres">
      <dgm:prSet presAssocID="{809CB9C4-371B-4193-A80D-8EBC9EF7FB4D}" presName="Name0" presStyleCnt="0">
        <dgm:presLayoutVars>
          <dgm:dir/>
          <dgm:resizeHandles val="exact"/>
        </dgm:presLayoutVars>
      </dgm:prSet>
      <dgm:spPr/>
    </dgm:pt>
    <dgm:pt modelId="{92B54877-2C83-4BB8-ADC1-D7AAB0216DF5}" type="pres">
      <dgm:prSet presAssocID="{6AF0C277-D9A5-491D-BA25-4C662201D6AF}" presName="parTxOnly" presStyleLbl="node1" presStyleIdx="0" presStyleCnt="3">
        <dgm:presLayoutVars>
          <dgm:bulletEnabled val="1"/>
        </dgm:presLayoutVars>
      </dgm:prSet>
      <dgm:spPr/>
    </dgm:pt>
    <dgm:pt modelId="{A44AA3CE-756D-4EA6-BCD9-46DEC7E3BBF1}" type="pres">
      <dgm:prSet presAssocID="{82D6DF7C-82DF-4939-A8BA-79F46EBD2862}" presName="parSpace" presStyleCnt="0"/>
      <dgm:spPr/>
    </dgm:pt>
    <dgm:pt modelId="{5DA3750A-FCB6-4E78-AD05-EF5E43828707}" type="pres">
      <dgm:prSet presAssocID="{2D442A26-D97F-498A-BF5F-79D4F493373C}" presName="parTxOnly" presStyleLbl="node1" presStyleIdx="1" presStyleCnt="3">
        <dgm:presLayoutVars>
          <dgm:bulletEnabled val="1"/>
        </dgm:presLayoutVars>
      </dgm:prSet>
      <dgm:spPr/>
    </dgm:pt>
    <dgm:pt modelId="{40803E50-AA9A-43F8-BE69-A29F4D57C939}" type="pres">
      <dgm:prSet presAssocID="{DE8486E1-1125-480E-9A6F-8DBD40BD187E}" presName="parSpace" presStyleCnt="0"/>
      <dgm:spPr/>
    </dgm:pt>
    <dgm:pt modelId="{884967D9-D75F-48CA-92F5-635DF9CB42F9}" type="pres">
      <dgm:prSet presAssocID="{C01FF768-3938-4A94-940B-FD3D96693A9D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42CC5CE3-CED8-44DF-B132-C44E99B224ED}" srcId="{809CB9C4-371B-4193-A80D-8EBC9EF7FB4D}" destId="{2D442A26-D97F-498A-BF5F-79D4F493373C}" srcOrd="1" destOrd="0" parTransId="{703B4C1F-1999-47C1-9F6D-A173B9375B8D}" sibTransId="{DE8486E1-1125-480E-9A6F-8DBD40BD187E}"/>
    <dgm:cxn modelId="{40617278-B01B-4D65-B4F7-9B5A2A50DDDB}" type="presOf" srcId="{809CB9C4-371B-4193-A80D-8EBC9EF7FB4D}" destId="{A9B0F7B1-6AC3-4037-B6B2-47D9BEC7EB53}" srcOrd="0" destOrd="0" presId="urn:microsoft.com/office/officeart/2005/8/layout/hChevron3"/>
    <dgm:cxn modelId="{B558F848-2AE9-43BB-B9CA-D92B35F4D782}" type="presOf" srcId="{C01FF768-3938-4A94-940B-FD3D96693A9D}" destId="{884967D9-D75F-48CA-92F5-635DF9CB42F9}" srcOrd="0" destOrd="0" presId="urn:microsoft.com/office/officeart/2005/8/layout/hChevron3"/>
    <dgm:cxn modelId="{8EF15BAF-1859-4D9D-84CE-6D3891E73583}" type="presOf" srcId="{6AF0C277-D9A5-491D-BA25-4C662201D6AF}" destId="{92B54877-2C83-4BB8-ADC1-D7AAB0216DF5}" srcOrd="0" destOrd="0" presId="urn:microsoft.com/office/officeart/2005/8/layout/hChevron3"/>
    <dgm:cxn modelId="{6795D7D9-6A55-4194-8E82-9656205472A9}" srcId="{809CB9C4-371B-4193-A80D-8EBC9EF7FB4D}" destId="{6AF0C277-D9A5-491D-BA25-4C662201D6AF}" srcOrd="0" destOrd="0" parTransId="{1DE65054-0539-4B57-B389-46BEC843C9BA}" sibTransId="{82D6DF7C-82DF-4939-A8BA-79F46EBD2862}"/>
    <dgm:cxn modelId="{7D9B4142-4A9D-4294-9D98-27ABF29FD71E}" srcId="{809CB9C4-371B-4193-A80D-8EBC9EF7FB4D}" destId="{C01FF768-3938-4A94-940B-FD3D96693A9D}" srcOrd="2" destOrd="0" parTransId="{25885D10-8769-4FAF-9536-CE336568ECE1}" sibTransId="{052CEF65-7FAE-4D50-983E-55F088EC02EC}"/>
    <dgm:cxn modelId="{81546D63-186C-40D2-91EA-86E0C56DDCC1}" type="presOf" srcId="{2D442A26-D97F-498A-BF5F-79D4F493373C}" destId="{5DA3750A-FCB6-4E78-AD05-EF5E43828707}" srcOrd="0" destOrd="0" presId="urn:microsoft.com/office/officeart/2005/8/layout/hChevron3"/>
    <dgm:cxn modelId="{19150CBD-D81A-4256-AE1C-C749C355B9EE}" type="presParOf" srcId="{A9B0F7B1-6AC3-4037-B6B2-47D9BEC7EB53}" destId="{92B54877-2C83-4BB8-ADC1-D7AAB0216DF5}" srcOrd="0" destOrd="0" presId="urn:microsoft.com/office/officeart/2005/8/layout/hChevron3"/>
    <dgm:cxn modelId="{FB01DC7C-36C9-4467-ABF8-19EA5B156B31}" type="presParOf" srcId="{A9B0F7B1-6AC3-4037-B6B2-47D9BEC7EB53}" destId="{A44AA3CE-756D-4EA6-BCD9-46DEC7E3BBF1}" srcOrd="1" destOrd="0" presId="urn:microsoft.com/office/officeart/2005/8/layout/hChevron3"/>
    <dgm:cxn modelId="{375EE663-99D6-48AA-89EB-BD4F036F57DC}" type="presParOf" srcId="{A9B0F7B1-6AC3-4037-B6B2-47D9BEC7EB53}" destId="{5DA3750A-FCB6-4E78-AD05-EF5E43828707}" srcOrd="2" destOrd="0" presId="urn:microsoft.com/office/officeart/2005/8/layout/hChevron3"/>
    <dgm:cxn modelId="{9B09A635-4BA5-4595-9F9F-3A870F7E5517}" type="presParOf" srcId="{A9B0F7B1-6AC3-4037-B6B2-47D9BEC7EB53}" destId="{40803E50-AA9A-43F8-BE69-A29F4D57C939}" srcOrd="3" destOrd="0" presId="urn:microsoft.com/office/officeart/2005/8/layout/hChevron3"/>
    <dgm:cxn modelId="{46E11792-3115-4E49-AD7E-25BA19064A3C}" type="presParOf" srcId="{A9B0F7B1-6AC3-4037-B6B2-47D9BEC7EB53}" destId="{884967D9-D75F-48CA-92F5-635DF9CB42F9}" srcOrd="4" destOrd="0" presId="urn:microsoft.com/office/officeart/2005/8/layout/hChevron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0738A-ED31-4D15-836C-1D94A4AC935D}" type="datetimeFigureOut">
              <a:rPr lang="nb-NO" smtClean="0"/>
              <a:t>17.09.2013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</a:rPr>
              <a:t>Personvernkonsekvenser av lover og innebygget personvern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Dag Wiese </a:t>
            </a:r>
            <a:r>
              <a:rPr lang="en-GB" dirty="0" err="1" smtClean="0"/>
              <a:t>Schartum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Privacy Impact Assessment (PIA)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77500" lnSpcReduction="20000"/>
          </a:bodyPr>
          <a:lstStyle/>
          <a:p>
            <a:r>
              <a:rPr lang="nb-NO" smtClean="0"/>
              <a:t>Noen</a:t>
            </a:r>
            <a:r>
              <a:rPr lang="nb-NO" smtClean="0"/>
              <a:t> </a:t>
            </a:r>
            <a:r>
              <a:rPr lang="nb-NO" smtClean="0"/>
              <a:t>definisjoner</a:t>
            </a:r>
            <a:endParaRPr lang="nb-NO" smtClean="0"/>
          </a:p>
          <a:p>
            <a:pPr lvl="1"/>
            <a:r>
              <a:rPr lang="nb-NO" smtClean="0"/>
              <a:t>New </a:t>
            </a:r>
            <a:r>
              <a:rPr lang="nb-NO" smtClean="0"/>
              <a:t>Zealand</a:t>
            </a:r>
            <a:r>
              <a:rPr lang="nb-NO" smtClean="0"/>
              <a:t>: </a:t>
            </a:r>
            <a:r>
              <a:rPr lang="nb-NO" smtClean="0"/>
              <a:t>"</a:t>
            </a:r>
            <a:r>
              <a:rPr lang="nb-NO" smtClean="0"/>
              <a:t>a </a:t>
            </a:r>
            <a:r>
              <a:rPr lang="nb-NO" smtClean="0">
                <a:solidFill>
                  <a:srgbClr val="0070C0"/>
                </a:solidFill>
              </a:rPr>
              <a:t>systematic process </a:t>
            </a:r>
            <a:r>
              <a:rPr lang="nb-NO" smtClean="0"/>
              <a:t>for </a:t>
            </a:r>
            <a:r>
              <a:rPr lang="nb-NO" smtClean="0">
                <a:solidFill>
                  <a:srgbClr val="0070C0"/>
                </a:solidFill>
              </a:rPr>
              <a:t>evaluating a </a:t>
            </a:r>
            <a:r>
              <a:rPr lang="nb-NO" smtClean="0">
                <a:solidFill>
                  <a:srgbClr val="0070C0"/>
                </a:solidFill>
              </a:rPr>
              <a:t>proposal</a:t>
            </a:r>
            <a:r>
              <a:rPr lang="nb-NO" smtClean="0"/>
              <a:t> in terms of its impact upon </a:t>
            </a:r>
            <a:r>
              <a:rPr lang="nb-NO" smtClean="0"/>
              <a:t>privacy</a:t>
            </a:r>
            <a:r>
              <a:rPr lang="nb-NO" smtClean="0"/>
              <a:t>" </a:t>
            </a:r>
            <a:endParaRPr lang="nb-NO" smtClean="0"/>
          </a:p>
          <a:p>
            <a:pPr lvl="1"/>
            <a:r>
              <a:rPr lang="nb-NO" smtClean="0"/>
              <a:t>Canada</a:t>
            </a:r>
            <a:r>
              <a:rPr lang="nb-NO" smtClean="0"/>
              <a:t>: </a:t>
            </a:r>
            <a:r>
              <a:rPr lang="nb-NO" smtClean="0"/>
              <a:t>"</a:t>
            </a:r>
            <a:r>
              <a:rPr lang="nb-NO" smtClean="0"/>
              <a:t>provide a </a:t>
            </a:r>
            <a:r>
              <a:rPr lang="nb-NO" smtClean="0">
                <a:solidFill>
                  <a:srgbClr val="0070C0"/>
                </a:solidFill>
              </a:rPr>
              <a:t>framework</a:t>
            </a:r>
            <a:r>
              <a:rPr lang="nb-NO" smtClean="0"/>
              <a:t> to ensure that </a:t>
            </a:r>
            <a:r>
              <a:rPr lang="nb-NO" smtClean="0">
                <a:solidFill>
                  <a:srgbClr val="0070C0"/>
                </a:solidFill>
              </a:rPr>
              <a:t>privacy is </a:t>
            </a:r>
            <a:r>
              <a:rPr lang="nb-NO" smtClean="0">
                <a:solidFill>
                  <a:srgbClr val="0070C0"/>
                </a:solidFill>
              </a:rPr>
              <a:t>considered</a:t>
            </a:r>
            <a:r>
              <a:rPr lang="nb-NO" smtClean="0"/>
              <a:t> throughout the </a:t>
            </a:r>
            <a:r>
              <a:rPr lang="nb-NO" smtClean="0">
                <a:solidFill>
                  <a:srgbClr val="0070C0"/>
                </a:solidFill>
              </a:rPr>
              <a:t>design or re-design </a:t>
            </a:r>
            <a:r>
              <a:rPr lang="nb-NO" smtClean="0"/>
              <a:t>of a </a:t>
            </a:r>
            <a:r>
              <a:rPr lang="nb-NO" smtClean="0"/>
              <a:t>programme...[</a:t>
            </a:r>
            <a:r>
              <a:rPr lang="nb-NO" smtClean="0"/>
              <a:t>and </a:t>
            </a:r>
            <a:r>
              <a:rPr lang="nb-NO" smtClean="0"/>
              <a:t>to</a:t>
            </a:r>
            <a:r>
              <a:rPr lang="nb-NO" smtClean="0"/>
              <a:t>] identify the extent to which it </a:t>
            </a:r>
            <a:r>
              <a:rPr lang="nb-NO" smtClean="0">
                <a:solidFill>
                  <a:srgbClr val="0070C0"/>
                </a:solidFill>
              </a:rPr>
              <a:t>complies with all appropriate </a:t>
            </a:r>
            <a:r>
              <a:rPr lang="nb-NO" smtClean="0">
                <a:solidFill>
                  <a:srgbClr val="0070C0"/>
                </a:solidFill>
              </a:rPr>
              <a:t>statutes</a:t>
            </a:r>
            <a:r>
              <a:rPr lang="nb-NO" smtClean="0"/>
              <a:t>". This is done to </a:t>
            </a:r>
            <a:r>
              <a:rPr lang="nb-NO" smtClean="0"/>
              <a:t>"</a:t>
            </a:r>
            <a:r>
              <a:rPr lang="nb-NO" smtClean="0"/>
              <a:t>mitigate privacy risks and promote fully informed </a:t>
            </a:r>
            <a:r>
              <a:rPr lang="nb-NO" smtClean="0"/>
              <a:t>policy</a:t>
            </a:r>
            <a:r>
              <a:rPr lang="nb-NO" smtClean="0"/>
              <a:t>" </a:t>
            </a:r>
            <a:endParaRPr lang="nb-NO" smtClean="0"/>
          </a:p>
          <a:p>
            <a:pPr lvl="1"/>
            <a:r>
              <a:rPr lang="nb-NO" smtClean="0"/>
              <a:t>Australia</a:t>
            </a:r>
            <a:r>
              <a:rPr lang="nb-NO" smtClean="0"/>
              <a:t>: </a:t>
            </a:r>
            <a:r>
              <a:rPr lang="nb-NO" smtClean="0"/>
              <a:t>"</a:t>
            </a:r>
            <a:r>
              <a:rPr lang="nb-NO" smtClean="0"/>
              <a:t>assessment of </a:t>
            </a:r>
            <a:r>
              <a:rPr lang="nb-NO" smtClean="0">
                <a:solidFill>
                  <a:srgbClr val="0070C0"/>
                </a:solidFill>
              </a:rPr>
              <a:t>actual or potential effects on </a:t>
            </a:r>
            <a:r>
              <a:rPr lang="nb-NO" smtClean="0">
                <a:solidFill>
                  <a:srgbClr val="0070C0"/>
                </a:solidFill>
              </a:rPr>
              <a:t>privacy</a:t>
            </a:r>
            <a:r>
              <a:rPr lang="nb-NO" smtClean="0"/>
              <a:t>, and how they can be </a:t>
            </a:r>
            <a:r>
              <a:rPr lang="nb-NO" smtClean="0">
                <a:solidFill>
                  <a:srgbClr val="0070C0"/>
                </a:solidFill>
              </a:rPr>
              <a:t>mitigated</a:t>
            </a:r>
            <a:r>
              <a:rPr lang="nb-NO" smtClean="0"/>
              <a:t>" </a:t>
            </a:r>
            <a:endParaRPr lang="nb-NO" smtClean="0"/>
          </a:p>
          <a:p>
            <a:r>
              <a:rPr lang="nb-NO" smtClean="0"/>
              <a:t>Definisjonene varierer men har en felles </a:t>
            </a:r>
            <a:r>
              <a:rPr lang="nb-NO" smtClean="0"/>
              <a:t>kjerne</a:t>
            </a:r>
            <a:endParaRPr lang="nb-NO" smtClean="0"/>
          </a:p>
          <a:p>
            <a:r>
              <a:rPr lang="nb-NO" smtClean="0"/>
              <a:t>PIA er en generell tilnærming som ikke primært er knyttet til offentlige </a:t>
            </a:r>
            <a:r>
              <a:rPr lang="nb-NO" smtClean="0"/>
              <a:t>myndigheter</a:t>
            </a:r>
            <a:endParaRPr lang="nb-NO" smtClean="0"/>
          </a:p>
          <a:p>
            <a:r>
              <a:rPr lang="nb-NO" smtClean="0"/>
              <a:t>FADs veileder til Utredningsinstruksen  om vurdering av personvernkonsekvenser er klart inspirert av </a:t>
            </a:r>
            <a:r>
              <a:rPr lang="nb-NO" smtClean="0"/>
              <a:t>PIA</a:t>
            </a:r>
            <a:endParaRPr lang="nb-NO" smtClean="0"/>
          </a:p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214414" y="1214422"/>
          <a:ext cx="6096000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500034" y="3571876"/>
            <a:ext cx="8072494" cy="2786082"/>
          </a:xfrm>
        </p:spPr>
        <p:txBody>
          <a:bodyPr>
            <a:normAutofit/>
          </a:bodyPr>
          <a:lstStyle/>
          <a:p>
            <a:r>
              <a:rPr lang="nb-NO" b="0" dirty="0" smtClean="0">
                <a:solidFill>
                  <a:srgbClr val="0070C0"/>
                </a:solidFill>
              </a:rPr>
              <a:t>Lovutredning</a:t>
            </a:r>
            <a:r>
              <a:rPr lang="nb-NO" b="0" dirty="0" smtClean="0"/>
              <a:t>: 	Plikt til bl.a. å utrede personvernmessige konsekvenser. 		Egen  veileder er utarbeidet av FAD for å støtte slike 			analyser</a:t>
            </a:r>
            <a:br>
              <a:rPr lang="nb-NO" b="0" dirty="0" smtClean="0"/>
            </a:br>
            <a:r>
              <a:rPr lang="nb-NO" b="0" dirty="0" smtClean="0">
                <a:solidFill>
                  <a:srgbClr val="0070C0"/>
                </a:solidFill>
              </a:rPr>
              <a:t>Offentlig høring</a:t>
            </a:r>
            <a:r>
              <a:rPr lang="nb-NO" b="0" dirty="0" smtClean="0"/>
              <a:t>: 	Plikt til å sende på offentlig høring/vurdere høringssvar</a:t>
            </a:r>
            <a:br>
              <a:rPr lang="nb-NO" b="0" dirty="0" smtClean="0"/>
            </a:br>
            <a:r>
              <a:rPr lang="nb-NO" b="0" dirty="0" smtClean="0">
                <a:solidFill>
                  <a:srgbClr val="0070C0"/>
                </a:solidFill>
              </a:rPr>
              <a:t>Evaluering</a:t>
            </a:r>
            <a:r>
              <a:rPr lang="nb-NO" b="0" dirty="0" smtClean="0"/>
              <a:t>: 	Plikt til å vurdere evalueringsbehov etter Utrednings-			instruksen; plikt til å evaluere etter Økonomi-			reglementet i staten § 16; og anbefaling om </a:t>
            </a:r>
            <a:r>
              <a:rPr lang="nb-NO" b="0" dirty="0" err="1" smtClean="0">
                <a:solidFill>
                  <a:srgbClr val="0070C0"/>
                </a:solidFill>
              </a:rPr>
              <a:t>etterkontroll</a:t>
            </a:r>
            <a:r>
              <a:rPr lang="nb-NO" b="0" dirty="0" smtClean="0"/>
              <a:t> 		av lover i </a:t>
            </a:r>
            <a:r>
              <a:rPr lang="nb-NO" b="0" dirty="0" err="1" smtClean="0"/>
              <a:t>Lovteknikk-heftet</a:t>
            </a:r>
            <a:endParaRPr lang="nb-NO" b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idx="1"/>
          </p:nvPr>
        </p:nvSpPr>
        <p:spPr>
          <a:xfrm>
            <a:off x="571472" y="1500174"/>
            <a:ext cx="8072494" cy="2143140"/>
          </a:xfrm>
        </p:spPr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714348" y="428604"/>
            <a:ext cx="7715304" cy="928694"/>
          </a:xfrm>
        </p:spPr>
        <p:txBody>
          <a:bodyPr>
            <a:no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Faser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der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vurdering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av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personvernkonse-kvenser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aktuell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i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norsk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forvaltning</a:t>
            </a:r>
            <a:endParaRPr lang="en-GB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Noen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resultater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fra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Aronsen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og</a:t>
            </a:r>
            <a:r>
              <a:rPr lang="en-GB" sz="3200" b="1" dirty="0" smtClean="0">
                <a:solidFill>
                  <a:srgbClr val="0070C0"/>
                </a:solidFill>
              </a:rPr>
              <a:t> Jensen 2013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900634"/>
          </a:xfrm>
        </p:spPr>
        <p:txBody>
          <a:bodyPr>
            <a:normAutofit fontScale="70000" lnSpcReduction="20000"/>
          </a:bodyPr>
          <a:lstStyle/>
          <a:p>
            <a:r>
              <a:rPr lang="nb-NO" sz="3400" dirty="0" smtClean="0"/>
              <a:t>Utredningsinstruksens krav til å utrede </a:t>
            </a:r>
            <a:r>
              <a:rPr lang="nb-NO" sz="3400" dirty="0" err="1" smtClean="0"/>
              <a:t>personvern-konsekvenser</a:t>
            </a:r>
            <a:r>
              <a:rPr lang="nb-NO" sz="3400" dirty="0" smtClean="0"/>
              <a:t> blir ikke blir fulgt i alle saker</a:t>
            </a:r>
          </a:p>
          <a:p>
            <a:r>
              <a:rPr lang="nb-NO" sz="3400" dirty="0" smtClean="0"/>
              <a:t>Det er sjelden at det vises til </a:t>
            </a:r>
            <a:r>
              <a:rPr lang="nb-NO" sz="3400" dirty="0" err="1" smtClean="0"/>
              <a:t>FADs</a:t>
            </a:r>
            <a:r>
              <a:rPr lang="nb-NO" sz="3400" dirty="0" smtClean="0"/>
              <a:t> veileder om utredning av slike konsekvenser</a:t>
            </a:r>
          </a:p>
          <a:p>
            <a:r>
              <a:rPr lang="nb-NO" sz="3400" dirty="0" smtClean="0"/>
              <a:t>I høringsrundene er det relativt sjelden at argumentene fra høringsinstansene blir tatt til følge av departementet</a:t>
            </a:r>
          </a:p>
          <a:p>
            <a:r>
              <a:rPr lang="nb-NO" sz="3400" dirty="0" smtClean="0"/>
              <a:t>En betydelig andel av høringsargumentene blir ikke kommentert av departementet</a:t>
            </a:r>
          </a:p>
          <a:p>
            <a:r>
              <a:rPr lang="nb-NO" sz="3400" dirty="0" smtClean="0"/>
              <a:t>Datatilsynets argumenter i høringsrunden har ikke større gjennomslag og blir ikke oftere kommentert enn gjennomsnittet</a:t>
            </a:r>
          </a:p>
          <a:p>
            <a:r>
              <a:rPr lang="nb-NO" sz="3400" dirty="0" smtClean="0"/>
              <a:t>Det er ikke gjennomført evalueringer av personvernkonsekvenser i  noen av sakene vi har gjennomgått, til tross for at lover og forskrifter er underlagt evalueringsplikt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2071670" y="235743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>
                <a:solidFill>
                  <a:srgbClr val="0070C0"/>
                </a:solidFill>
              </a:rPr>
              <a:t>Innebygget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</a:rPr>
              <a:t>personvern</a:t>
            </a:r>
            <a:r>
              <a:rPr lang="en-GB" b="1" dirty="0" smtClean="0">
                <a:solidFill>
                  <a:srgbClr val="0070C0"/>
                </a:solidFill>
              </a:rPr>
              <a:t> (</a:t>
            </a:r>
            <a:r>
              <a:rPr lang="en-GB" b="1" dirty="0" err="1" smtClean="0">
                <a:solidFill>
                  <a:srgbClr val="0070C0"/>
                </a:solidFill>
              </a:rPr>
              <a:t>IbP</a:t>
            </a:r>
            <a:r>
              <a:rPr lang="en-GB" b="1" dirty="0" smtClean="0">
                <a:solidFill>
                  <a:srgbClr val="0070C0"/>
                </a:solidFill>
              </a:rPr>
              <a:t>)</a:t>
            </a:r>
            <a:r>
              <a:rPr lang="en-GB" dirty="0" smtClean="0">
                <a:solidFill>
                  <a:srgbClr val="0070C0"/>
                </a:solidFill>
              </a:rPr>
              <a:t/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dirty="0" smtClean="0">
                <a:solidFill>
                  <a:srgbClr val="0070C0"/>
                </a:solidFill>
              </a:rPr>
              <a:t>(Privacy by Design)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Vil si at personvernregler mv nedfelles i selve systemløsningen slik at</a:t>
            </a:r>
          </a:p>
          <a:p>
            <a:pPr lvl="1"/>
            <a:r>
              <a:rPr lang="nb-NO" sz="2400" dirty="0" smtClean="0"/>
              <a:t>Løsninger som er gunstige for personvern er førstevalg</a:t>
            </a:r>
          </a:p>
          <a:p>
            <a:pPr lvl="1"/>
            <a:r>
              <a:rPr lang="nb-NO" sz="2400" dirty="0" smtClean="0"/>
              <a:t>Utførelse av personvernregler understøttes av systemet eller er automatisk</a:t>
            </a:r>
          </a:p>
          <a:p>
            <a:r>
              <a:rPr lang="nb-NO" sz="2400" dirty="0" smtClean="0"/>
              <a:t>Vanskelig å realisere hvis ikke personvernlovgivning er automatiseringsvennlig</a:t>
            </a:r>
          </a:p>
          <a:p>
            <a:r>
              <a:rPr lang="nb-NO" sz="2400" dirty="0" smtClean="0"/>
              <a:t>Tekniske informasjonssikkerhetstiltak kan ses på som </a:t>
            </a:r>
            <a:r>
              <a:rPr lang="nb-NO" sz="2400" dirty="0" err="1" smtClean="0"/>
              <a:t>IbP</a:t>
            </a:r>
            <a:r>
              <a:rPr lang="nb-NO" sz="2400" dirty="0" smtClean="0"/>
              <a:t>, men her står en ganske fritt mht hva slags tiltak en skal iverksette</a:t>
            </a:r>
            <a:endParaRPr lang="nb-NO" sz="2400" dirty="0" smtClean="0"/>
          </a:p>
          <a:p>
            <a:endParaRPr lang="en-GB" sz="24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714348" y="8001031"/>
            <a:ext cx="706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i="1" dirty="0" smtClean="0">
                <a:solidFill>
                  <a:srgbClr val="C00000"/>
                </a:solidFill>
              </a:rPr>
              <a:t>Men grensen går vel når Datatilsynet bruker IKT til selv å bli Storebror?!</a:t>
            </a:r>
            <a:endParaRPr lang="nb-NO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785950"/>
          </a:xfrm>
        </p:spPr>
        <p:txBody>
          <a:bodyPr>
            <a:noAutofit/>
          </a:bodyPr>
          <a:lstStyle/>
          <a:p>
            <a:pPr algn="l"/>
            <a:r>
              <a:rPr lang="nb-NO" sz="3200" b="1" dirty="0" smtClean="0">
                <a:solidFill>
                  <a:srgbClr val="0070C0"/>
                </a:solidFill>
              </a:rPr>
              <a:t>Er det mulig å formulere regler om personvern som lar seg implementere i/ved hjelp av informasjonssystemer?</a:t>
            </a:r>
            <a:r>
              <a:rPr lang="nb-NO" sz="3200" dirty="0" smtClean="0"/>
              <a:t/>
            </a:r>
            <a:br>
              <a:rPr lang="nb-NO" sz="3200" dirty="0" smtClean="0"/>
            </a:br>
            <a:endParaRPr lang="en-GB" sz="3200" dirty="0"/>
          </a:p>
        </p:txBody>
      </p:sp>
      <p:sp>
        <p:nvSpPr>
          <p:cNvPr id="4" name="Plassholder for innhold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47336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Noen muligheter</a:t>
            </a:r>
          </a:p>
          <a:p>
            <a:pPr lvl="1"/>
            <a:r>
              <a:rPr lang="nb-NO" sz="2400" dirty="0" smtClean="0"/>
              <a:t>Plikt </a:t>
            </a:r>
            <a:r>
              <a:rPr lang="nb-NO" sz="2400" dirty="0" smtClean="0"/>
              <a:t>til å gjøre informasjon allment </a:t>
            </a:r>
            <a:r>
              <a:rPr lang="nb-NO" sz="2400" dirty="0" smtClean="0"/>
              <a:t>tilgjengelig i stedet for å gi innsynsrett for enhver </a:t>
            </a:r>
            <a:r>
              <a:rPr lang="nb-NO" sz="2400" dirty="0" smtClean="0"/>
              <a:t>(jf § 18 første ledd)</a:t>
            </a:r>
          </a:p>
          <a:p>
            <a:pPr lvl="1"/>
            <a:r>
              <a:rPr lang="nb-NO" sz="2400" dirty="0" smtClean="0"/>
              <a:t>Plikt </a:t>
            </a:r>
            <a:r>
              <a:rPr lang="nb-NO" sz="2400" dirty="0" smtClean="0"/>
              <a:t>for visse behandlinger til å inneholde ”</a:t>
            </a:r>
            <a:r>
              <a:rPr lang="nb-NO" sz="2400" dirty="0" err="1" smtClean="0"/>
              <a:t>MinSide-løsning</a:t>
            </a:r>
            <a:r>
              <a:rPr lang="nb-NO" sz="2400" dirty="0" smtClean="0"/>
              <a:t>” </a:t>
            </a:r>
            <a:r>
              <a:rPr lang="nb-NO" sz="2400" dirty="0" smtClean="0"/>
              <a:t>i stedet for (bare) gi rett til innsyn</a:t>
            </a:r>
            <a:endParaRPr lang="nb-NO" sz="2400" dirty="0" smtClean="0"/>
          </a:p>
          <a:p>
            <a:pPr lvl="1"/>
            <a:r>
              <a:rPr lang="nb-NO" sz="2400" dirty="0" smtClean="0"/>
              <a:t>Funksjoner for</a:t>
            </a:r>
          </a:p>
          <a:p>
            <a:pPr lvl="2"/>
            <a:r>
              <a:rPr lang="nb-NO" dirty="0" smtClean="0"/>
              <a:t>gi og trekke tilbake samtykke</a:t>
            </a:r>
            <a:endParaRPr lang="nb-NO" dirty="0" smtClean="0"/>
          </a:p>
          <a:p>
            <a:pPr lvl="2"/>
            <a:r>
              <a:rPr lang="nb-NO" dirty="0" smtClean="0"/>
              <a:t> </a:t>
            </a:r>
            <a:r>
              <a:rPr lang="nb-NO" dirty="0" smtClean="0"/>
              <a:t>sletting</a:t>
            </a:r>
            <a:r>
              <a:rPr lang="nb-NO" dirty="0" smtClean="0"/>
              <a:t>, retting mv.</a:t>
            </a:r>
          </a:p>
          <a:p>
            <a:pPr lvl="2"/>
            <a:r>
              <a:rPr lang="nb-NO" dirty="0" smtClean="0"/>
              <a:t> </a:t>
            </a:r>
            <a:r>
              <a:rPr lang="nb-NO" dirty="0" smtClean="0"/>
              <a:t>plikt </a:t>
            </a:r>
            <a:r>
              <a:rPr lang="nb-NO" dirty="0" smtClean="0"/>
              <a:t>for tilrettelegging for automatisert </a:t>
            </a:r>
            <a:r>
              <a:rPr lang="nb-NO" dirty="0" smtClean="0"/>
              <a:t>dokumentkontroll</a:t>
            </a:r>
          </a:p>
          <a:p>
            <a:pPr lvl="2"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410</Words>
  <Application>Microsoft Office PowerPoint</Application>
  <PresentationFormat>Skjermfremvisning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Personvernkonsekvenser av lover og innebygget personvern</vt:lpstr>
      <vt:lpstr>Privacy Impact Assessment (PIA)</vt:lpstr>
      <vt:lpstr>Lovutredning:  Plikt til bl.a. å utrede personvernmessige konsekvenser.   Egen  veileder er utarbeidet av FAD for å støtte slike    analyser Offentlig høring:  Plikt til å sende på offentlig høring/vurdere høringssvar Evaluering:  Plikt til å vurdere evalueringsbehov etter Utrednings-   instruksen; plikt til å evaluere etter Økonomi-   reglementet i staten § 16; og anbefaling om etterkontroll   av lover i Lovteknikk-heftet</vt:lpstr>
      <vt:lpstr>Noen resultater fra Aronsen og Jensen 2013</vt:lpstr>
      <vt:lpstr>Innebygget personvern (IbP) (Privacy by Design)</vt:lpstr>
      <vt:lpstr>Er det mulig å formulere regler om personvern som lar seg implementere i/ved hjelp av informasjonssystemer?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Personvernkonsekvenser av lover og innebygget personvern</dc:title>
  <dc:creator>eier</dc:creator>
  <cp:lastModifiedBy>eier</cp:lastModifiedBy>
  <cp:revision>2</cp:revision>
  <dcterms:created xsi:type="dcterms:W3CDTF">2013-09-17T14:31:25Z</dcterms:created>
  <dcterms:modified xsi:type="dcterms:W3CDTF">2013-09-17T19:35:03Z</dcterms:modified>
</cp:coreProperties>
</file>