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70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9" r:id="rId12"/>
    <p:sldId id="265" r:id="rId13"/>
    <p:sldId id="266" r:id="rId14"/>
    <p:sldId id="267" r:id="rId15"/>
  </p:sldIdLst>
  <p:sldSz cx="9144000" cy="6858000" type="screen4x3"/>
  <p:notesSz cx="9926638" cy="6797675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99FF"/>
    <a:srgbClr val="66FFFF"/>
    <a:srgbClr val="FF0066"/>
    <a:srgbClr val="FF7C80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975" y="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BE7AC32-9891-4C62-A300-677049DE1FBE}" type="datetimeFigureOut">
              <a:rPr lang="nb-NO"/>
              <a:pPr>
                <a:defRPr/>
              </a:pPr>
              <a:t>15.08.2017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5621696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4A0E37D-1C93-45BC-934C-8FC1482CA23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7014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89DF4-44DD-494F-AC41-B960BAE398BD}" type="datetimeFigureOut">
              <a:rPr lang="nb-NO"/>
              <a:pPr>
                <a:defRPr/>
              </a:pPr>
              <a:t>15.08.2017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94C7A-F4DB-4314-B25A-EDA4D894DB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0F6B6-6863-4BBF-8843-E2C583906D7E}" type="datetimeFigureOut">
              <a:rPr lang="nb-NO"/>
              <a:pPr>
                <a:defRPr/>
              </a:pPr>
              <a:t>15.08.2017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3F235-74BF-4556-B897-46E541C319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A1334-BA45-41E3-8051-F9953DD143A6}" type="datetimeFigureOut">
              <a:rPr lang="nb-NO"/>
              <a:pPr>
                <a:defRPr/>
              </a:pPr>
              <a:t>15.08.2017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E2FC8-F7C2-4D20-BF2F-637E6E353F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F6791-18AC-49D8-AE2C-ECCDDB3A25B7}" type="datetimeFigureOut">
              <a:rPr lang="nb-NO"/>
              <a:pPr>
                <a:defRPr/>
              </a:pPr>
              <a:t>15.08.2017</a:t>
            </a:fld>
            <a:endParaRPr lang="en-GB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7472-F356-4A74-A221-44AB21EDA4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F708B-A821-49E0-9B82-0F451BA47D54}" type="datetimeFigureOut">
              <a:rPr lang="nb-NO"/>
              <a:pPr>
                <a:defRPr/>
              </a:pPr>
              <a:t>15.08.2017</a:t>
            </a:fld>
            <a:endParaRPr lang="en-GB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937E9-EDD4-4C3B-A90E-807D6DD83B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99CE2-885B-48D0-88FA-9192C32EC96A}" type="datetimeFigureOut">
              <a:rPr lang="nb-NO"/>
              <a:pPr>
                <a:defRPr/>
              </a:pPr>
              <a:t>15.08.2017</a:t>
            </a:fld>
            <a:endParaRPr lang="en-GB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48723-9D72-4C86-9095-1600B9EFF41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FC6A-1D3F-49D7-9361-1897B1E84916}" type="datetimeFigureOut">
              <a:rPr lang="nb-NO"/>
              <a:pPr>
                <a:defRPr/>
              </a:pPr>
              <a:t>15.08.2017</a:t>
            </a:fld>
            <a:endParaRPr lang="en-GB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44FA-AF03-4FDA-8DC6-EC641A3DED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68503-F17C-4551-A646-EA177391D503}" type="datetimeFigureOut">
              <a:rPr lang="nb-NO"/>
              <a:pPr>
                <a:defRPr/>
              </a:pPr>
              <a:t>15.08.2017</a:t>
            </a:fld>
            <a:endParaRPr lang="en-GB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1978C-77FB-47D6-9AB1-936E324630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05E19-E702-4808-817B-D3B1E21453DC}" type="datetimeFigureOut">
              <a:rPr lang="nb-NO"/>
              <a:pPr>
                <a:defRPr/>
              </a:pPr>
              <a:t>15.08.2017</a:t>
            </a:fld>
            <a:endParaRPr lang="en-GB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C35BF-B153-4F81-8D81-5511FC4018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EEA61-8411-44C7-9CD4-0E4A31230E3E}" type="datetimeFigureOut">
              <a:rPr lang="nb-NO"/>
              <a:pPr>
                <a:defRPr/>
              </a:pPr>
              <a:t>15.08.2017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0B355-F638-48F7-B509-F9EB1442B5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6F22C-1454-4350-A2DB-B92B0300EC88}" type="datetimeFigureOut">
              <a:rPr lang="nb-NO"/>
              <a:pPr>
                <a:defRPr/>
              </a:pPr>
              <a:t>15.08.2017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FF8D6-31C6-4FF6-91AC-D8A3917B9A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FF6F53-B44D-4CB0-8793-2CD1D675C514}" type="datetimeFigureOut">
              <a:rPr lang="nb-NO"/>
              <a:pPr>
                <a:defRPr/>
              </a:pPr>
              <a:t>15.08.2017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20292C-F4CF-4846-9C93-7942A551D3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z="3200" dirty="0">
                <a:solidFill>
                  <a:srgbClr val="0070C0"/>
                </a:solidFill>
              </a:rPr>
              <a:t>DRI2020 </a:t>
            </a:r>
            <a:r>
              <a:rPr lang="en-GB" sz="3200" dirty="0" err="1">
                <a:solidFill>
                  <a:srgbClr val="0070C0"/>
                </a:solidFill>
              </a:rPr>
              <a:t>Lovgivning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og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rettslig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informasjonssøking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br>
              <a:rPr lang="en-GB" sz="3200" dirty="0"/>
            </a:br>
            <a:r>
              <a:rPr lang="en-GB" sz="3200" dirty="0" err="1">
                <a:solidFill>
                  <a:srgbClr val="C00000"/>
                </a:solidFill>
              </a:rPr>
              <a:t>Introduksjon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1600" dirty="0"/>
              <a:t>Dag Wiese Schartum, AFIN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5DF1ED-5F12-4100-B8EF-6E4F69FBC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70C0"/>
                </a:solidFill>
              </a:rPr>
              <a:t>Litt om betydningen av emnet for forvaltningsinformatikken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916087-BE3E-4813-8CDF-6BA479082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I emnet DRI2020 Lovgivning og rettslig informasjonssøking legger vi hovedvekt på utarbeidelse, anvendelse og </a:t>
            </a:r>
            <a:r>
              <a:rPr lang="nb-NO" dirty="0" err="1"/>
              <a:t>eveluering</a:t>
            </a:r>
            <a:r>
              <a:rPr lang="nb-NO" dirty="0"/>
              <a:t> av formelle lover</a:t>
            </a:r>
          </a:p>
          <a:p>
            <a:r>
              <a:rPr lang="nb-NO" dirty="0"/>
              <a:t>Begrunnelsen er bl.a.:</a:t>
            </a:r>
          </a:p>
          <a:p>
            <a:pPr lvl="1"/>
            <a:r>
              <a:rPr lang="nb-NO" dirty="0"/>
              <a:t>at lover har særlig stor betydning innen forvaltningsretten (som er spesielt relevant for forvaltningsinformatikken)</a:t>
            </a:r>
          </a:p>
          <a:p>
            <a:pPr lvl="1"/>
            <a:r>
              <a:rPr lang="nb-NO" dirty="0"/>
              <a:t>at lover i digital forvaltning ofte skal transformeres til algoritmer for å automatisere anvendelsen</a:t>
            </a:r>
          </a:p>
          <a:p>
            <a:pPr lvl="1"/>
            <a:r>
              <a:rPr lang="nb-NO" dirty="0"/>
              <a:t>at det uansett er viktig for alle som arbeider i eller med offentlig forvaltning og forstå lovgivningsprosessen</a:t>
            </a:r>
          </a:p>
          <a:p>
            <a:pPr lvl="1"/>
            <a:r>
              <a:rPr lang="nb-NO" dirty="0"/>
              <a:t>at det trolig ligger viktige yrkesmuligheter i skjærings-punktet mellom lovgivning og teknologi (jf. IKT-verktøy for å utarbeide lover, automatiseringsvennlig lovgivning og innebygget personvern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365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/>
              <a:t>Store norske leksikons definisjon av </a:t>
            </a:r>
            <a:r>
              <a:rPr lang="nb-NO">
                <a:solidFill>
                  <a:srgbClr val="0070C0"/>
                </a:solidFill>
              </a:rPr>
              <a:t>«rettsstat»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500"/>
              <a:t>«… en stat som utøver sine oppgaver utelukkende på grunnlag av offentliggjorte generelle regler, det vil si lover. En rettsstat kalles derfor av og til også en lovstat.»</a:t>
            </a:r>
          </a:p>
          <a:p>
            <a:pPr marL="0" indent="0">
              <a:buNone/>
            </a:pPr>
            <a:r>
              <a:rPr lang="nb-NO" sz="2500"/>
              <a:t>…</a:t>
            </a:r>
          </a:p>
          <a:p>
            <a:pPr marL="0" indent="0">
              <a:buNone/>
            </a:pPr>
            <a:r>
              <a:rPr lang="nb-NO" sz="2500"/>
              <a:t>Det hevdes […] at det raskt økende antall lover og lov-endringer, den stigende tendens til å gi vage fullmakts- og rammelover, og økningen i delegasjon av lovgivnings-myndighet til forvaltningsorganer, representerer en utvikling bort fra rettsstaten. De nevnte forhold gjør det offentlige stadig mindre forutsigbart og øker faren for forskjells-behandling.</a:t>
            </a:r>
          </a:p>
        </p:txBody>
      </p:sp>
    </p:spTree>
    <p:extLst>
      <p:ext uri="{BB962C8B-B14F-4D97-AF65-F5344CB8AC3E}">
        <p14:creationId xmlns:p14="http://schemas.microsoft.com/office/powerpoint/2010/main" val="375363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7969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200" noProof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Emnet handler i stor grad om rettskilder</a:t>
            </a: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 </a:t>
            </a: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vekt</a:t>
            </a: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på</a:t>
            </a: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lover</a:t>
            </a:r>
          </a:p>
        </p:txBody>
      </p:sp>
      <p:grpSp>
        <p:nvGrpSpPr>
          <p:cNvPr id="15" name="Gruppe 14"/>
          <p:cNvGrpSpPr/>
          <p:nvPr/>
        </p:nvGrpSpPr>
        <p:grpSpPr>
          <a:xfrm>
            <a:off x="571500" y="2500313"/>
            <a:ext cx="2784475" cy="2032000"/>
            <a:chOff x="571500" y="2500313"/>
            <a:chExt cx="2784475" cy="2032000"/>
          </a:xfrm>
        </p:grpSpPr>
        <p:sp>
          <p:nvSpPr>
            <p:cNvPr id="4" name="TekstSylinder 3"/>
            <p:cNvSpPr txBox="1">
              <a:spLocks noChangeArrowheads="1"/>
            </p:cNvSpPr>
            <p:nvPr/>
          </p:nvSpPr>
          <p:spPr bwMode="auto">
            <a:xfrm>
              <a:off x="571500" y="2500313"/>
              <a:ext cx="2784475" cy="203200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 err="1">
                  <a:latin typeface="Calibri" pitchFamily="34" charset="0"/>
                </a:rPr>
                <a:t>Lovtekster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Lovforarbeider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Rettspraksis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>
                  <a:latin typeface="Calibri" pitchFamily="34" charset="0"/>
                </a:rPr>
                <a:t>Andre </a:t>
              </a:r>
              <a:r>
                <a:rPr lang="en-GB" dirty="0" err="1">
                  <a:latin typeface="Calibri" pitchFamily="34" charset="0"/>
                </a:rPr>
                <a:t>myndigheters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praksis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>
                  <a:latin typeface="Calibri" pitchFamily="34" charset="0"/>
                </a:rPr>
                <a:t>Privates </a:t>
              </a:r>
              <a:r>
                <a:rPr lang="en-GB" dirty="0" err="1">
                  <a:latin typeface="Calibri" pitchFamily="34" charset="0"/>
                </a:rPr>
                <a:t>praksis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Rettsoppfatninger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Reelle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hensyn</a:t>
              </a:r>
              <a:endParaRPr lang="en-GB" dirty="0">
                <a:latin typeface="Calibri" pitchFamily="34" charset="0"/>
              </a:endParaRPr>
            </a:p>
          </p:txBody>
        </p:sp>
        <p:sp>
          <p:nvSpPr>
            <p:cNvPr id="11" name="Høyre klammeparentes 10"/>
            <p:cNvSpPr/>
            <p:nvPr/>
          </p:nvSpPr>
          <p:spPr>
            <a:xfrm>
              <a:off x="2143125" y="2500313"/>
              <a:ext cx="142875" cy="642937"/>
            </a:xfrm>
            <a:prstGeom prst="righ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/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1F62731C-0B35-4A49-9488-70EAB6FDA43A}"/>
              </a:ext>
            </a:extLst>
          </p:cNvPr>
          <p:cNvGrpSpPr/>
          <p:nvPr/>
        </p:nvGrpSpPr>
        <p:grpSpPr>
          <a:xfrm>
            <a:off x="4543425" y="1628800"/>
            <a:ext cx="3330592" cy="4229336"/>
            <a:chOff x="4543425" y="1628800"/>
            <a:chExt cx="3330592" cy="4229336"/>
          </a:xfrm>
        </p:grpSpPr>
        <p:grpSp>
          <p:nvGrpSpPr>
            <p:cNvPr id="14" name="Gruppe 13"/>
            <p:cNvGrpSpPr/>
            <p:nvPr/>
          </p:nvGrpSpPr>
          <p:grpSpPr>
            <a:xfrm>
              <a:off x="4543425" y="1628800"/>
              <a:ext cx="3330592" cy="4229336"/>
              <a:chOff x="4405000" y="2714637"/>
              <a:chExt cx="3330592" cy="3398289"/>
            </a:xfrm>
          </p:grpSpPr>
          <p:sp>
            <p:nvSpPr>
              <p:cNvPr id="7" name="TekstSylinder 6"/>
              <p:cNvSpPr txBox="1"/>
              <p:nvPr/>
            </p:nvSpPr>
            <p:spPr>
              <a:xfrm>
                <a:off x="5063859" y="3100724"/>
                <a:ext cx="1983620" cy="31259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 err="1">
                    <a:latin typeface="+mn-lt"/>
                    <a:cs typeface="+mn-cs"/>
                  </a:rPr>
                  <a:t>Hvordan</a:t>
                </a:r>
                <a:r>
                  <a:rPr lang="en-GB" sz="1600" dirty="0">
                    <a:latin typeface="+mn-lt"/>
                    <a:cs typeface="+mn-cs"/>
                  </a:rPr>
                  <a:t> </a:t>
                </a:r>
                <a:r>
                  <a:rPr lang="en-GB" sz="1600" dirty="0" err="1">
                    <a:latin typeface="+mn-lt"/>
                    <a:cs typeface="+mn-cs"/>
                  </a:rPr>
                  <a:t>blir</a:t>
                </a:r>
                <a:r>
                  <a:rPr lang="en-GB" sz="1600" dirty="0">
                    <a:latin typeface="+mn-lt"/>
                    <a:cs typeface="+mn-cs"/>
                  </a:rPr>
                  <a:t> lover </a:t>
                </a:r>
                <a:r>
                  <a:rPr lang="en-GB" sz="1600" dirty="0" err="1">
                    <a:latin typeface="+mn-lt"/>
                    <a:cs typeface="+mn-cs"/>
                  </a:rPr>
                  <a:t>til</a:t>
                </a:r>
                <a:r>
                  <a:rPr lang="en-GB" sz="1600" dirty="0">
                    <a:latin typeface="+mn-lt"/>
                    <a:cs typeface="+mn-cs"/>
                  </a:rPr>
                  <a:t>?</a:t>
                </a:r>
              </a:p>
            </p:txBody>
          </p:sp>
          <p:sp>
            <p:nvSpPr>
              <p:cNvPr id="8" name="TekstSylinder 7"/>
              <p:cNvSpPr txBox="1"/>
              <p:nvPr/>
            </p:nvSpPr>
            <p:spPr>
              <a:xfrm>
                <a:off x="4743330" y="3871655"/>
                <a:ext cx="2653932" cy="312591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 err="1">
                    <a:latin typeface="+mn-lt"/>
                    <a:cs typeface="+mn-cs"/>
                  </a:rPr>
                  <a:t>Hvordan</a:t>
                </a:r>
                <a:r>
                  <a:rPr lang="en-GB" sz="1600" dirty="0">
                    <a:latin typeface="+mn-lt"/>
                    <a:cs typeface="+mn-cs"/>
                  </a:rPr>
                  <a:t> </a:t>
                </a:r>
                <a:r>
                  <a:rPr lang="en-GB" sz="1600" dirty="0" err="1">
                    <a:latin typeface="+mn-lt"/>
                    <a:cs typeface="+mn-cs"/>
                  </a:rPr>
                  <a:t>er</a:t>
                </a:r>
                <a:r>
                  <a:rPr lang="en-GB" sz="1600" dirty="0">
                    <a:latin typeface="+mn-lt"/>
                    <a:cs typeface="+mn-cs"/>
                  </a:rPr>
                  <a:t> lover </a:t>
                </a:r>
                <a:r>
                  <a:rPr lang="en-GB" sz="1600" dirty="0" err="1">
                    <a:latin typeface="+mn-lt"/>
                    <a:cs typeface="+mn-cs"/>
                  </a:rPr>
                  <a:t>bygget</a:t>
                </a:r>
                <a:r>
                  <a:rPr lang="en-GB" sz="1600" dirty="0">
                    <a:latin typeface="+mn-lt"/>
                    <a:cs typeface="+mn-cs"/>
                  </a:rPr>
                  <a:t> </a:t>
                </a:r>
                <a:r>
                  <a:rPr lang="en-GB" sz="1600" dirty="0" err="1">
                    <a:latin typeface="+mn-lt"/>
                    <a:cs typeface="+mn-cs"/>
                  </a:rPr>
                  <a:t>opp</a:t>
                </a:r>
                <a:r>
                  <a:rPr lang="en-GB" sz="1600" dirty="0">
                    <a:latin typeface="+mn-lt"/>
                    <a:cs typeface="+mn-cs"/>
                  </a:rPr>
                  <a:t>?</a:t>
                </a:r>
              </a:p>
            </p:txBody>
          </p:sp>
          <p:sp>
            <p:nvSpPr>
              <p:cNvPr id="9" name="TekstSylinder 8"/>
              <p:cNvSpPr txBox="1">
                <a:spLocks noChangeArrowheads="1"/>
              </p:cNvSpPr>
              <p:nvPr/>
            </p:nvSpPr>
            <p:spPr bwMode="auto">
              <a:xfrm>
                <a:off x="4489438" y="4254050"/>
                <a:ext cx="3132461" cy="312591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1600" dirty="0" err="1">
                    <a:latin typeface="Calibri" pitchFamily="34" charset="0"/>
                  </a:rPr>
                  <a:t>Hvordan</a:t>
                </a:r>
                <a:r>
                  <a:rPr lang="en-GB" sz="1600" dirty="0">
                    <a:latin typeface="Calibri" pitchFamily="34" charset="0"/>
                  </a:rPr>
                  <a:t> </a:t>
                </a:r>
                <a:r>
                  <a:rPr lang="en-GB" sz="1600" dirty="0" err="1">
                    <a:latin typeface="Calibri" pitchFamily="34" charset="0"/>
                  </a:rPr>
                  <a:t>kan</a:t>
                </a:r>
                <a:r>
                  <a:rPr lang="en-GB" sz="1600" dirty="0">
                    <a:latin typeface="Calibri" pitchFamily="34" charset="0"/>
                  </a:rPr>
                  <a:t> vi </a:t>
                </a:r>
                <a:r>
                  <a:rPr lang="en-GB" sz="1600" dirty="0" err="1">
                    <a:latin typeface="Calibri" pitchFamily="34" charset="0"/>
                  </a:rPr>
                  <a:t>søke</a:t>
                </a:r>
                <a:r>
                  <a:rPr lang="en-GB" sz="1600" dirty="0">
                    <a:latin typeface="Calibri" pitchFamily="34" charset="0"/>
                  </a:rPr>
                  <a:t> </a:t>
                </a:r>
                <a:r>
                  <a:rPr lang="en-GB" sz="1600" dirty="0" err="1">
                    <a:latin typeface="Calibri" pitchFamily="34" charset="0"/>
                  </a:rPr>
                  <a:t>og</a:t>
                </a:r>
                <a:r>
                  <a:rPr lang="en-GB" sz="1600" dirty="0">
                    <a:latin typeface="Calibri" pitchFamily="34" charset="0"/>
                  </a:rPr>
                  <a:t> </a:t>
                </a:r>
                <a:r>
                  <a:rPr lang="en-GB" sz="1600" dirty="0" err="1">
                    <a:latin typeface="Calibri" pitchFamily="34" charset="0"/>
                  </a:rPr>
                  <a:t>finne</a:t>
                </a:r>
                <a:r>
                  <a:rPr lang="en-GB" sz="1600" dirty="0">
                    <a:latin typeface="Calibri" pitchFamily="34" charset="0"/>
                  </a:rPr>
                  <a:t> lover?</a:t>
                </a:r>
              </a:p>
            </p:txBody>
          </p:sp>
          <p:sp>
            <p:nvSpPr>
              <p:cNvPr id="10" name="TekstSylinder 9"/>
              <p:cNvSpPr txBox="1"/>
              <p:nvPr/>
            </p:nvSpPr>
            <p:spPr>
              <a:xfrm>
                <a:off x="4843162" y="4636445"/>
                <a:ext cx="2520883" cy="53993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nb-NO" sz="1600" dirty="0">
                    <a:latin typeface="+mn-lt"/>
                    <a:cs typeface="+mn-cs"/>
                  </a:rPr>
                  <a:t>Hvordan</a:t>
                </a:r>
                <a:r>
                  <a:rPr lang="en-GB" sz="1600" dirty="0">
                    <a:latin typeface="+mn-lt"/>
                    <a:cs typeface="+mn-cs"/>
                  </a:rPr>
                  <a:t> </a:t>
                </a:r>
                <a:r>
                  <a:rPr lang="en-GB" sz="1600" dirty="0" err="1">
                    <a:latin typeface="+mn-lt"/>
                    <a:cs typeface="+mn-cs"/>
                  </a:rPr>
                  <a:t>finner</a:t>
                </a:r>
                <a:r>
                  <a:rPr lang="en-GB" sz="1600" dirty="0">
                    <a:latin typeface="+mn-lt"/>
                    <a:cs typeface="+mn-cs"/>
                  </a:rPr>
                  <a:t> vi </a:t>
                </a:r>
                <a:r>
                  <a:rPr lang="en-GB" sz="1600" dirty="0" err="1">
                    <a:latin typeface="+mn-lt"/>
                    <a:cs typeface="+mn-cs"/>
                  </a:rPr>
                  <a:t>fram</a:t>
                </a:r>
                <a:r>
                  <a:rPr lang="en-GB" sz="1600" dirty="0">
                    <a:latin typeface="+mn-lt"/>
                    <a:cs typeface="+mn-cs"/>
                  </a:rPr>
                  <a:t> </a:t>
                </a:r>
                <a:r>
                  <a:rPr lang="en-GB" sz="1600" dirty="0" err="1">
                    <a:latin typeface="+mn-lt"/>
                    <a:cs typeface="+mn-cs"/>
                  </a:rPr>
                  <a:t>i</a:t>
                </a:r>
                <a:r>
                  <a:rPr lang="en-GB" sz="1600" dirty="0">
                    <a:latin typeface="+mn-lt"/>
                    <a:cs typeface="+mn-cs"/>
                  </a:rPr>
                  <a:t> den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nb-NO" sz="1600" dirty="0">
                    <a:latin typeface="+mn-lt"/>
                    <a:cs typeface="+mn-cs"/>
                  </a:rPr>
                  <a:t>enkelte</a:t>
                </a:r>
                <a:r>
                  <a:rPr lang="en-GB" sz="1600" dirty="0">
                    <a:latin typeface="+mn-lt"/>
                    <a:cs typeface="+mn-cs"/>
                  </a:rPr>
                  <a:t> </a:t>
                </a:r>
                <a:r>
                  <a:rPr lang="en-GB" sz="1600" dirty="0" err="1">
                    <a:latin typeface="+mn-lt"/>
                    <a:cs typeface="+mn-cs"/>
                  </a:rPr>
                  <a:t>lov</a:t>
                </a:r>
                <a:r>
                  <a:rPr lang="en-GB" sz="1600" dirty="0">
                    <a:latin typeface="+mn-lt"/>
                    <a:cs typeface="+mn-cs"/>
                  </a:rPr>
                  <a:t>?</a:t>
                </a:r>
              </a:p>
            </p:txBody>
          </p:sp>
          <p:sp>
            <p:nvSpPr>
              <p:cNvPr id="12" name="TekstSylinder 11"/>
              <p:cNvSpPr txBox="1">
                <a:spLocks noChangeArrowheads="1"/>
              </p:cNvSpPr>
              <p:nvPr/>
            </p:nvSpPr>
            <p:spPr bwMode="auto">
              <a:xfrm>
                <a:off x="5286376" y="2714637"/>
                <a:ext cx="1651542" cy="312591"/>
              </a:xfrm>
              <a:prstGeom prst="rect">
                <a:avLst/>
              </a:prstGeom>
              <a:solidFill>
                <a:srgbClr val="FF9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>
                    <a:latin typeface="Calibri" pitchFamily="34" charset="0"/>
                  </a:rPr>
                  <a:t>Når brukes lover?</a:t>
                </a:r>
              </a:p>
            </p:txBody>
          </p:sp>
          <p:sp>
            <p:nvSpPr>
              <p:cNvPr id="13" name="TekstSylinder 12"/>
              <p:cNvSpPr txBox="1">
                <a:spLocks noChangeArrowheads="1"/>
              </p:cNvSpPr>
              <p:nvPr/>
            </p:nvSpPr>
            <p:spPr bwMode="auto">
              <a:xfrm>
                <a:off x="4405000" y="3489260"/>
                <a:ext cx="3330592" cy="312591"/>
              </a:xfrm>
              <a:prstGeom prst="rect">
                <a:avLst/>
              </a:prstGeom>
              <a:solidFill>
                <a:srgbClr val="FF7C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 dirty="0">
                    <a:latin typeface="Calibri" pitchFamily="34" charset="0"/>
                  </a:rPr>
                  <a:t>Hvordan styres lovgivningsprosessen?</a:t>
                </a:r>
              </a:p>
            </p:txBody>
          </p:sp>
          <p:sp>
            <p:nvSpPr>
              <p:cNvPr id="16" name="TekstSylinder 15"/>
              <p:cNvSpPr txBox="1">
                <a:spLocks noChangeArrowheads="1"/>
              </p:cNvSpPr>
              <p:nvPr/>
            </p:nvSpPr>
            <p:spPr bwMode="auto">
              <a:xfrm>
                <a:off x="5082589" y="5800335"/>
                <a:ext cx="1975413" cy="312591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1600" dirty="0" err="1">
                    <a:latin typeface="Calibri" pitchFamily="34" charset="0"/>
                  </a:rPr>
                  <a:t>Hvordan</a:t>
                </a:r>
                <a:r>
                  <a:rPr lang="en-GB" sz="1600" dirty="0">
                    <a:latin typeface="Calibri" pitchFamily="34" charset="0"/>
                  </a:rPr>
                  <a:t> </a:t>
                </a:r>
                <a:r>
                  <a:rPr lang="en-GB" sz="1600" dirty="0" err="1">
                    <a:latin typeface="Calibri" pitchFamily="34" charset="0"/>
                  </a:rPr>
                  <a:t>virker</a:t>
                </a:r>
                <a:r>
                  <a:rPr lang="en-GB" sz="1600" dirty="0">
                    <a:latin typeface="Calibri" pitchFamily="34" charset="0"/>
                  </a:rPr>
                  <a:t> lover?</a:t>
                </a:r>
              </a:p>
            </p:txBody>
          </p:sp>
        </p:grp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83A16EFA-3549-4497-833C-E38C3D2690C0}"/>
                </a:ext>
              </a:extLst>
            </p:cNvPr>
            <p:cNvSpPr txBox="1"/>
            <p:nvPr/>
          </p:nvSpPr>
          <p:spPr>
            <a:xfrm>
              <a:off x="5183116" y="4788440"/>
              <a:ext cx="2117824" cy="584775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600" dirty="0">
                  <a:latin typeface="+mn-lt"/>
                  <a:cs typeface="+mn-cs"/>
                </a:rPr>
                <a:t>Hvordan</a:t>
              </a:r>
              <a:r>
                <a:rPr lang="en-GB" sz="1600" dirty="0">
                  <a:latin typeface="+mn-lt"/>
                  <a:cs typeface="+mn-cs"/>
                </a:rPr>
                <a:t> </a:t>
              </a:r>
              <a:r>
                <a:rPr lang="en-GB" sz="1600" dirty="0" err="1">
                  <a:latin typeface="+mn-lt"/>
                  <a:cs typeface="+mn-cs"/>
                </a:rPr>
                <a:t>kan</a:t>
              </a:r>
              <a:r>
                <a:rPr lang="en-GB" sz="1600" dirty="0">
                  <a:latin typeface="+mn-lt"/>
                  <a:cs typeface="+mn-cs"/>
                </a:rPr>
                <a:t> vi </a:t>
              </a:r>
              <a:r>
                <a:rPr lang="en-GB" sz="1600" dirty="0" err="1">
                  <a:latin typeface="+mn-lt"/>
                  <a:cs typeface="+mn-cs"/>
                </a:rPr>
                <a:t>sikre</a:t>
              </a:r>
              <a:r>
                <a:rPr lang="en-GB" sz="1600" dirty="0">
                  <a:latin typeface="+mn-lt"/>
                  <a:cs typeface="+mn-cs"/>
                </a:rPr>
                <a:t> at </a:t>
              </a:r>
              <a:endParaRPr lang="nb-NO" sz="1600" dirty="0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600" dirty="0">
                  <a:latin typeface="+mn-lt"/>
                  <a:cs typeface="+mn-cs"/>
                </a:rPr>
                <a:t>lover blir forstått</a:t>
              </a:r>
              <a:r>
                <a:rPr lang="en-GB" sz="1600" dirty="0">
                  <a:latin typeface="+mn-lt"/>
                  <a:cs typeface="+mn-cs"/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Når brukes lover?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Når må lov brukes?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Når legalitetsprinsippet krever det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For å endre annen formell lov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Når kan/bør lov brukes?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Når det er behov for helhetlig regulering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Når det er stort behov for forutberegnelighet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Når det er behov for demokratisk diskusjon/forankring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Når en ønsker å sikre tilgjengelig regelverk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/>
              <a:t>I praksis brukes lovvedtak ofte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/>
              <a:t>Langt de fleste lovvedtak er endringslover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blir lover til?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Initiativ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Regjeringen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Anmodning fra Stortinget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Private lovforslag</a:t>
            </a:r>
          </a:p>
          <a:p>
            <a:pPr lvl="1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nb-NO" sz="2300" dirty="0">
                <a:solidFill>
                  <a:schemeClr val="bg1">
                    <a:lumMod val="50000"/>
                  </a:schemeClr>
                </a:solidFill>
              </a:rPr>
              <a:t>Det opprinnelige initiativet kan selvsagt komme fra ”hvor som helst” i det sivile samfunnet, men kanaliseres gjennom regjering, Stortinget eller partier på Stortinget</a:t>
            </a:r>
          </a:p>
          <a:p>
            <a:pPr lvl="1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nb-NO" sz="2300" dirty="0">
                <a:solidFill>
                  <a:schemeClr val="bg1">
                    <a:lumMod val="50000"/>
                  </a:schemeClr>
                </a:solidFill>
              </a:rPr>
              <a:t> Enkelte lovforslag har bakgrunn i internasjonale forpliktelser (EØS-avtalen, konvensjoner mv.)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Utredning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Offentlig høring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Behandling i departementet og regjeringen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Komitébehandling i Stortinget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Lovvedtak i Stortinget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Sanksjonering av Kongen i statsråd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Publisering i </a:t>
            </a:r>
            <a:r>
              <a:rPr lang="nb-NO" dirty="0" err="1"/>
              <a:t>hht</a:t>
            </a:r>
            <a:r>
              <a:rPr lang="nb-NO" dirty="0"/>
              <a:t> lov om Norsk Lovtidend (c/o Lovdata)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styres lovgivningsprosessen?</a:t>
            </a:r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z="2400"/>
              <a:t>Mandat til utredningsgruppe mv.</a:t>
            </a:r>
          </a:p>
          <a:p>
            <a:pPr eaLnBrk="1" hangingPunct="1"/>
            <a:r>
              <a:rPr lang="nb-NO" sz="2400"/>
              <a:t>Utredningsinstruksen med veileder</a:t>
            </a:r>
          </a:p>
          <a:p>
            <a:pPr eaLnBrk="1" hangingPunct="1"/>
            <a:r>
              <a:rPr lang="nb-NO" sz="2400"/>
              <a:t>Lovteknikkheftet</a:t>
            </a:r>
          </a:p>
          <a:p>
            <a:pPr eaLnBrk="1" hangingPunct="1"/>
            <a:r>
              <a:rPr lang="nb-NO" sz="2400"/>
              <a:t>Veiledere for utvalgsarbeid (ledere og sekretærer)</a:t>
            </a:r>
          </a:p>
          <a:p>
            <a:pPr eaLnBrk="1" hangingPunct="1"/>
            <a:r>
              <a:rPr lang="nb-NO" sz="2400"/>
              <a:t>Om R-konferanser (f.eks. utredningsutvalg og lovsaker)</a:t>
            </a:r>
          </a:p>
          <a:p>
            <a:pPr eaLnBrk="1" hangingPunct="1"/>
            <a:r>
              <a:rPr lang="nb-NO" sz="2400"/>
              <a:t>Om Statsråd (jf. kap. 5 om sanksjon av lover mv. og kap. 8 om oppnevning av utredningsutvalg mv)</a:t>
            </a:r>
          </a:p>
          <a:p>
            <a:pPr eaLnBrk="1" hangingPunct="1"/>
            <a:r>
              <a:rPr lang="nb-NO" sz="2400"/>
              <a:t>Grunnloven § 75 flg.</a:t>
            </a:r>
          </a:p>
          <a:p>
            <a:pPr eaLnBrk="1" hangingPunct="1"/>
            <a:r>
              <a:rPr lang="nb-NO" sz="2400"/>
              <a:t>Stortingets forretningsorden</a:t>
            </a:r>
          </a:p>
          <a:p>
            <a:pPr eaLnBrk="1" hangingPunct="1"/>
            <a:r>
              <a:rPr lang="nb-NO" sz="2400"/>
              <a:t>Lov om Norsk Lovtidend (med forskrifter)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er lover bygget opp?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75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Det varierer mye hvor detaljert lovteksten 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Noen lover stiller mest opp rammer for forskrifter (”fullmaktslover”)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Normalt inneholder loven én eller flere forskriftshjemler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Noen standard elementer i lover: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Formål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Saklig virkeområde (hva gjelder loven for?)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Stedlig virkeområde (hvor gjelder loven?)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Definisjoner (legaldefinisjoner)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Sanksjoner  mv. (tvangsmulkt, overtredelsesgebyr, erstatning, straff)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Forskriftshjemler (ofte spredt rundt i loven, til slutt i enkeltparagrafer)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Ikraftsetting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Overgangsregler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Endringer i andre lover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/>
              <a:t>Standardelementene finnes særlig i innledningen og avslutningen av lovteksten	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kan vi søke og finne lover?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 err="1"/>
              <a:t>Publicatio</a:t>
            </a:r>
            <a:r>
              <a:rPr lang="nb-NO" sz="2600" dirty="0"/>
              <a:t> </a:t>
            </a:r>
            <a:r>
              <a:rPr lang="nb-NO" sz="2600" dirty="0" err="1"/>
              <a:t>legis</a:t>
            </a:r>
            <a:endParaRPr lang="nb-NO" sz="26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/>
              <a:t>Lover skal være offentlig publisert og tilgjengelig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/>
              <a:t>Lover blir kunngjort i Norsk Lovtidend, så raskt som mulig etter at loven er sanksjonert av Kongen, jf. </a:t>
            </a:r>
            <a:r>
              <a:rPr lang="nb-NO" sz="2600" dirty="0" err="1"/>
              <a:t>lovtidendloven</a:t>
            </a:r>
            <a:r>
              <a:rPr lang="nb-NO" sz="2600" dirty="0"/>
              <a:t> § 1 (jf. lov av 19.6 1969 nr. 53)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/>
              <a:t>Alle lover er tilgjengelig hos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/>
              <a:t>Lovdata.no (åpen basistjeneste og betalt ”proff-tjeneste”)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err="1"/>
              <a:t>Rettsdata.no</a:t>
            </a:r>
            <a:r>
              <a:rPr lang="nb-NO" sz="2400" dirty="0"/>
              <a:t> (betalt tjeneste)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/>
              <a:t>Regjeringens lovdokumenter finnes på </a:t>
            </a:r>
            <a:r>
              <a:rPr lang="nb-NO" sz="2600" dirty="0" err="1"/>
              <a:t>Regjeringen.no</a:t>
            </a:r>
            <a:r>
              <a:rPr lang="nb-NO" sz="2600" dirty="0"/>
              <a:t> under ”Dokumenter”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/>
              <a:t>Stortingets lovdokumenter finnes på </a:t>
            </a:r>
            <a:r>
              <a:rPr lang="nb-NO" sz="2600" dirty="0" err="1"/>
              <a:t>Stortinget.no</a:t>
            </a:r>
            <a:r>
              <a:rPr lang="nb-NO" sz="2600" dirty="0"/>
              <a:t> under ”</a:t>
            </a:r>
            <a:r>
              <a:rPr lang="nb-NO" sz="2600" dirty="0" err="1"/>
              <a:t>Lovsak</a:t>
            </a:r>
            <a:r>
              <a:rPr lang="nb-NO" sz="2600" dirty="0"/>
              <a:t>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2600" dirty="0"/>
              <a:t>	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nb-NO" sz="2600" dirty="0">
                <a:solidFill>
                  <a:schemeClr val="bg1">
                    <a:lumMod val="50000"/>
                  </a:schemeClr>
                </a:solidFill>
              </a:rPr>
              <a:t>De fleste offentlige etater og private organisasjoner lenker direkte til Lovdatas tjenester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nb-NO" sz="2600" dirty="0">
                <a:solidFill>
                  <a:schemeClr val="bg1">
                    <a:lumMod val="50000"/>
                  </a:schemeClr>
                </a:solidFill>
              </a:rPr>
              <a:t>Unngå </a:t>
            </a:r>
            <a:r>
              <a:rPr lang="nb-NO" sz="2600" i="1" dirty="0">
                <a:solidFill>
                  <a:schemeClr val="bg1">
                    <a:lumMod val="50000"/>
                  </a:schemeClr>
                </a:solidFill>
              </a:rPr>
              <a:t>bare</a:t>
            </a:r>
            <a:r>
              <a:rPr lang="nb-NO" sz="2600" dirty="0">
                <a:solidFill>
                  <a:schemeClr val="bg1">
                    <a:lumMod val="50000"/>
                  </a:schemeClr>
                </a:solidFill>
              </a:rPr>
              <a:t> å bruke andre lovtekster enn de som finnes på nevnte nettsteder, fordi det er fare for at tekstene ikke er tilstrekkelig oppdaterte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finner vi fram i den enkelte lov?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43425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Let etter enkelte av standardelementene først; særlig er disse viktig: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Formål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Saklig virkeområde (hva gjelder loven for?)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Stedlig virkeområde (hvor gjelder loven?)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Definisjoner (legaldefinisjoner)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Ikraftsetting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Legg merke til kapitteloverskrifter og overskrifter på den enkelte bestemmelse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Slå opp i ”Merknader til den enkelte bestemmelse” (spesialmotiver) som vanligvis står i nest siste kapittel i lovproposisjonen (</a:t>
            </a:r>
            <a:r>
              <a:rPr lang="nb-NO" dirty="0" err="1"/>
              <a:t>Prop</a:t>
            </a:r>
            <a:r>
              <a:rPr lang="nb-NO" dirty="0"/>
              <a:t>. L)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Merk at komitéinnstillingen (</a:t>
            </a:r>
            <a:r>
              <a:rPr lang="nb-NO" dirty="0" err="1"/>
              <a:t>Innst</a:t>
            </a:r>
            <a:r>
              <a:rPr lang="nb-NO" dirty="0"/>
              <a:t>. L) kan ha avvikende innhold </a:t>
            </a:r>
            <a:r>
              <a:rPr lang="nb-NO" dirty="0" err="1"/>
              <a:t>ift</a:t>
            </a:r>
            <a:r>
              <a:rPr lang="nb-NO" dirty="0"/>
              <a:t>. </a:t>
            </a:r>
            <a:r>
              <a:rPr lang="nb-NO" dirty="0" err="1"/>
              <a:t>Prop</a:t>
            </a:r>
            <a:r>
              <a:rPr lang="nb-NO" dirty="0"/>
              <a:t>. 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Selvsagt er også </a:t>
            </a:r>
            <a:r>
              <a:rPr lang="nb-NO" i="1" dirty="0"/>
              <a:t>andre rettskilder </a:t>
            </a:r>
            <a:r>
              <a:rPr lang="nb-NO" dirty="0"/>
              <a:t>(rettspraksis, forvaltningspraksis mv.) relevante og nødvendige å undersøke dersom en skal kunne ta sikker stilling til hvilke rettsregler som gjelder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nb-NO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nb-NO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EB36CC-5A38-4B71-861C-B24BEBF2F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nb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kan vi sikre at lover blir forstått?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4A5ADF-6EE1-4070-AD2B-D377E8272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nb-NO" sz="2400" dirty="0"/>
              <a:t>Klarspråk i lover</a:t>
            </a:r>
          </a:p>
          <a:p>
            <a:pPr marL="457200" lvl="1" indent="0">
              <a:buNone/>
            </a:pPr>
            <a:r>
              <a:rPr lang="nb-NO" sz="1800" u="sng" dirty="0"/>
              <a:t>F.eks.:</a:t>
            </a:r>
          </a:p>
          <a:p>
            <a:pPr marL="457200" lvl="1" indent="0">
              <a:buNone/>
            </a:pPr>
            <a:r>
              <a:rPr lang="nb-NO" sz="1800" dirty="0"/>
              <a:t>Foretrekk vanlig begrepsbruk</a:t>
            </a:r>
          </a:p>
          <a:p>
            <a:pPr marL="457200" lvl="1" indent="0">
              <a:buNone/>
            </a:pPr>
            <a:r>
              <a:rPr lang="nb-NO" sz="1800" dirty="0"/>
              <a:t>Unngå fremmedord og gammeldags språk (jf. «Kansellisten»)</a:t>
            </a:r>
          </a:p>
          <a:p>
            <a:pPr marL="457200" lvl="1" indent="0">
              <a:buNone/>
            </a:pPr>
            <a:r>
              <a:rPr lang="nb-NO" sz="1800" dirty="0"/>
              <a:t>Sikre konsekvent ordbruk</a:t>
            </a:r>
          </a:p>
          <a:p>
            <a:pPr marL="457200" lvl="1" indent="0">
              <a:buNone/>
            </a:pPr>
            <a:r>
              <a:rPr lang="nb-NO" sz="1800" dirty="0"/>
              <a:t>Unngå passiv form/foretrekke aktiv form</a:t>
            </a:r>
          </a:p>
          <a:p>
            <a:pPr marL="457200" lvl="1" indent="0">
              <a:buNone/>
            </a:pPr>
            <a:r>
              <a:rPr lang="nb-NO" sz="1800" dirty="0"/>
              <a:t>Unngå dobbelt nektelse</a:t>
            </a:r>
          </a:p>
          <a:p>
            <a:pPr marL="457200" lvl="1" indent="0">
              <a:buNone/>
            </a:pPr>
            <a:r>
              <a:rPr lang="nb-NO" sz="1800" dirty="0"/>
              <a:t>Sikre klare språklige henvisninger</a:t>
            </a:r>
          </a:p>
          <a:p>
            <a:pPr marL="457200" lvl="1" indent="0">
              <a:buNone/>
            </a:pPr>
            <a:r>
              <a:rPr lang="nb-NO" sz="1800" dirty="0"/>
              <a:t>Unngå lange perioder</a:t>
            </a:r>
          </a:p>
          <a:p>
            <a:r>
              <a:rPr lang="nb-NO" sz="2400" dirty="0"/>
              <a:t>Er automatiseringsvennlig lovgivning også lettere å bruke for mennesker?</a:t>
            </a:r>
          </a:p>
          <a:p>
            <a:pPr marL="400050" lvl="1" indent="0">
              <a:buNone/>
            </a:pPr>
            <a:r>
              <a:rPr lang="nb-NO" sz="1800" dirty="0"/>
              <a:t>(«lov som oppskrift» mv)</a:t>
            </a:r>
          </a:p>
        </p:txBody>
      </p:sp>
    </p:spTree>
    <p:extLst>
      <p:ext uri="{BB962C8B-B14F-4D97-AF65-F5344CB8AC3E}">
        <p14:creationId xmlns:p14="http://schemas.microsoft.com/office/powerpoint/2010/main" val="1474680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Kunnskapsmål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000" dirty="0"/>
              <a:t>Du skal ha:</a:t>
            </a:r>
          </a:p>
          <a:p>
            <a:r>
              <a:rPr lang="nb-NO" sz="2000" dirty="0"/>
              <a:t>kunnskaper om alle viktige elementer i lovgivningsprosessen. </a:t>
            </a:r>
          </a:p>
          <a:p>
            <a:r>
              <a:rPr lang="nb-NO" sz="2000" dirty="0"/>
              <a:t>kunnskaper om lovgivningsstruktur, hvordan hver lov er bygget opp, og om språket i lover. </a:t>
            </a:r>
          </a:p>
          <a:p>
            <a:r>
              <a:rPr lang="nb-NO" sz="2000" dirty="0"/>
              <a:t>kunnskaper om hvordan virkninger av lover kan evalueres og etterprøves. </a:t>
            </a:r>
          </a:p>
          <a:p>
            <a:r>
              <a:rPr lang="nb-NO" sz="2000" dirty="0"/>
              <a:t>kunnskaper om hva det vil si at lover er ”automatiseringsvennlige”. </a:t>
            </a:r>
          </a:p>
          <a:p>
            <a:r>
              <a:rPr lang="nb-NO" sz="2000" dirty="0"/>
              <a:t>kunnskap om hvordan en kan søke og finne relevante lovtekster. </a:t>
            </a:r>
          </a:p>
          <a:p>
            <a:r>
              <a:rPr lang="nb-NO" sz="2000" dirty="0"/>
              <a:t>oversikt over hvordan Internett er bygget opp og de viktigste framgangsmåtene for informasjonssøk og kildekritikk på nettet.</a:t>
            </a:r>
          </a:p>
          <a:p>
            <a:endParaRPr lang="en-GB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Ferdighetsmål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400" dirty="0"/>
              <a:t>Du skal:</a:t>
            </a:r>
          </a:p>
          <a:p>
            <a:r>
              <a:rPr lang="nb-NO" sz="2400" dirty="0"/>
              <a:t>kunne finne fram til ulike faser i lovgivningsprosessen med tilhørende dokumenter. </a:t>
            </a:r>
          </a:p>
          <a:p>
            <a:r>
              <a:rPr lang="nb-NO" sz="2400" dirty="0"/>
              <a:t>kunne søke og finne lover med andre tilhørende rettskilder ved bruk av tjenester som Lovdata og Rettsdata. </a:t>
            </a:r>
          </a:p>
          <a:p>
            <a:r>
              <a:rPr lang="nb-NO" sz="2400" dirty="0"/>
              <a:t>kunne gjennomføre enkel rettsdogmatisk analyse med utgangspunkt i en lovtekst. </a:t>
            </a:r>
          </a:p>
          <a:p>
            <a:r>
              <a:rPr lang="nb-NO" sz="2400" dirty="0"/>
              <a:t>kunne analysere en lovtekst og avgjøre om det er lett eller vanskelig å automatisere anvendelsen av den.</a:t>
            </a:r>
          </a:p>
          <a:p>
            <a:endParaRPr lang="en-GB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Generell kompetanse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400" dirty="0"/>
              <a:t>Du skal:</a:t>
            </a:r>
          </a:p>
          <a:p>
            <a:r>
              <a:rPr lang="nb-NO" sz="2400" dirty="0"/>
              <a:t>ha en selvstendig og reflektert forhold til lovgivning som virkemiddel i styringen av samfunnet. </a:t>
            </a:r>
          </a:p>
          <a:p>
            <a:r>
              <a:rPr lang="nb-NO" sz="2400" dirty="0"/>
              <a:t>være oppmerksom på forholdet mellom jus og politikk. </a:t>
            </a:r>
          </a:p>
          <a:p>
            <a:r>
              <a:rPr lang="nb-NO" sz="2400" dirty="0"/>
              <a:t>være oppmerksom på skillet mellom rettspolitikk og allmenn politikk. </a:t>
            </a:r>
          </a:p>
          <a:p>
            <a:r>
              <a:rPr lang="nb-NO" sz="2400" dirty="0"/>
              <a:t>ha en selvstendig og kritisk forhold til informasjonssøking generelt og søking i rettskilder spesielt. </a:t>
            </a:r>
          </a:p>
          <a:p>
            <a:endParaRPr lang="en-GB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1083</Words>
  <Application>Microsoft Office PowerPoint</Application>
  <PresentationFormat>Skjermfremvisning (4:3)</PresentationFormat>
  <Paragraphs>136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Courier New</vt:lpstr>
      <vt:lpstr>Office-tema</vt:lpstr>
      <vt:lpstr>DRI2020 Lovgivning og rettslig informasjonssøking  Introduksjon</vt:lpstr>
      <vt:lpstr>Litt om betydningen av emnet for forvaltningsinformatikken</vt:lpstr>
      <vt:lpstr>Store norske leksikons definisjon av «rettsstat» </vt:lpstr>
      <vt:lpstr>Emnet handler i stor grad om rettskilder  med vekt på lover</vt:lpstr>
      <vt:lpstr>Når brukes lover?</vt:lpstr>
      <vt:lpstr>Hvordan blir lover til?</vt:lpstr>
      <vt:lpstr>Hvordan styres lovgivningsprosessen?</vt:lpstr>
      <vt:lpstr>Hvordan er lover bygget opp?</vt:lpstr>
      <vt:lpstr>Hvordan kan vi søke og finne lover?</vt:lpstr>
      <vt:lpstr>Hvordan finner vi fram i den enkelte lov?</vt:lpstr>
      <vt:lpstr>Hvordan kan vi sikre at lover blir forstått?</vt:lpstr>
      <vt:lpstr>Kunnskapsmål</vt:lpstr>
      <vt:lpstr>Ferdighetsmål</vt:lpstr>
      <vt:lpstr>Generell kompetanse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DRI2010 Rettskilder og informasjonssøking Introduksjon</dc:title>
  <dc:creator>eier</dc:creator>
  <cp:lastModifiedBy>dag wiese schartum</cp:lastModifiedBy>
  <cp:revision>22</cp:revision>
  <cp:lastPrinted>2014-08-19T19:48:29Z</cp:lastPrinted>
  <dcterms:created xsi:type="dcterms:W3CDTF">2011-08-23T08:05:23Z</dcterms:created>
  <dcterms:modified xsi:type="dcterms:W3CDTF">2017-08-15T20:48:45Z</dcterms:modified>
</cp:coreProperties>
</file>