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56" r:id="rId2"/>
    <p:sldId id="257" r:id="rId3"/>
    <p:sldId id="263" r:id="rId4"/>
    <p:sldId id="259" r:id="rId5"/>
    <p:sldId id="262" r:id="rId6"/>
    <p:sldId id="264" r:id="rId7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660066"/>
    <a:srgbClr val="660033"/>
    <a:srgbClr val="0000FF"/>
    <a:srgbClr val="0033CC"/>
    <a:srgbClr val="003300"/>
    <a:srgbClr val="006600"/>
    <a:srgbClr val="FF3300"/>
    <a:srgbClr val="6600C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50ACF4-7E18-442A-92DC-7789EB0B3668}" type="datetimeFigureOut">
              <a:rPr lang="nb-NO" smtClean="0"/>
              <a:t>26.09.2017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E59A3A-8EF1-4567-93B1-751388EB38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80951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2E2-F1EC-4B64-B622-BE0FEA6E6A2D}" type="datetimeFigureOut">
              <a:rPr lang="nb-NO" smtClean="0"/>
              <a:t>26.09.2017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37B30-FFC8-4F1E-9319-7B6F1D3BA6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560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2E2-F1EC-4B64-B622-BE0FEA6E6A2D}" type="datetimeFigureOut">
              <a:rPr lang="nb-NO" smtClean="0"/>
              <a:t>26.09.2017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37B30-FFC8-4F1E-9319-7B6F1D3BA6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5873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2E2-F1EC-4B64-B622-BE0FEA6E6A2D}" type="datetimeFigureOut">
              <a:rPr lang="nb-NO" smtClean="0"/>
              <a:t>26.09.2017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37B30-FFC8-4F1E-9319-7B6F1D3BA6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1906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2E2-F1EC-4B64-B622-BE0FEA6E6A2D}" type="datetimeFigureOut">
              <a:rPr lang="nb-NO" smtClean="0"/>
              <a:t>26.09.2017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37B30-FFC8-4F1E-9319-7B6F1D3BA6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3580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2E2-F1EC-4B64-B622-BE0FEA6E6A2D}" type="datetimeFigureOut">
              <a:rPr lang="nb-NO" smtClean="0"/>
              <a:t>26.09.2017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37B30-FFC8-4F1E-9319-7B6F1D3BA6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9880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2E2-F1EC-4B64-B622-BE0FEA6E6A2D}" type="datetimeFigureOut">
              <a:rPr lang="nb-NO" smtClean="0"/>
              <a:t>26.09.2017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37B30-FFC8-4F1E-9319-7B6F1D3BA6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7594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2E2-F1EC-4B64-B622-BE0FEA6E6A2D}" type="datetimeFigureOut">
              <a:rPr lang="nb-NO" smtClean="0"/>
              <a:t>26.09.2017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37B30-FFC8-4F1E-9319-7B6F1D3BA6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9226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2E2-F1EC-4B64-B622-BE0FEA6E6A2D}" type="datetimeFigureOut">
              <a:rPr lang="nb-NO" smtClean="0"/>
              <a:t>26.09.2017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37B30-FFC8-4F1E-9319-7B6F1D3BA6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8134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2E2-F1EC-4B64-B622-BE0FEA6E6A2D}" type="datetimeFigureOut">
              <a:rPr lang="nb-NO" smtClean="0"/>
              <a:t>26.09.2017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37B30-FFC8-4F1E-9319-7B6F1D3BA6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6626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2E2-F1EC-4B64-B622-BE0FEA6E6A2D}" type="datetimeFigureOut">
              <a:rPr lang="nb-NO" smtClean="0"/>
              <a:t>26.09.2017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37B30-FFC8-4F1E-9319-7B6F1D3BA6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490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2E2-F1EC-4B64-B622-BE0FEA6E6A2D}" type="datetimeFigureOut">
              <a:rPr lang="nb-NO" smtClean="0"/>
              <a:t>26.09.2017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37B30-FFC8-4F1E-9319-7B6F1D3BA6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125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A92E2-F1EC-4B64-B622-BE0FEA6E6A2D}" type="datetimeFigureOut">
              <a:rPr lang="nb-NO" smtClean="0"/>
              <a:t>26.09.2017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37B30-FFC8-4F1E-9319-7B6F1D3BA6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4689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47800" y="1185333"/>
            <a:ext cx="9144000" cy="1308630"/>
          </a:xfrm>
        </p:spPr>
        <p:txBody>
          <a:bodyPr>
            <a:noAutofit/>
          </a:bodyPr>
          <a:lstStyle/>
          <a:p>
            <a:r>
              <a:rPr lang="nb-NO" sz="4800" b="1" dirty="0">
                <a:solidFill>
                  <a:srgbClr val="CC0000"/>
                </a:solidFill>
              </a:rPr>
              <a:t>Regelverkshjelpen</a:t>
            </a:r>
            <a:br>
              <a:rPr lang="nb-NO" sz="4000" b="1" dirty="0">
                <a:solidFill>
                  <a:srgbClr val="0000FF"/>
                </a:solidFill>
              </a:rPr>
            </a:br>
            <a:r>
              <a:rPr lang="nb-NO" sz="4000" dirty="0">
                <a:solidFill>
                  <a:srgbClr val="0000FF"/>
                </a:solidFill>
              </a:rPr>
              <a:t>- bakgrunn, begrunnelser og muligheter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800" dirty="0"/>
              <a:t>Dag Wiese Schartum</a:t>
            </a:r>
          </a:p>
          <a:p>
            <a:r>
              <a:rPr lang="nb-NO" dirty="0"/>
              <a:t>Senter for rettsinformatikk</a:t>
            </a:r>
          </a:p>
        </p:txBody>
      </p:sp>
    </p:spTree>
    <p:extLst>
      <p:ext uri="{BB962C8B-B14F-4D97-AF65-F5344CB8AC3E}">
        <p14:creationId xmlns:p14="http://schemas.microsoft.com/office/powerpoint/2010/main" val="3945327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233362"/>
            <a:ext cx="10515600" cy="850371"/>
          </a:xfrm>
        </p:spPr>
        <p:txBody>
          <a:bodyPr>
            <a:normAutofit/>
          </a:bodyPr>
          <a:lstStyle/>
          <a:p>
            <a:pPr>
              <a:tabLst>
                <a:tab pos="8255000" algn="l"/>
              </a:tabLst>
            </a:pPr>
            <a:r>
              <a:rPr lang="nb-NO" sz="3600" dirty="0">
                <a:solidFill>
                  <a:srgbClr val="0000FF"/>
                </a:solidFill>
                <a:latin typeface="+mn-lt"/>
              </a:rPr>
              <a:t>Bakgrunn og ambisjoner</a:t>
            </a:r>
          </a:p>
        </p:txBody>
      </p:sp>
      <p:sp>
        <p:nvSpPr>
          <p:cNvPr id="5" name="Text Box 6"/>
          <p:cNvSpPr txBox="1">
            <a:spLocks noGrp="1" noChangeArrowheads="1"/>
          </p:cNvSpPr>
          <p:nvPr>
            <p:ph idx="1"/>
          </p:nvPr>
        </p:nvSpPr>
        <p:spPr bwMode="auto">
          <a:xfrm>
            <a:off x="477767" y="1764128"/>
            <a:ext cx="11040533" cy="3340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>
              <a:buFontTx/>
              <a:buChar char="•"/>
            </a:pPr>
            <a:r>
              <a:rPr lang="nb-NO" altLang="nb-NO" dirty="0"/>
              <a:t>Fastsettelse av lover og forskrifter er blant de aller viktigste beslutningsprosessene i samfunnet</a:t>
            </a:r>
          </a:p>
          <a:p>
            <a:pPr lvl="1">
              <a:buFontTx/>
              <a:buChar char="•"/>
            </a:pPr>
            <a:r>
              <a:rPr lang="nb-NO" altLang="nb-NO" i="1" dirty="0">
                <a:solidFill>
                  <a:srgbClr val="6600CC"/>
                </a:solidFill>
              </a:rPr>
              <a:t>Likevel finnes det ikke særskilt IT-støtte</a:t>
            </a:r>
          </a:p>
          <a:p>
            <a:pPr lvl="1">
              <a:buFontTx/>
              <a:buChar char="•"/>
            </a:pPr>
            <a:r>
              <a:rPr lang="nb-NO" altLang="nb-NO" dirty="0"/>
              <a:t>Dagens bruk av IT i lovarbeider er beskjeden og elementær, og begrenset til «vanlig bruk»</a:t>
            </a:r>
          </a:p>
          <a:p>
            <a:pPr lvl="1">
              <a:buFontTx/>
              <a:buChar char="•"/>
            </a:pPr>
            <a:r>
              <a:rPr lang="nb-NO" altLang="nb-NO" b="1" dirty="0">
                <a:solidFill>
                  <a:srgbClr val="C00000"/>
                </a:solidFill>
              </a:rPr>
              <a:t>Regelverkshjelpen</a:t>
            </a:r>
            <a:r>
              <a:rPr lang="nb-NO" altLang="nb-NO" dirty="0"/>
              <a:t> er et IT-verktøy som skal gi støtte til skriving av lover og forskrifter</a:t>
            </a:r>
          </a:p>
          <a:p>
            <a:pPr lvl="1">
              <a:buFontTx/>
              <a:buChar char="•"/>
            </a:pPr>
            <a:r>
              <a:rPr lang="nb-NO" altLang="nb-NO" dirty="0"/>
              <a:t>Verktøyet er utviklet etter ideer fra DWS, i nært samarbeid med Lovdata, og</a:t>
            </a:r>
            <a:br>
              <a:rPr lang="nb-NO" altLang="nb-NO" dirty="0"/>
            </a:br>
            <a:r>
              <a:rPr lang="nb-NO" altLang="nb-NO" dirty="0"/>
              <a:t>med økonomisk støtte fra Justis- og beredskapsdepartementet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4FDAF480-4FD4-47D4-A40B-D708074DE4B9}"/>
              </a:ext>
            </a:extLst>
          </p:cNvPr>
          <p:cNvSpPr txBox="1"/>
          <p:nvPr/>
        </p:nvSpPr>
        <p:spPr>
          <a:xfrm>
            <a:off x="1044206" y="4289863"/>
            <a:ext cx="9576215" cy="23083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1">
              <a:buFontTx/>
              <a:buChar char="•"/>
            </a:pPr>
            <a:endParaRPr lang="nb-NO" altLang="nb-NO" sz="2400" dirty="0"/>
          </a:p>
          <a:p>
            <a:pPr marL="1346200" lvl="1" indent="-177800">
              <a:buFontTx/>
              <a:buChar char="•"/>
            </a:pPr>
            <a:r>
              <a:rPr lang="nb-NO" altLang="nb-NO" sz="2400" b="1" dirty="0">
                <a:solidFill>
                  <a:srgbClr val="CC0000"/>
                </a:solidFill>
              </a:rPr>
              <a:t>Regelverkshjelpen</a:t>
            </a:r>
            <a:r>
              <a:rPr lang="nb-NO" altLang="nb-NO" sz="2400" dirty="0"/>
              <a:t> har potensial til å</a:t>
            </a:r>
          </a:p>
          <a:p>
            <a:pPr marL="1803400" lvl="3" indent="-177800">
              <a:buFontTx/>
              <a:buChar char="•"/>
            </a:pPr>
            <a:r>
              <a:rPr lang="nb-NO" altLang="nb-NO" sz="2400" dirty="0">
                <a:solidFill>
                  <a:srgbClr val="660066"/>
                </a:solidFill>
              </a:rPr>
              <a:t> høyne lovgivningskvaliteten</a:t>
            </a:r>
            <a:r>
              <a:rPr lang="nb-NO" altLang="nb-NO" sz="2400" dirty="0"/>
              <a:t>,</a:t>
            </a:r>
          </a:p>
          <a:p>
            <a:pPr marL="1803400" lvl="3" indent="-177800">
              <a:buFontTx/>
              <a:buChar char="•"/>
            </a:pPr>
            <a:r>
              <a:rPr lang="nb-NO" altLang="nb-NO" sz="2400" dirty="0">
                <a:solidFill>
                  <a:srgbClr val="0033CC"/>
                </a:solidFill>
              </a:rPr>
              <a:t> øke effektiviteten av lovarbeidet </a:t>
            </a:r>
            <a:r>
              <a:rPr lang="nb-NO" altLang="nb-NO" sz="2400" dirty="0"/>
              <a:t>og</a:t>
            </a:r>
          </a:p>
          <a:p>
            <a:pPr marL="1803400" lvl="3" indent="-177800">
              <a:buFontTx/>
              <a:buChar char="•"/>
            </a:pPr>
            <a:r>
              <a:rPr lang="nb-NO" altLang="nb-NO" sz="2400" dirty="0">
                <a:solidFill>
                  <a:srgbClr val="003300"/>
                </a:solidFill>
              </a:rPr>
              <a:t> øke styringseffekten av loven</a:t>
            </a:r>
          </a:p>
          <a:p>
            <a:pPr lvl="2">
              <a:buFontTx/>
              <a:buChar char="•"/>
            </a:pPr>
            <a:endParaRPr lang="nb-NO" altLang="nb-NO" sz="2400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43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b="1" dirty="0">
                <a:solidFill>
                  <a:srgbClr val="0000FF"/>
                </a:solidFill>
              </a:rPr>
              <a:t>Bakgrunn og ambisjoner II</a:t>
            </a:r>
            <a:endParaRPr lang="nb-NO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80615"/>
          </a:xfrm>
        </p:spPr>
        <p:txBody>
          <a:bodyPr>
            <a:normAutofit/>
          </a:bodyPr>
          <a:lstStyle/>
          <a:p>
            <a:pPr lvl="1">
              <a:buFontTx/>
              <a:buChar char="•"/>
            </a:pPr>
            <a:r>
              <a:rPr lang="nb-NO" altLang="nb-NO" dirty="0"/>
              <a:t>I arbeidet med </a:t>
            </a:r>
            <a:r>
              <a:rPr lang="nb-NO" altLang="nb-NO" b="1" dirty="0">
                <a:solidFill>
                  <a:srgbClr val="CC0000"/>
                </a:solidFill>
              </a:rPr>
              <a:t>Regelverkshjelpen</a:t>
            </a:r>
            <a:r>
              <a:rPr lang="nb-NO" altLang="nb-NO" dirty="0"/>
              <a:t> vil det bli undersøkt hva som kan være virksomme og hensiktsmessige verktøy for utvikling av regelverk</a:t>
            </a:r>
          </a:p>
          <a:p>
            <a:pPr lvl="1">
              <a:buFontTx/>
              <a:buChar char="•"/>
            </a:pPr>
            <a:r>
              <a:rPr lang="nb-NO" altLang="nb-NO" dirty="0"/>
              <a:t>Enhver bruk av IT vil påvirke lov-/forskriftsarbeidet og bruken må være bevisst og begrunnet</a:t>
            </a:r>
            <a:endParaRPr lang="nb-NO" dirty="0"/>
          </a:p>
          <a:p>
            <a:pPr lvl="1">
              <a:buFontTx/>
              <a:buChar char="•"/>
            </a:pPr>
            <a:r>
              <a:rPr lang="nb-NO" altLang="nb-NO" b="1" dirty="0">
                <a:solidFill>
                  <a:srgbClr val="CC0000"/>
                </a:solidFill>
              </a:rPr>
              <a:t>Regelverkshjelpen</a:t>
            </a:r>
            <a:r>
              <a:rPr lang="nb-NO" altLang="nb-NO" dirty="0">
                <a:solidFill>
                  <a:srgbClr val="C00000"/>
                </a:solidFill>
              </a:rPr>
              <a:t> </a:t>
            </a:r>
            <a:r>
              <a:rPr lang="nb-NO" altLang="nb-NO" dirty="0"/>
              <a:t>er en prototyp som undersøker noen basale muligheter for et slik verktøy</a:t>
            </a:r>
          </a:p>
        </p:txBody>
      </p:sp>
    </p:spTree>
    <p:extLst>
      <p:ext uri="{BB962C8B-B14F-4D97-AF65-F5344CB8AC3E}">
        <p14:creationId xmlns:p14="http://schemas.microsoft.com/office/powerpoint/2010/main" val="3305832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47133" y="357185"/>
            <a:ext cx="11243734" cy="650875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00FF"/>
                </a:solidFill>
                <a:latin typeface="+mn-lt"/>
              </a:rPr>
              <a:t>Muligheter</a:t>
            </a:r>
          </a:p>
        </p:txBody>
      </p:sp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6825315"/>
              </p:ext>
            </p:extLst>
          </p:nvPr>
        </p:nvGraphicFramePr>
        <p:xfrm>
          <a:off x="2145241" y="1516855"/>
          <a:ext cx="8128000" cy="4881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Funksjonalitet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Mandat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Utarbeidelse 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Høring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 err="1">
                          <a:solidFill>
                            <a:srgbClr val="6600CC"/>
                          </a:solidFill>
                        </a:rPr>
                        <a:t>Kontekstualisering</a:t>
                      </a:r>
                      <a:endParaRPr lang="nb-NO" b="1" dirty="0">
                        <a:solidFill>
                          <a:srgbClr val="66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>
                          <a:solidFill>
                            <a:srgbClr val="C00000"/>
                          </a:solidFill>
                        </a:rPr>
                        <a:t>Politisk bakgrunn og føringer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>
                          <a:solidFill>
                            <a:srgbClr val="C00000"/>
                          </a:solidFill>
                        </a:rPr>
                        <a:t>Andre lover  og lovarbeider mv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>
                          <a:solidFill>
                            <a:srgbClr val="C00000"/>
                          </a:solidFill>
                        </a:rPr>
                        <a:t>Høringsnotat/-brev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>
                          <a:solidFill>
                            <a:srgbClr val="6600CC"/>
                          </a:solidFill>
                        </a:rPr>
                        <a:t>Tekststrukturering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>
                          <a:solidFill>
                            <a:srgbClr val="006600"/>
                          </a:solidFill>
                        </a:rPr>
                        <a:t>Faste </a:t>
                      </a:r>
                      <a:r>
                        <a:rPr lang="nb-NO" sz="1600" dirty="0" err="1">
                          <a:solidFill>
                            <a:srgbClr val="006600"/>
                          </a:solidFill>
                        </a:rPr>
                        <a:t>innholdspunkter</a:t>
                      </a:r>
                      <a:endParaRPr lang="nb-NO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>
                          <a:solidFill>
                            <a:srgbClr val="006600"/>
                          </a:solidFill>
                        </a:rPr>
                        <a:t>Faste,</a:t>
                      </a:r>
                      <a:r>
                        <a:rPr lang="nb-NO" sz="1600" baseline="0" dirty="0">
                          <a:solidFill>
                            <a:srgbClr val="006600"/>
                          </a:solidFill>
                        </a:rPr>
                        <a:t> redigerbare lov- og paragrafmaler, maler for særlige merknader mv</a:t>
                      </a:r>
                      <a:endParaRPr lang="nb-NO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>
                          <a:solidFill>
                            <a:srgbClr val="006600"/>
                          </a:solidFill>
                        </a:rPr>
                        <a:t>Helhet, </a:t>
                      </a:r>
                      <a:r>
                        <a:rPr lang="nb-NO" sz="1600" dirty="0" err="1">
                          <a:solidFill>
                            <a:srgbClr val="006600"/>
                          </a:solidFill>
                        </a:rPr>
                        <a:t>paragrafvis</a:t>
                      </a:r>
                      <a:r>
                        <a:rPr lang="nb-NO" sz="1600" dirty="0">
                          <a:solidFill>
                            <a:srgbClr val="006600"/>
                          </a:solidFill>
                        </a:rPr>
                        <a:t>,</a:t>
                      </a:r>
                      <a:r>
                        <a:rPr lang="nb-NO" sz="1600" baseline="0" dirty="0">
                          <a:solidFill>
                            <a:srgbClr val="006600"/>
                          </a:solidFill>
                        </a:rPr>
                        <a:t> tverrgående spørsmål</a:t>
                      </a:r>
                      <a:endParaRPr lang="nb-NO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>
                          <a:solidFill>
                            <a:srgbClr val="6600CC"/>
                          </a:solidFill>
                        </a:rPr>
                        <a:t>Analyser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>
                          <a:solidFill>
                            <a:srgbClr val="0000FF"/>
                          </a:solidFill>
                        </a:rPr>
                        <a:t>Anvisning på analyseverktøy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nb-NO" sz="1600" dirty="0">
                          <a:solidFill>
                            <a:srgbClr val="0000FF"/>
                          </a:solidFill>
                        </a:rPr>
                        <a:t>Språklige-, logiske- og kontekstanalyser</a:t>
                      </a:r>
                    </a:p>
                    <a:p>
                      <a:r>
                        <a:rPr lang="nb-NO" sz="1600" dirty="0">
                          <a:solidFill>
                            <a:srgbClr val="FF3300"/>
                          </a:solidFill>
                        </a:rPr>
                        <a:t>Aktiv </a:t>
                      </a:r>
                      <a:r>
                        <a:rPr lang="nb-NO" sz="1600" dirty="0" err="1">
                          <a:solidFill>
                            <a:srgbClr val="FF3300"/>
                          </a:solidFill>
                        </a:rPr>
                        <a:t>detektering</a:t>
                      </a:r>
                      <a:r>
                        <a:rPr lang="nb-NO" sz="1600" dirty="0">
                          <a:solidFill>
                            <a:srgbClr val="FF3300"/>
                          </a:solidFill>
                        </a:rPr>
                        <a:t> av</a:t>
                      </a:r>
                    </a:p>
                    <a:p>
                      <a:r>
                        <a:rPr lang="nb-NO" sz="1600" dirty="0">
                          <a:solidFill>
                            <a:srgbClr val="FF3300"/>
                          </a:solidFill>
                        </a:rPr>
                        <a:t>oppmerksomhets-punkter; tilpassede, standard </a:t>
                      </a:r>
                      <a:r>
                        <a:rPr lang="nb-NO" sz="1600" baseline="0" dirty="0">
                          <a:solidFill>
                            <a:srgbClr val="FF3300"/>
                          </a:solidFill>
                        </a:rPr>
                        <a:t> redigerings-funksjoner</a:t>
                      </a:r>
                      <a:endParaRPr lang="nb-NO" sz="1600" dirty="0">
                        <a:solidFill>
                          <a:srgbClr val="FF33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>
                          <a:solidFill>
                            <a:srgbClr val="0000FF"/>
                          </a:solidFill>
                        </a:rPr>
                        <a:t>Konflikt-/enighets-nivå, historiske sammenhenger mv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>
                          <a:solidFill>
                            <a:srgbClr val="6600CC"/>
                          </a:solidFill>
                        </a:rPr>
                        <a:t>Tekstredigering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>
                          <a:solidFill>
                            <a:srgbClr val="FF3300"/>
                          </a:solidFill>
                        </a:rPr>
                        <a:t>Fast, redigerbar mandattekst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>
                          <a:solidFill>
                            <a:srgbClr val="FF3300"/>
                          </a:solidFill>
                        </a:rPr>
                        <a:t>Samarbeids- og sammenfatnings-funksjoner mv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>
                          <a:solidFill>
                            <a:srgbClr val="6600CC"/>
                          </a:solidFill>
                        </a:rPr>
                        <a:t>Informasjon</a:t>
                      </a:r>
                    </a:p>
                    <a:p>
                      <a:endParaRPr lang="nb-NO" b="1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aseline="0" dirty="0">
                          <a:solidFill>
                            <a:srgbClr val="660033"/>
                          </a:solidFill>
                        </a:rPr>
                        <a:t>Grunnloven § 75 flg., Stortingets forretningsorden, lov om Norsk Lovtidend</a:t>
                      </a:r>
                    </a:p>
                    <a:p>
                      <a:r>
                        <a:rPr lang="nb-NO" sz="1600" dirty="0">
                          <a:solidFill>
                            <a:srgbClr val="660033"/>
                          </a:solidFill>
                        </a:rPr>
                        <a:t>Utredningsinstruksen med veiledere,</a:t>
                      </a:r>
                      <a:r>
                        <a:rPr lang="nb-NO" sz="1600" baseline="0" dirty="0">
                          <a:solidFill>
                            <a:srgbClr val="660033"/>
                          </a:solidFill>
                        </a:rPr>
                        <a:t> </a:t>
                      </a:r>
                      <a:r>
                        <a:rPr lang="nb-NO" sz="1600" baseline="0" dirty="0" err="1">
                          <a:solidFill>
                            <a:srgbClr val="660033"/>
                          </a:solidFill>
                        </a:rPr>
                        <a:t>Lovteknikkheftet</a:t>
                      </a:r>
                      <a:r>
                        <a:rPr lang="nb-NO" sz="1600" baseline="0" dirty="0">
                          <a:solidFill>
                            <a:srgbClr val="660033"/>
                          </a:solidFill>
                        </a:rPr>
                        <a:t>, veiledere for utvalgsarbeid, Om R-konferanser, Om Statsråd</a:t>
                      </a:r>
                      <a:endParaRPr lang="nb-NO" dirty="0">
                        <a:solidFill>
                          <a:srgbClr val="660033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Bildeforklaring formet som et rektangel 6"/>
          <p:cNvSpPr/>
          <p:nvPr/>
        </p:nvSpPr>
        <p:spPr>
          <a:xfrm>
            <a:off x="9112250" y="500852"/>
            <a:ext cx="1905000" cy="800099"/>
          </a:xfrm>
          <a:prstGeom prst="wedgeRectCallout">
            <a:avLst>
              <a:gd name="adj1" fmla="val -53654"/>
              <a:gd name="adj2" fmla="val 92371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dirty="0"/>
              <a:t>Egen prototyp, ikke i aktivt arbeid</a:t>
            </a:r>
          </a:p>
        </p:txBody>
      </p:sp>
      <p:sp>
        <p:nvSpPr>
          <p:cNvPr id="8" name="Bildeforklaring formet som et rektangel 7"/>
          <p:cNvSpPr/>
          <p:nvPr/>
        </p:nvSpPr>
        <p:spPr>
          <a:xfrm>
            <a:off x="4064000" y="454023"/>
            <a:ext cx="1905000" cy="800099"/>
          </a:xfrm>
          <a:prstGeom prst="wedgeRectCallout">
            <a:avLst>
              <a:gd name="adj1" fmla="val 1846"/>
              <a:gd name="adj2" fmla="val 104276"/>
            </a:avLst>
          </a:prstGeom>
          <a:solidFill>
            <a:srgbClr val="00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dirty="0"/>
              <a:t>Forslag til enkel funksjonalitet i Regelverkshjelpen</a:t>
            </a:r>
          </a:p>
        </p:txBody>
      </p:sp>
      <p:sp>
        <p:nvSpPr>
          <p:cNvPr id="9" name="Bildeforklaring formet som et rektangel 8"/>
          <p:cNvSpPr/>
          <p:nvPr/>
        </p:nvSpPr>
        <p:spPr>
          <a:xfrm>
            <a:off x="6588125" y="454022"/>
            <a:ext cx="1905000" cy="800099"/>
          </a:xfrm>
          <a:prstGeom prst="wedgeRectCallout">
            <a:avLst>
              <a:gd name="adj1" fmla="val 1846"/>
              <a:gd name="adj2" fmla="val 104276"/>
            </a:avLst>
          </a:prstGeom>
          <a:solidFill>
            <a:srgbClr val="00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dirty="0"/>
              <a:t>Mest vektlagt i Regelverkshjelpen</a:t>
            </a:r>
          </a:p>
        </p:txBody>
      </p:sp>
    </p:spTree>
    <p:extLst>
      <p:ext uri="{BB962C8B-B14F-4D97-AF65-F5344CB8AC3E}">
        <p14:creationId xmlns:p14="http://schemas.microsoft.com/office/powerpoint/2010/main" val="2343804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9475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00FF"/>
                </a:solidFill>
                <a:latin typeface="+mn-lt"/>
              </a:rPr>
              <a:t>Verktøyperspektivet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50333" y="1921933"/>
            <a:ext cx="11260667" cy="2873091"/>
          </a:xfrm>
        </p:spPr>
        <p:txBody>
          <a:bodyPr>
            <a:normAutofit/>
          </a:bodyPr>
          <a:lstStyle/>
          <a:p>
            <a:r>
              <a:rPr lang="nb-NO" sz="2400" b="1" dirty="0">
                <a:solidFill>
                  <a:srgbClr val="CC0000"/>
                </a:solidFill>
              </a:rPr>
              <a:t>Regelverkshjelpen</a:t>
            </a:r>
            <a:r>
              <a:rPr lang="nb-NO" sz="2400" dirty="0"/>
              <a:t> er ikke enda en veileder!</a:t>
            </a:r>
          </a:p>
          <a:p>
            <a:r>
              <a:rPr lang="nb-NO" sz="2400" b="1" dirty="0">
                <a:solidFill>
                  <a:srgbClr val="CC0000"/>
                </a:solidFill>
              </a:rPr>
              <a:t>Regelverkshjelpen</a:t>
            </a:r>
            <a:r>
              <a:rPr lang="nb-NO" sz="2400" dirty="0"/>
              <a:t> skal hjelpe til å </a:t>
            </a:r>
            <a:r>
              <a:rPr lang="nb-NO" sz="2400" i="1" dirty="0">
                <a:solidFill>
                  <a:srgbClr val="660066"/>
                </a:solidFill>
              </a:rPr>
              <a:t>gjøre, </a:t>
            </a:r>
            <a:r>
              <a:rPr lang="nb-NO" sz="2400" dirty="0"/>
              <a:t>og samtidig </a:t>
            </a:r>
            <a:r>
              <a:rPr lang="nb-NO" sz="2400" i="1" dirty="0">
                <a:solidFill>
                  <a:srgbClr val="660066"/>
                </a:solidFill>
              </a:rPr>
              <a:t>aktivt styre</a:t>
            </a:r>
          </a:p>
          <a:p>
            <a:r>
              <a:rPr lang="nb-NO" sz="2400" i="1" dirty="0">
                <a:solidFill>
                  <a:srgbClr val="660066"/>
                </a:solidFill>
              </a:rPr>
              <a:t>Dette krever/gjør ønskelig</a:t>
            </a:r>
            <a:endParaRPr lang="nb-NO" sz="2400" dirty="0"/>
          </a:p>
          <a:p>
            <a:pPr lvl="1"/>
            <a:r>
              <a:rPr lang="nb-NO" dirty="0"/>
              <a:t>Modellering av anbefalte/typiske arbeidsprosesser</a:t>
            </a:r>
          </a:p>
          <a:p>
            <a:pPr lvl="1"/>
            <a:r>
              <a:rPr lang="nb-NO" dirty="0"/>
              <a:t>Automatisering av trivielle oppgaver</a:t>
            </a:r>
          </a:p>
          <a:p>
            <a:pPr lvl="1"/>
            <a:r>
              <a:rPr lang="nb-NO" dirty="0"/>
              <a:t>Automatisk varsling og informasjon om oppmerksomhetspunkter</a:t>
            </a:r>
          </a:p>
        </p:txBody>
      </p:sp>
    </p:spTree>
    <p:extLst>
      <p:ext uri="{BB962C8B-B14F-4D97-AF65-F5344CB8AC3E}">
        <p14:creationId xmlns:p14="http://schemas.microsoft.com/office/powerpoint/2010/main" val="1444261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8133" y="229658"/>
            <a:ext cx="10913534" cy="1175809"/>
          </a:xfrm>
        </p:spPr>
        <p:txBody>
          <a:bodyPr>
            <a:normAutofit/>
          </a:bodyPr>
          <a:lstStyle/>
          <a:p>
            <a:r>
              <a:rPr lang="nb-NO" sz="3500" dirty="0">
                <a:solidFill>
                  <a:srgbClr val="0000FF"/>
                </a:solidFill>
                <a:latin typeface="+mn-lt"/>
              </a:rPr>
              <a:t>Utforskende og dynamisk perspektiv på regelverkskvalitet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219200"/>
            <a:ext cx="10515600" cy="4881563"/>
          </a:xfrm>
        </p:spPr>
        <p:txBody>
          <a:bodyPr>
            <a:noAutofit/>
          </a:bodyPr>
          <a:lstStyle/>
          <a:p>
            <a:r>
              <a:rPr lang="nb-NO" sz="2500" dirty="0"/>
              <a:t>Funksjonene i </a:t>
            </a:r>
            <a:r>
              <a:rPr lang="nb-NO" sz="2500" b="1" dirty="0">
                <a:solidFill>
                  <a:srgbClr val="CC0000"/>
                </a:solidFill>
              </a:rPr>
              <a:t>Regelverkshjelpen</a:t>
            </a:r>
            <a:r>
              <a:rPr lang="nb-NO" sz="2500" dirty="0"/>
              <a:t> bør være bestemt ut i fra kvalitetskrav til lover og forskrifter</a:t>
            </a:r>
          </a:p>
          <a:p>
            <a:pPr lvl="1"/>
            <a:r>
              <a:rPr lang="nb-NO" sz="2300" dirty="0"/>
              <a:t>Noen kvalitetskrav </a:t>
            </a:r>
            <a:r>
              <a:rPr lang="nb-NO" sz="2300" i="1" dirty="0"/>
              <a:t>er</a:t>
            </a:r>
            <a:r>
              <a:rPr lang="nb-NO" sz="2300" dirty="0"/>
              <a:t> vi enige om, andre kan vi </a:t>
            </a:r>
            <a:r>
              <a:rPr lang="nb-NO" sz="2300" i="1" dirty="0"/>
              <a:t>bli </a:t>
            </a:r>
            <a:r>
              <a:rPr lang="nb-NO" sz="2300" dirty="0"/>
              <a:t>enige om</a:t>
            </a:r>
          </a:p>
          <a:p>
            <a:pPr lvl="1"/>
            <a:r>
              <a:rPr lang="nb-NO" sz="2300" dirty="0"/>
              <a:t>Motor for fortsatt arbeidet med </a:t>
            </a:r>
            <a:r>
              <a:rPr lang="nb-NO" sz="2300" b="1" dirty="0">
                <a:solidFill>
                  <a:srgbClr val="CC0000"/>
                </a:solidFill>
              </a:rPr>
              <a:t>Regelverkshjelpen</a:t>
            </a:r>
            <a:r>
              <a:rPr lang="nb-NO" sz="2300" dirty="0">
                <a:solidFill>
                  <a:srgbClr val="660066"/>
                </a:solidFill>
              </a:rPr>
              <a:t> </a:t>
            </a:r>
            <a:r>
              <a:rPr lang="nb-NO" sz="2300" dirty="0"/>
              <a:t>kan være </a:t>
            </a:r>
            <a:r>
              <a:rPr lang="nb-NO" sz="2300" i="1" dirty="0"/>
              <a:t>faktisk kvalitetsbrister </a:t>
            </a:r>
            <a:r>
              <a:rPr lang="nb-NO" sz="2300" dirty="0"/>
              <a:t>slik de blir bedømt i Lovavdelingen og redaksjonen for Lovtidend</a:t>
            </a:r>
          </a:p>
          <a:p>
            <a:pPr lvl="1"/>
            <a:r>
              <a:rPr lang="nb-NO" sz="2300" i="1" dirty="0">
                <a:solidFill>
                  <a:srgbClr val="660066"/>
                </a:solidFill>
              </a:rPr>
              <a:t>Hva er den beste teknologisk baserte responsen på identifiserte typer kvalitetsbrister?</a:t>
            </a:r>
          </a:p>
          <a:p>
            <a:pPr lvl="1"/>
            <a:r>
              <a:rPr lang="nb-NO" sz="2300" dirty="0"/>
              <a:t>Mulighet for et dynamisk utviklet, behovsstyrt verktøy</a:t>
            </a:r>
          </a:p>
          <a:p>
            <a:pPr lvl="1"/>
            <a:r>
              <a:rPr lang="nb-NO" sz="2300" dirty="0"/>
              <a:t>Den prototypen dere får se deler av etterpå, er en forsiktig start på noe som er gjenstand </a:t>
            </a:r>
            <a:r>
              <a:rPr lang="nb-NO" sz="2300"/>
              <a:t>for fortsatt </a:t>
            </a:r>
            <a:r>
              <a:rPr lang="nb-NO" sz="2300" dirty="0"/>
              <a:t>utviklingsarbeid</a:t>
            </a:r>
          </a:p>
          <a:p>
            <a:pPr marL="457200" lvl="1" indent="0">
              <a:buNone/>
            </a:pPr>
            <a:endParaRPr lang="nb-NO" sz="2500" dirty="0"/>
          </a:p>
        </p:txBody>
      </p:sp>
    </p:spTree>
    <p:extLst>
      <p:ext uri="{BB962C8B-B14F-4D97-AF65-F5344CB8AC3E}">
        <p14:creationId xmlns:p14="http://schemas.microsoft.com/office/powerpoint/2010/main" val="2291483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401</Words>
  <Application>Microsoft Office PowerPoint</Application>
  <PresentationFormat>Widescreen</PresentationFormat>
  <Paragraphs>60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Regelverkshjelpen - bakgrunn, begrunnelser og muligheter</vt:lpstr>
      <vt:lpstr>Bakgrunn og ambisjoner</vt:lpstr>
      <vt:lpstr>Bakgrunn og ambisjoner II</vt:lpstr>
      <vt:lpstr>Muligheter</vt:lpstr>
      <vt:lpstr>Verktøyperspektivet</vt:lpstr>
      <vt:lpstr>Utforskende og dynamisk perspektiv på regelverkskvalitet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Regelverkshjelpen - litt om bakgrunn, begrunnelser og muligheter</dc:title>
  <dc:creator>dag wiese schartum</dc:creator>
  <cp:lastModifiedBy>dag wiese schartum</cp:lastModifiedBy>
  <cp:revision>51</cp:revision>
  <cp:lastPrinted>2015-06-16T22:07:08Z</cp:lastPrinted>
  <dcterms:created xsi:type="dcterms:W3CDTF">2014-11-18T14:37:34Z</dcterms:created>
  <dcterms:modified xsi:type="dcterms:W3CDTF">2017-09-26T19:56:23Z</dcterms:modified>
</cp:coreProperties>
</file>