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02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66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60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76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914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164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3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089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80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09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88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0C4BC-72B7-4377-B621-8BBB8E4D0779}" type="datetimeFigureOut">
              <a:rPr lang="nb-NO" smtClean="0"/>
              <a:t>13.01.2015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33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913467"/>
            <a:ext cx="9144000" cy="834496"/>
          </a:xfrm>
        </p:spPr>
        <p:txBody>
          <a:bodyPr>
            <a:normAutofit/>
          </a:bodyPr>
          <a:lstStyle/>
          <a:p>
            <a:r>
              <a:rPr lang="nb-NO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Oppstart av arbeidet med bacheloroppgave</a:t>
            </a:r>
            <a:endParaRPr lang="nb-NO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 smtClean="0"/>
              <a:t>Dag Wiese Schartum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7694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46050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b="1" dirty="0" smtClean="0">
                <a:solidFill>
                  <a:srgbClr val="7030A0"/>
                </a:solidFill>
              </a:rPr>
              <a:t>De tre gruppene, V-15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471613"/>
            <a:ext cx="10515600" cy="5014912"/>
          </a:xfrm>
        </p:spPr>
        <p:txBody>
          <a:bodyPr>
            <a:noAutofit/>
          </a:bodyPr>
          <a:lstStyle/>
          <a:p>
            <a:r>
              <a:rPr lang="nb-NO" sz="2000" dirty="0" smtClean="0">
                <a:solidFill>
                  <a:srgbClr val="0000FF"/>
                </a:solidFill>
              </a:rPr>
              <a:t>Følgende oppdrag skal utføres</a:t>
            </a:r>
          </a:p>
          <a:p>
            <a:pPr marL="0" indent="0">
              <a:buNone/>
            </a:pPr>
            <a:r>
              <a:rPr lang="nb-NO" sz="2000" u="sng" dirty="0" smtClean="0">
                <a:solidFill>
                  <a:srgbClr val="0000FF"/>
                </a:solidFill>
              </a:rPr>
              <a:t>UDI (</a:t>
            </a:r>
            <a:r>
              <a:rPr lang="nb-NO" sz="2000" u="sng" dirty="0" err="1" smtClean="0">
                <a:solidFill>
                  <a:srgbClr val="0000FF"/>
                </a:solidFill>
              </a:rPr>
              <a:t>Drenusha</a:t>
            </a:r>
            <a:r>
              <a:rPr lang="nb-NO" sz="2000" u="sng" dirty="0" smtClean="0">
                <a:solidFill>
                  <a:srgbClr val="0000FF"/>
                </a:solidFill>
              </a:rPr>
              <a:t>, Espen, Øystein):</a:t>
            </a:r>
          </a:p>
          <a:p>
            <a:pPr marL="0" indent="0">
              <a:buNone/>
            </a:pPr>
            <a:r>
              <a:rPr lang="nb-NO" sz="2000" dirty="0" smtClean="0">
                <a:solidFill>
                  <a:srgbClr val="0000FF"/>
                </a:solidFill>
              </a:rPr>
              <a:t>Forslag til alternative forklaringsfunksjoner i tilknytning til søknad om statsborgerskap.</a:t>
            </a:r>
          </a:p>
          <a:p>
            <a:pPr marL="0" indent="0">
              <a:buNone/>
            </a:pPr>
            <a:r>
              <a:rPr lang="nb-NO" sz="2000" u="sng" dirty="0" smtClean="0">
                <a:solidFill>
                  <a:srgbClr val="0000FF"/>
                </a:solidFill>
              </a:rPr>
              <a:t>UiO (Anniken, Daniel, Martine):</a:t>
            </a:r>
          </a:p>
          <a:p>
            <a:pPr marL="0" indent="0">
              <a:buNone/>
            </a:pPr>
            <a:r>
              <a:rPr lang="nb-NO" sz="2000" dirty="0" smtClean="0">
                <a:solidFill>
                  <a:srgbClr val="0000FF"/>
                </a:solidFill>
              </a:rPr>
              <a:t>Foreslå informasjon om personvern i </a:t>
            </a:r>
            <a:r>
              <a:rPr lang="nb-NO" sz="2000" dirty="0" err="1" smtClean="0">
                <a:solidFill>
                  <a:srgbClr val="0000FF"/>
                </a:solidFill>
              </a:rPr>
              <a:t>Studentweb</a:t>
            </a:r>
            <a:r>
              <a:rPr lang="nb-NO" sz="2000" dirty="0" smtClean="0">
                <a:solidFill>
                  <a:srgbClr val="0000FF"/>
                </a:solidFill>
              </a:rPr>
              <a:t> ved UiO</a:t>
            </a:r>
          </a:p>
          <a:p>
            <a:pPr marL="0" indent="0">
              <a:buNone/>
            </a:pPr>
            <a:r>
              <a:rPr lang="nb-NO" sz="2000" u="sng" dirty="0" smtClean="0">
                <a:solidFill>
                  <a:srgbClr val="0000FF"/>
                </a:solidFill>
              </a:rPr>
              <a:t>LK (</a:t>
            </a:r>
            <a:r>
              <a:rPr lang="nb-NO" sz="2000" u="sng" dirty="0" smtClean="0">
                <a:solidFill>
                  <a:srgbClr val="0000FF"/>
                </a:solidFill>
              </a:rPr>
              <a:t>Petter, </a:t>
            </a:r>
            <a:r>
              <a:rPr lang="nb-NO" sz="2000" u="sng" dirty="0" err="1" smtClean="0">
                <a:solidFill>
                  <a:srgbClr val="0000FF"/>
                </a:solidFill>
              </a:rPr>
              <a:t>Sabrije</a:t>
            </a:r>
            <a:r>
              <a:rPr lang="nb-NO" sz="2000" u="sng" dirty="0" smtClean="0">
                <a:solidFill>
                  <a:srgbClr val="0000FF"/>
                </a:solidFill>
              </a:rPr>
              <a:t>, Torgeir):</a:t>
            </a:r>
          </a:p>
          <a:p>
            <a:pPr marL="0" indent="0">
              <a:buNone/>
            </a:pPr>
            <a:r>
              <a:rPr lang="nb-NO" sz="2000" dirty="0" smtClean="0">
                <a:solidFill>
                  <a:srgbClr val="0000FF"/>
                </a:solidFill>
              </a:rPr>
              <a:t>Foreslå hvordan Lånekassen kan vise større åpenhet om sin behandling av personopplysninger i rutinen for søknad om lån og stipend</a:t>
            </a:r>
          </a:p>
          <a:p>
            <a:r>
              <a:rPr lang="nb-NO" sz="2000" dirty="0" smtClean="0"/>
              <a:t>20 </a:t>
            </a:r>
            <a:r>
              <a:rPr lang="nb-NO" sz="2000" dirty="0" err="1" smtClean="0"/>
              <a:t>sp</a:t>
            </a:r>
            <a:r>
              <a:rPr lang="nb-NO" sz="2000" dirty="0" smtClean="0"/>
              <a:t> gruppearbeid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2000" dirty="0"/>
              <a:t>S</a:t>
            </a:r>
            <a:r>
              <a:rPr lang="nb-NO" sz="2000" dirty="0" smtClean="0"/>
              <a:t>tor arbeidsinnsats og mye hardt arbeid!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2000" dirty="0" smtClean="0"/>
              <a:t>Starter med oppstartsmøter 15.1 (UDI), 19.1 (UiO) og 20.1 (LK)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2000" dirty="0" err="1" smtClean="0"/>
              <a:t>Aslutning</a:t>
            </a:r>
            <a:r>
              <a:rPr lang="nb-NO" sz="2000" dirty="0" smtClean="0"/>
              <a:t>: 1. juni 2015</a:t>
            </a:r>
          </a:p>
          <a:p>
            <a:pPr marL="0" indent="0">
              <a:buNone/>
            </a:pPr>
            <a:endParaRPr lang="nb-NO" sz="2000" dirty="0" smtClean="0">
              <a:solidFill>
                <a:srgbClr val="0000FF"/>
              </a:solidFill>
            </a:endParaRPr>
          </a:p>
          <a:p>
            <a:endParaRPr lang="nb-NO" sz="20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7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142"/>
          </a:xfrm>
        </p:spPr>
        <p:txBody>
          <a:bodyPr>
            <a:normAutofit/>
          </a:bodyPr>
          <a:lstStyle/>
          <a:p>
            <a:r>
              <a:rPr lang="nb-NO" sz="3600" b="1" dirty="0" smtClean="0">
                <a:solidFill>
                  <a:srgbClr val="7030A0"/>
                </a:solidFill>
              </a:rPr>
              <a:t>Litt om gruppearbeidet</a:t>
            </a:r>
            <a:endParaRPr lang="nb-NO" sz="3600" b="1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439333"/>
            <a:ext cx="10515600" cy="4737630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Tre i hver gruppe, betyr sårbare grupper</a:t>
            </a:r>
          </a:p>
          <a:p>
            <a:pPr lvl="1"/>
            <a:r>
              <a:rPr lang="nb-NO" dirty="0" smtClean="0"/>
              <a:t>Husk hvor mye 2/3 semester er!</a:t>
            </a:r>
          </a:p>
          <a:p>
            <a:pPr lvl="1"/>
            <a:r>
              <a:rPr lang="nb-NO" dirty="0" smtClean="0"/>
              <a:t>Regn med at dere har dårlig tid fra dag én</a:t>
            </a:r>
          </a:p>
          <a:p>
            <a:pPr lvl="1"/>
            <a:r>
              <a:rPr lang="nb-NO" dirty="0" smtClean="0"/>
              <a:t>Legg en plan, revider den og følg den</a:t>
            </a:r>
          </a:p>
          <a:p>
            <a:pPr lvl="1"/>
            <a:r>
              <a:rPr lang="nb-NO" dirty="0" smtClean="0"/>
              <a:t>Arbeid mye sammen i gruppe</a:t>
            </a:r>
          </a:p>
          <a:p>
            <a:pPr lvl="1"/>
            <a:r>
              <a:rPr lang="nb-NO" dirty="0" smtClean="0"/>
              <a:t>Gjør likeverdig innsats</a:t>
            </a:r>
          </a:p>
          <a:p>
            <a:pPr lvl="1"/>
            <a:r>
              <a:rPr lang="nb-NO" dirty="0" smtClean="0"/>
              <a:t>Pass på at alle gjør innsats på alle deler</a:t>
            </a:r>
          </a:p>
          <a:p>
            <a:pPr lvl="1"/>
            <a:r>
              <a:rPr lang="nb-NO" dirty="0" smtClean="0"/>
              <a:t>Alle bør passe på at de gjør mest ;-)</a:t>
            </a:r>
          </a:p>
          <a:p>
            <a:pPr lvl="1"/>
            <a:r>
              <a:rPr lang="nb-NO" dirty="0" smtClean="0"/>
              <a:t>Bruk veileder aktivt – ikke vær beskjedne!</a:t>
            </a:r>
          </a:p>
          <a:p>
            <a:pPr lvl="1"/>
            <a:r>
              <a:rPr lang="nb-NO" dirty="0" smtClean="0"/>
              <a:t>Veiledning kan gli over i undervisning – særlig i innledningsfasen</a:t>
            </a:r>
          </a:p>
          <a:p>
            <a:pPr lvl="1"/>
            <a:r>
              <a:rPr lang="nb-NO" dirty="0" smtClean="0"/>
              <a:t>Kan være lurt å la veileder lese utkast minst to ganger før siste innlevering til veileder i mai</a:t>
            </a:r>
          </a:p>
          <a:p>
            <a:pPr lvl="1"/>
            <a:r>
              <a:rPr lang="nb-NO" dirty="0" smtClean="0"/>
              <a:t>Husk at veileder må ha tid til å kommentere og dere må ha tid til å innarbeide kommentarer før dere leverer 1. juni</a:t>
            </a:r>
          </a:p>
        </p:txBody>
      </p:sp>
    </p:spTree>
    <p:extLst>
      <p:ext uri="{BB962C8B-B14F-4D97-AF65-F5344CB8AC3E}">
        <p14:creationId xmlns:p14="http://schemas.microsoft.com/office/powerpoint/2010/main" val="42293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61926"/>
            <a:ext cx="10515600" cy="921808"/>
          </a:xfrm>
        </p:spPr>
        <p:txBody>
          <a:bodyPr>
            <a:normAutofit/>
          </a:bodyPr>
          <a:lstStyle/>
          <a:p>
            <a:r>
              <a:rPr lang="nb-NO" sz="3600" b="1" dirty="0" smtClean="0">
                <a:solidFill>
                  <a:srgbClr val="7030A0"/>
                </a:solidFill>
              </a:rPr>
              <a:t>Oppstartsmøtene og forholdet til oppdragsgiver</a:t>
            </a:r>
            <a:endParaRPr lang="nb-NO" sz="3600" b="1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286932"/>
            <a:ext cx="10515600" cy="5130801"/>
          </a:xfrm>
        </p:spPr>
        <p:txBody>
          <a:bodyPr>
            <a:normAutofit fontScale="70000" lnSpcReduction="20000"/>
          </a:bodyPr>
          <a:lstStyle/>
          <a:p>
            <a:r>
              <a:rPr lang="nb-NO" dirty="0" smtClean="0"/>
              <a:t>Innhold i første møtet</a:t>
            </a:r>
          </a:p>
          <a:p>
            <a:pPr lvl="1"/>
            <a:r>
              <a:rPr lang="nb-NO" dirty="0" smtClean="0"/>
              <a:t>Gruppene har minst ett møte med oppdragsgiver</a:t>
            </a:r>
          </a:p>
          <a:p>
            <a:pPr lvl="1"/>
            <a:r>
              <a:rPr lang="nb-NO" dirty="0" smtClean="0"/>
              <a:t>Én times varighet</a:t>
            </a:r>
          </a:p>
          <a:p>
            <a:pPr lvl="1"/>
            <a:r>
              <a:rPr lang="nb-NO" dirty="0" smtClean="0"/>
              <a:t>Hver på gruppen presenterer seg kort</a:t>
            </a:r>
          </a:p>
          <a:p>
            <a:pPr lvl="1"/>
            <a:r>
              <a:rPr lang="nb-NO" dirty="0" smtClean="0"/>
              <a:t>Oppdragsgiver presenterer seg</a:t>
            </a:r>
          </a:p>
          <a:p>
            <a:pPr lvl="1"/>
            <a:r>
              <a:rPr lang="nb-NO" dirty="0" smtClean="0"/>
              <a:t>Vi gjennomgår og diskuterer forslaget til oppdrag</a:t>
            </a:r>
          </a:p>
          <a:p>
            <a:pPr lvl="1"/>
            <a:r>
              <a:rPr lang="nb-NO" dirty="0" smtClean="0"/>
              <a:t>Vi peker ut kontaktperson i gruppen og kontaktperson hos oppdragsgiver</a:t>
            </a:r>
          </a:p>
          <a:p>
            <a:r>
              <a:rPr lang="nb-NO" dirty="0" smtClean="0"/>
              <a:t>Etter møtet</a:t>
            </a:r>
          </a:p>
          <a:p>
            <a:pPr lvl="1"/>
            <a:r>
              <a:rPr lang="nb-NO" dirty="0" smtClean="0"/>
              <a:t>Studentene lager utkast til prosjektnotat som de sender veileder</a:t>
            </a:r>
          </a:p>
          <a:p>
            <a:pPr lvl="1"/>
            <a:r>
              <a:rPr lang="nb-NO" dirty="0" smtClean="0"/>
              <a:t>Studentene innarbeider kommentarer, ferdigstiller og sender kontaktperson hos oppdragsgiver sammen med underskrevet avtale</a:t>
            </a:r>
          </a:p>
          <a:p>
            <a:pPr lvl="1"/>
            <a:r>
              <a:rPr lang="nb-NO" dirty="0" smtClean="0"/>
              <a:t>Tilbakemelding bør om mulig skje innen </a:t>
            </a:r>
            <a:r>
              <a:rPr lang="nb-NO" dirty="0" err="1" smtClean="0"/>
              <a:t>ca</a:t>
            </a:r>
            <a:r>
              <a:rPr lang="nb-NO" dirty="0" smtClean="0"/>
              <a:t> én uke</a:t>
            </a:r>
          </a:p>
          <a:p>
            <a:r>
              <a:rPr lang="nb-NO" dirty="0" smtClean="0"/>
              <a:t>Om kontakten med oppdragsgiver når arbeidet er i gang</a:t>
            </a:r>
          </a:p>
          <a:p>
            <a:pPr lvl="1"/>
            <a:r>
              <a:rPr lang="nb-NO" dirty="0" smtClean="0"/>
              <a:t>Vil normalt være aktuelt med ytterligere ett møte for å få informasjon</a:t>
            </a:r>
          </a:p>
          <a:p>
            <a:pPr lvl="1"/>
            <a:r>
              <a:rPr lang="nb-NO" dirty="0" smtClean="0"/>
              <a:t>For øvrig kan informasjon oversendes</a:t>
            </a:r>
          </a:p>
          <a:p>
            <a:pPr lvl="1"/>
            <a:r>
              <a:rPr lang="nb-NO" dirty="0" smtClean="0"/>
              <a:t>La all kontakt gå gjennom kontaktpersonen</a:t>
            </a:r>
          </a:p>
          <a:p>
            <a:pPr lvl="1"/>
            <a:r>
              <a:rPr lang="nb-NO" dirty="0" smtClean="0"/>
              <a:t>Pass på at all kontakt er velbegrunnet og godt forberedt, og husk at oppdragsgivers tid er dyrebar</a:t>
            </a:r>
          </a:p>
          <a:p>
            <a:pPr lvl="1"/>
            <a:r>
              <a:rPr lang="nb-NO" dirty="0" smtClean="0"/>
              <a:t>I noen tilfelle kan det være aktuelt å legge løsningsforslag frem for oppdragsgiver, men ikke krav om dette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692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/>
          <a:srcRect l="40094" t="20398" r="24191" b="6212"/>
          <a:stretch/>
        </p:blipFill>
        <p:spPr>
          <a:xfrm>
            <a:off x="2489200" y="211667"/>
            <a:ext cx="5247904" cy="606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52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383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Office-tema</vt:lpstr>
      <vt:lpstr>Oppstart av arbeidet med bacheloroppgave</vt:lpstr>
      <vt:lpstr>De tre gruppene, V-15</vt:lpstr>
      <vt:lpstr>Litt om gruppearbeidet</vt:lpstr>
      <vt:lpstr>Oppstartsmøtene og forholdet til oppdragsgiver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Oppstart av arbeidet med bacheloroppgave</dc:title>
  <dc:creator>dag wiese schartum</dc:creator>
  <cp:lastModifiedBy>dag wiese schartum</cp:lastModifiedBy>
  <cp:revision>7</cp:revision>
  <dcterms:created xsi:type="dcterms:W3CDTF">2015-01-13T22:01:12Z</dcterms:created>
  <dcterms:modified xsi:type="dcterms:W3CDTF">2015-01-13T23:09:43Z</dcterms:modified>
</cp:coreProperties>
</file>