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4" r:id="rId6"/>
    <p:sldId id="257" r:id="rId7"/>
    <p:sldId id="262" r:id="rId8"/>
    <p:sldId id="263" r:id="rId9"/>
    <p:sldId id="265" r:id="rId10"/>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FF33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110" d="100"/>
          <a:sy n="110" d="100"/>
        </p:scale>
        <p:origin x="492" y="1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6000"/>
            </a:lvl1pPr>
          </a:lstStyle>
          <a:p>
            <a:r>
              <a:rPr lang="nb-NO" smtClean="0"/>
              <a:t>Klikk for å redigere tittelstil</a:t>
            </a:r>
            <a:endParaRPr lang="nb-NO"/>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p>
            <a:fld id="{5D60C4BC-72B7-4377-B621-8BBB8E4D0779}" type="datetimeFigureOut">
              <a:rPr lang="nb-NO" smtClean="0"/>
              <a:t>16.01.2017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E61D083D-BF3A-4C4E-ACA8-B1F6B9E57698}" type="slidenum">
              <a:rPr lang="nb-NO" smtClean="0"/>
              <a:t>‹#›</a:t>
            </a:fld>
            <a:endParaRPr lang="nb-NO"/>
          </a:p>
        </p:txBody>
      </p:sp>
    </p:spTree>
    <p:extLst>
      <p:ext uri="{BB962C8B-B14F-4D97-AF65-F5344CB8AC3E}">
        <p14:creationId xmlns:p14="http://schemas.microsoft.com/office/powerpoint/2010/main" val="3391020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5D60C4BC-72B7-4377-B621-8BBB8E4D0779}" type="datetimeFigureOut">
              <a:rPr lang="nb-NO" smtClean="0"/>
              <a:t>16.01.2017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E61D083D-BF3A-4C4E-ACA8-B1F6B9E57698}" type="slidenum">
              <a:rPr lang="nb-NO" smtClean="0"/>
              <a:t>‹#›</a:t>
            </a:fld>
            <a:endParaRPr lang="nb-NO"/>
          </a:p>
        </p:txBody>
      </p:sp>
    </p:spTree>
    <p:extLst>
      <p:ext uri="{BB962C8B-B14F-4D97-AF65-F5344CB8AC3E}">
        <p14:creationId xmlns:p14="http://schemas.microsoft.com/office/powerpoint/2010/main" val="3264668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831850" y="1709738"/>
            <a:ext cx="10515600" cy="2852737"/>
          </a:xfrm>
        </p:spPr>
        <p:txBody>
          <a:bodyPr anchor="b"/>
          <a:lstStyle>
            <a:lvl1pPr>
              <a:defRPr sz="6000"/>
            </a:lvl1pPr>
          </a:lstStyle>
          <a:p>
            <a:r>
              <a:rPr lang="nb-NO" smtClean="0"/>
              <a:t>Klikk for å redigere tittelstil</a:t>
            </a:r>
            <a:endParaRPr lang="nb-NO"/>
          </a:p>
        </p:txBody>
      </p:sp>
      <p:sp>
        <p:nvSpPr>
          <p:cNvPr id="3" name="Plassholder f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5D60C4BC-72B7-4377-B621-8BBB8E4D0779}" type="datetimeFigureOut">
              <a:rPr lang="nb-NO" smtClean="0"/>
              <a:t>16.01.2017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E61D083D-BF3A-4C4E-ACA8-B1F6B9E57698}" type="slidenum">
              <a:rPr lang="nb-NO" smtClean="0"/>
              <a:t>‹#›</a:t>
            </a:fld>
            <a:endParaRPr lang="nb-NO"/>
          </a:p>
        </p:txBody>
      </p:sp>
    </p:spTree>
    <p:extLst>
      <p:ext uri="{BB962C8B-B14F-4D97-AF65-F5344CB8AC3E}">
        <p14:creationId xmlns:p14="http://schemas.microsoft.com/office/powerpoint/2010/main" val="2854604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838200" y="1825625"/>
            <a:ext cx="5181600" cy="4351338"/>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6172200" y="1825625"/>
            <a:ext cx="5181600" cy="4351338"/>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p>
            <a:fld id="{5D60C4BC-72B7-4377-B621-8BBB8E4D0779}" type="datetimeFigureOut">
              <a:rPr lang="nb-NO" smtClean="0"/>
              <a:t>16.01.2017</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E61D083D-BF3A-4C4E-ACA8-B1F6B9E57698}" type="slidenum">
              <a:rPr lang="nb-NO" smtClean="0"/>
              <a:t>‹#›</a:t>
            </a:fld>
            <a:endParaRPr lang="nb-NO"/>
          </a:p>
        </p:txBody>
      </p:sp>
    </p:spTree>
    <p:extLst>
      <p:ext uri="{BB962C8B-B14F-4D97-AF65-F5344CB8AC3E}">
        <p14:creationId xmlns:p14="http://schemas.microsoft.com/office/powerpoint/2010/main" val="941760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839788" y="365125"/>
            <a:ext cx="10515600" cy="1325563"/>
          </a:xfrm>
        </p:spPr>
        <p:txBody>
          <a:bodyPr/>
          <a:lstStyle/>
          <a:p>
            <a:r>
              <a:rPr lang="nb-NO" smtClean="0"/>
              <a:t>Klikk for å redigere tittelstil</a:t>
            </a:r>
            <a:endParaRPr lang="nb-NO"/>
          </a:p>
        </p:txBody>
      </p:sp>
      <p:sp>
        <p:nvSpPr>
          <p:cNvPr id="3" name="Plassholder f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839788" y="2505075"/>
            <a:ext cx="5157787" cy="3684588"/>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6172200" y="2505075"/>
            <a:ext cx="5183188" cy="3684588"/>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p>
            <a:fld id="{5D60C4BC-72B7-4377-B621-8BBB8E4D0779}" type="datetimeFigureOut">
              <a:rPr lang="nb-NO" smtClean="0"/>
              <a:t>16.01.2017</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E61D083D-BF3A-4C4E-ACA8-B1F6B9E57698}" type="slidenum">
              <a:rPr lang="nb-NO" smtClean="0"/>
              <a:t>‹#›</a:t>
            </a:fld>
            <a:endParaRPr lang="nb-NO"/>
          </a:p>
        </p:txBody>
      </p:sp>
    </p:spTree>
    <p:extLst>
      <p:ext uri="{BB962C8B-B14F-4D97-AF65-F5344CB8AC3E}">
        <p14:creationId xmlns:p14="http://schemas.microsoft.com/office/powerpoint/2010/main" val="4089140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p>
            <a:fld id="{5D60C4BC-72B7-4377-B621-8BBB8E4D0779}" type="datetimeFigureOut">
              <a:rPr lang="nb-NO" smtClean="0"/>
              <a:t>16.01.2017</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E61D083D-BF3A-4C4E-ACA8-B1F6B9E57698}" type="slidenum">
              <a:rPr lang="nb-NO" smtClean="0"/>
              <a:t>‹#›</a:t>
            </a:fld>
            <a:endParaRPr lang="nb-NO"/>
          </a:p>
        </p:txBody>
      </p:sp>
    </p:spTree>
    <p:extLst>
      <p:ext uri="{BB962C8B-B14F-4D97-AF65-F5344CB8AC3E}">
        <p14:creationId xmlns:p14="http://schemas.microsoft.com/office/powerpoint/2010/main" val="2751643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5D60C4BC-72B7-4377-B621-8BBB8E4D0779}" type="datetimeFigureOut">
              <a:rPr lang="nb-NO" smtClean="0"/>
              <a:t>16.01.2017</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E61D083D-BF3A-4C4E-ACA8-B1F6B9E57698}" type="slidenum">
              <a:rPr lang="nb-NO" smtClean="0"/>
              <a:t>‹#›</a:t>
            </a:fld>
            <a:endParaRPr lang="nb-NO"/>
          </a:p>
        </p:txBody>
      </p:sp>
    </p:spTree>
    <p:extLst>
      <p:ext uri="{BB962C8B-B14F-4D97-AF65-F5344CB8AC3E}">
        <p14:creationId xmlns:p14="http://schemas.microsoft.com/office/powerpoint/2010/main" val="224039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smtClean="0"/>
              <a:t>Klikk for å redigere tittelstil</a:t>
            </a:r>
            <a:endParaRPr lang="nb-NO"/>
          </a:p>
        </p:txBody>
      </p:sp>
      <p:sp>
        <p:nvSpPr>
          <p:cNvPr id="3" name="Plassholder for inn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5D60C4BC-72B7-4377-B621-8BBB8E4D0779}" type="datetimeFigureOut">
              <a:rPr lang="nb-NO" smtClean="0"/>
              <a:t>16.01.2017</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E61D083D-BF3A-4C4E-ACA8-B1F6B9E57698}" type="slidenum">
              <a:rPr lang="nb-NO" smtClean="0"/>
              <a:t>‹#›</a:t>
            </a:fld>
            <a:endParaRPr lang="nb-NO"/>
          </a:p>
        </p:txBody>
      </p:sp>
    </p:spTree>
    <p:extLst>
      <p:ext uri="{BB962C8B-B14F-4D97-AF65-F5344CB8AC3E}">
        <p14:creationId xmlns:p14="http://schemas.microsoft.com/office/powerpoint/2010/main" val="910893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smtClean="0"/>
              <a:t>Klikk for å redigere tittelstil</a:t>
            </a:r>
            <a:endParaRPr lang="nb-NO"/>
          </a:p>
        </p:txBody>
      </p:sp>
      <p:sp>
        <p:nvSpPr>
          <p:cNvPr id="3" name="Plassholder for bil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5D60C4BC-72B7-4377-B621-8BBB8E4D0779}" type="datetimeFigureOut">
              <a:rPr lang="nb-NO" smtClean="0"/>
              <a:t>16.01.2017</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E61D083D-BF3A-4C4E-ACA8-B1F6B9E57698}" type="slidenum">
              <a:rPr lang="nb-NO" smtClean="0"/>
              <a:t>‹#›</a:t>
            </a:fld>
            <a:endParaRPr lang="nb-NO"/>
          </a:p>
        </p:txBody>
      </p:sp>
    </p:spTree>
    <p:extLst>
      <p:ext uri="{BB962C8B-B14F-4D97-AF65-F5344CB8AC3E}">
        <p14:creationId xmlns:p14="http://schemas.microsoft.com/office/powerpoint/2010/main" val="485804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5D60C4BC-72B7-4377-B621-8BBB8E4D0779}" type="datetimeFigureOut">
              <a:rPr lang="nb-NO" smtClean="0"/>
              <a:t>16.01.2017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E61D083D-BF3A-4C4E-ACA8-B1F6B9E57698}" type="slidenum">
              <a:rPr lang="nb-NO" smtClean="0"/>
              <a:t>‹#›</a:t>
            </a:fld>
            <a:endParaRPr lang="nb-NO"/>
          </a:p>
        </p:txBody>
      </p:sp>
    </p:spTree>
    <p:extLst>
      <p:ext uri="{BB962C8B-B14F-4D97-AF65-F5344CB8AC3E}">
        <p14:creationId xmlns:p14="http://schemas.microsoft.com/office/powerpoint/2010/main" val="303909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724900" y="365125"/>
            <a:ext cx="2628900" cy="5811838"/>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838200" y="365125"/>
            <a:ext cx="7734300" cy="5811838"/>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5D60C4BC-72B7-4377-B621-8BBB8E4D0779}" type="datetimeFigureOut">
              <a:rPr lang="nb-NO" smtClean="0"/>
              <a:t>16.01.2017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E61D083D-BF3A-4C4E-ACA8-B1F6B9E57698}" type="slidenum">
              <a:rPr lang="nb-NO" smtClean="0"/>
              <a:t>‹#›</a:t>
            </a:fld>
            <a:endParaRPr lang="nb-NO"/>
          </a:p>
        </p:txBody>
      </p:sp>
    </p:spTree>
    <p:extLst>
      <p:ext uri="{BB962C8B-B14F-4D97-AF65-F5344CB8AC3E}">
        <p14:creationId xmlns:p14="http://schemas.microsoft.com/office/powerpoint/2010/main" val="1724883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smtClean="0"/>
              <a:t>Klikk for å redigere tittelstil</a:t>
            </a:r>
            <a:endParaRPr lang="nb-NO"/>
          </a:p>
        </p:txBody>
      </p:sp>
      <p:sp>
        <p:nvSpPr>
          <p:cNvPr id="3" name="Plassholder f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60C4BC-72B7-4377-B621-8BBB8E4D0779}" type="datetimeFigureOut">
              <a:rPr lang="nb-NO" smtClean="0"/>
              <a:t>16.01.2017</a:t>
            </a:fld>
            <a:endParaRPr lang="nb-NO"/>
          </a:p>
        </p:txBody>
      </p:sp>
      <p:sp>
        <p:nvSpPr>
          <p:cNvPr id="5" name="Plassholder for bunn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1D083D-BF3A-4C4E-ACA8-B1F6B9E57698}" type="slidenum">
              <a:rPr lang="nb-NO" smtClean="0"/>
              <a:t>‹#›</a:t>
            </a:fld>
            <a:endParaRPr lang="nb-NO"/>
          </a:p>
        </p:txBody>
      </p:sp>
    </p:spTree>
    <p:extLst>
      <p:ext uri="{BB962C8B-B14F-4D97-AF65-F5344CB8AC3E}">
        <p14:creationId xmlns:p14="http://schemas.microsoft.com/office/powerpoint/2010/main" val="42433321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489166"/>
            <a:ext cx="9144000" cy="1258797"/>
          </a:xfrm>
        </p:spPr>
        <p:txBody>
          <a:bodyPr>
            <a:noAutofit/>
          </a:bodyPr>
          <a:lstStyle/>
          <a:p>
            <a:r>
              <a:rPr lang="nb-NO" sz="4000" b="1" smtClean="0">
                <a:solidFill>
                  <a:srgbClr val="7030A0"/>
                </a:solidFill>
                <a:effectLst>
                  <a:outerShdw blurRad="38100" dist="38100" dir="2700000" algn="tl">
                    <a:srgbClr val="000000">
                      <a:alpha val="43137"/>
                    </a:srgbClr>
                  </a:outerShdw>
                </a:effectLst>
              </a:rPr>
              <a:t>Om arbeidet </a:t>
            </a:r>
            <a:r>
              <a:rPr lang="nb-NO" sz="4000" b="1" smtClean="0">
                <a:solidFill>
                  <a:srgbClr val="7030A0"/>
                </a:solidFill>
                <a:effectLst>
                  <a:outerShdw blurRad="38100" dist="38100" dir="2700000" algn="tl">
                    <a:srgbClr val="000000">
                      <a:alpha val="43137"/>
                    </a:srgbClr>
                  </a:outerShdw>
                </a:effectLst>
              </a:rPr>
              <a:t>med </a:t>
            </a:r>
            <a:r>
              <a:rPr lang="nb-NO" sz="4000" b="1" smtClean="0">
                <a:solidFill>
                  <a:srgbClr val="7030A0"/>
                </a:solidFill>
                <a:effectLst>
                  <a:outerShdw blurRad="38100" dist="38100" dir="2700000" algn="tl">
                    <a:srgbClr val="000000">
                      <a:alpha val="43137"/>
                    </a:srgbClr>
                  </a:outerShdw>
                </a:effectLst>
              </a:rPr>
              <a:t>bacheloroppgave, DRI3001</a:t>
            </a:r>
            <a:endParaRPr lang="nb-NO" sz="4000" b="1" dirty="0">
              <a:solidFill>
                <a:srgbClr val="7030A0"/>
              </a:solidFill>
              <a:effectLst>
                <a:outerShdw blurRad="38100" dist="38100" dir="2700000" algn="tl">
                  <a:srgbClr val="000000">
                    <a:alpha val="43137"/>
                  </a:srgbClr>
                </a:outerShdw>
              </a:effectLst>
            </a:endParaRPr>
          </a:p>
        </p:txBody>
      </p:sp>
      <p:sp>
        <p:nvSpPr>
          <p:cNvPr id="3" name="Undertittel 2"/>
          <p:cNvSpPr>
            <a:spLocks noGrp="1"/>
          </p:cNvSpPr>
          <p:nvPr>
            <p:ph type="subTitle" idx="1"/>
          </p:nvPr>
        </p:nvSpPr>
        <p:spPr/>
        <p:txBody>
          <a:bodyPr>
            <a:normAutofit/>
          </a:bodyPr>
          <a:lstStyle/>
          <a:p>
            <a:r>
              <a:rPr lang="nb-NO" sz="1600" dirty="0" smtClean="0"/>
              <a:t>Dag Wiese Schartum</a:t>
            </a:r>
            <a:endParaRPr lang="nb-NO" sz="1600" dirty="0"/>
          </a:p>
        </p:txBody>
      </p:sp>
    </p:spTree>
    <p:extLst>
      <p:ext uri="{BB962C8B-B14F-4D97-AF65-F5344CB8AC3E}">
        <p14:creationId xmlns:p14="http://schemas.microsoft.com/office/powerpoint/2010/main" val="27694535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146050"/>
            <a:ext cx="10515600" cy="1325563"/>
          </a:xfrm>
        </p:spPr>
        <p:txBody>
          <a:bodyPr>
            <a:normAutofit/>
          </a:bodyPr>
          <a:lstStyle/>
          <a:p>
            <a:r>
              <a:rPr lang="nb-NO" sz="3600" b="1" smtClean="0">
                <a:solidFill>
                  <a:srgbClr val="7030A0"/>
                </a:solidFill>
              </a:rPr>
              <a:t>De </a:t>
            </a:r>
            <a:r>
              <a:rPr lang="nb-NO" sz="3600" b="1" smtClean="0">
                <a:solidFill>
                  <a:srgbClr val="7030A0"/>
                </a:solidFill>
              </a:rPr>
              <a:t>fire </a:t>
            </a:r>
            <a:r>
              <a:rPr lang="nb-NO" sz="3600" b="1" dirty="0" smtClean="0">
                <a:solidFill>
                  <a:srgbClr val="7030A0"/>
                </a:solidFill>
              </a:rPr>
              <a:t>gruppene</a:t>
            </a:r>
            <a:r>
              <a:rPr lang="nb-NO" sz="3600" b="1" smtClean="0">
                <a:solidFill>
                  <a:srgbClr val="7030A0"/>
                </a:solidFill>
              </a:rPr>
              <a:t>, </a:t>
            </a:r>
            <a:r>
              <a:rPr lang="nb-NO" sz="3600" b="1" smtClean="0">
                <a:solidFill>
                  <a:srgbClr val="7030A0"/>
                </a:solidFill>
              </a:rPr>
              <a:t>V-17</a:t>
            </a:r>
            <a:endParaRPr lang="nb-NO" sz="3600" b="1" dirty="0"/>
          </a:p>
        </p:txBody>
      </p:sp>
      <p:sp>
        <p:nvSpPr>
          <p:cNvPr id="3" name="Plassholder for innhold 2"/>
          <p:cNvSpPr>
            <a:spLocks noGrp="1"/>
          </p:cNvSpPr>
          <p:nvPr>
            <p:ph idx="1"/>
          </p:nvPr>
        </p:nvSpPr>
        <p:spPr>
          <a:xfrm>
            <a:off x="838199" y="1471613"/>
            <a:ext cx="10600267" cy="5014912"/>
          </a:xfrm>
        </p:spPr>
        <p:txBody>
          <a:bodyPr>
            <a:noAutofit/>
          </a:bodyPr>
          <a:lstStyle/>
          <a:p>
            <a:pPr marL="0" indent="0">
              <a:buNone/>
            </a:pPr>
            <a:r>
              <a:rPr lang="nb-NO" sz="2400" b="1" u="sng" smtClean="0">
                <a:solidFill>
                  <a:srgbClr val="C00000"/>
                </a:solidFill>
              </a:rPr>
              <a:t>Datatilsynet</a:t>
            </a:r>
            <a:r>
              <a:rPr lang="nb-NO" sz="2400" u="sng" smtClean="0">
                <a:solidFill>
                  <a:srgbClr val="C00000"/>
                </a:solidFill>
              </a:rPr>
              <a:t> </a:t>
            </a:r>
            <a:r>
              <a:rPr lang="nb-NO" sz="2400" u="sng">
                <a:solidFill>
                  <a:srgbClr val="C00000"/>
                </a:solidFill>
              </a:rPr>
              <a:t>(Cavide, Helle og </a:t>
            </a:r>
            <a:r>
              <a:rPr lang="nb-NO" sz="2400" u="sng">
                <a:solidFill>
                  <a:srgbClr val="C00000"/>
                </a:solidFill>
              </a:rPr>
              <a:t>Mariia</a:t>
            </a:r>
            <a:r>
              <a:rPr lang="nb-NO" sz="2400" u="sng" smtClean="0">
                <a:solidFill>
                  <a:srgbClr val="C00000"/>
                </a:solidFill>
              </a:rPr>
              <a:t>):</a:t>
            </a:r>
            <a:r>
              <a:rPr lang="nn-NO" sz="2400">
                <a:solidFill>
                  <a:srgbClr val="FF3300"/>
                </a:solidFill>
              </a:rPr>
              <a:t> </a:t>
            </a:r>
            <a:r>
              <a:rPr lang="nn-NO" sz="2400"/>
              <a:t>Møte</a:t>
            </a:r>
            <a:r>
              <a:rPr lang="nn-NO" sz="2400"/>
              <a:t>: </a:t>
            </a:r>
            <a:r>
              <a:rPr lang="nn-NO" sz="2400" smtClean="0"/>
              <a:t>16.1 </a:t>
            </a:r>
            <a:r>
              <a:rPr lang="nn-NO" sz="2400"/>
              <a:t>kl </a:t>
            </a:r>
            <a:r>
              <a:rPr lang="nn-NO" sz="2400" smtClean="0"/>
              <a:t>13.00</a:t>
            </a:r>
            <a:endParaRPr lang="nb-NO" sz="2400" u="sng" dirty="0" smtClean="0">
              <a:solidFill>
                <a:srgbClr val="C00000"/>
              </a:solidFill>
            </a:endParaRPr>
          </a:p>
          <a:p>
            <a:pPr marL="0" indent="0">
              <a:buNone/>
            </a:pPr>
            <a:r>
              <a:rPr lang="nb-NO" sz="2400" smtClean="0">
                <a:solidFill>
                  <a:srgbClr val="C00000"/>
                </a:solidFill>
              </a:rPr>
              <a:t>Kroppsnær teknologi og personvern (muligens med utgangspunkt i «morgendagens trygghetsalarm».</a:t>
            </a:r>
            <a:endParaRPr lang="nb-NO" sz="2400" dirty="0" smtClean="0">
              <a:solidFill>
                <a:srgbClr val="C00000"/>
              </a:solidFill>
            </a:endParaRPr>
          </a:p>
          <a:p>
            <a:pPr marL="0" indent="0">
              <a:buNone/>
            </a:pPr>
            <a:r>
              <a:rPr lang="nb-NO" sz="2400" b="1" u="sng">
                <a:solidFill>
                  <a:srgbClr val="FF6600"/>
                </a:solidFill>
              </a:rPr>
              <a:t>Lånekassen</a:t>
            </a:r>
            <a:r>
              <a:rPr lang="nb-NO" sz="2400" u="sng">
                <a:solidFill>
                  <a:srgbClr val="FF6600"/>
                </a:solidFill>
              </a:rPr>
              <a:t> (</a:t>
            </a:r>
            <a:r>
              <a:rPr lang="nn-NO" sz="2400" u="sng">
                <a:solidFill>
                  <a:srgbClr val="FF6600"/>
                </a:solidFill>
              </a:rPr>
              <a:t>Dag Martin, Oda, Martine, Sophie og Tallak)</a:t>
            </a:r>
            <a:r>
              <a:rPr lang="nn-NO" sz="2400">
                <a:solidFill>
                  <a:srgbClr val="FF6600"/>
                </a:solidFill>
              </a:rPr>
              <a:t>  </a:t>
            </a:r>
            <a:r>
              <a:rPr lang="nn-NO" sz="2400"/>
              <a:t>Møte: 20.1 kl 10.00</a:t>
            </a:r>
          </a:p>
          <a:p>
            <a:pPr marL="0" indent="0">
              <a:buNone/>
            </a:pPr>
            <a:r>
              <a:rPr lang="nn-NO" sz="2400">
                <a:solidFill>
                  <a:srgbClr val="FF6600"/>
                </a:solidFill>
              </a:rPr>
              <a:t>Lånekassens bokontroll av studenter</a:t>
            </a:r>
            <a:endParaRPr lang="nb-NO" sz="2400">
              <a:solidFill>
                <a:srgbClr val="FF6600"/>
              </a:solidFill>
            </a:endParaRPr>
          </a:p>
          <a:p>
            <a:pPr marL="0" indent="0">
              <a:buNone/>
            </a:pPr>
            <a:r>
              <a:rPr lang="nb-NO" sz="2400" b="1" u="sng">
                <a:solidFill>
                  <a:srgbClr val="006600"/>
                </a:solidFill>
              </a:rPr>
              <a:t>Oslo kommune, Helseetaten </a:t>
            </a:r>
            <a:r>
              <a:rPr lang="nb-NO" sz="2400" u="sng">
                <a:solidFill>
                  <a:srgbClr val="006600"/>
                </a:solidFill>
              </a:rPr>
              <a:t>(Silje, Nicolai og Zahra):</a:t>
            </a:r>
            <a:r>
              <a:rPr lang="nn-NO" sz="2400">
                <a:solidFill>
                  <a:srgbClr val="FF3300"/>
                </a:solidFill>
              </a:rPr>
              <a:t> </a:t>
            </a:r>
            <a:r>
              <a:rPr lang="nn-NO" sz="2400"/>
              <a:t>Møte: 24.1 kl 10.30</a:t>
            </a:r>
            <a:endParaRPr lang="nb-NO" sz="2400" u="sng">
              <a:solidFill>
                <a:srgbClr val="006600"/>
              </a:solidFill>
            </a:endParaRPr>
          </a:p>
          <a:p>
            <a:pPr marL="0" indent="0">
              <a:buNone/>
            </a:pPr>
            <a:r>
              <a:rPr lang="nb-NO" sz="2400">
                <a:solidFill>
                  <a:srgbClr val="006600"/>
                </a:solidFill>
              </a:rPr>
              <a:t>Bruk av sporings- og lokaliseringsteknologi i Oslo kommune, Helseetaten</a:t>
            </a:r>
          </a:p>
          <a:p>
            <a:pPr marL="0" indent="0">
              <a:buNone/>
            </a:pPr>
            <a:r>
              <a:rPr lang="nb-NO" sz="2400" b="1" u="sng" smtClean="0">
                <a:solidFill>
                  <a:srgbClr val="7030A0"/>
                </a:solidFill>
              </a:rPr>
              <a:t>Difi</a:t>
            </a:r>
            <a:r>
              <a:rPr lang="nb-NO" sz="2400" u="sng" smtClean="0">
                <a:solidFill>
                  <a:srgbClr val="7030A0"/>
                </a:solidFill>
              </a:rPr>
              <a:t> </a:t>
            </a:r>
            <a:r>
              <a:rPr lang="nb-NO" sz="2400" u="sng">
                <a:solidFill>
                  <a:srgbClr val="7030A0"/>
                </a:solidFill>
              </a:rPr>
              <a:t>(Synne, Sondre, Sigurd og </a:t>
            </a:r>
            <a:r>
              <a:rPr lang="nb-NO" sz="2400" u="sng">
                <a:solidFill>
                  <a:srgbClr val="7030A0"/>
                </a:solidFill>
              </a:rPr>
              <a:t>Anine</a:t>
            </a:r>
            <a:r>
              <a:rPr lang="nb-NO" sz="2400" u="sng" smtClean="0">
                <a:solidFill>
                  <a:srgbClr val="7030A0"/>
                </a:solidFill>
              </a:rPr>
              <a:t>):</a:t>
            </a:r>
            <a:r>
              <a:rPr lang="nn-NO" sz="2400">
                <a:solidFill>
                  <a:srgbClr val="FF3300"/>
                </a:solidFill>
              </a:rPr>
              <a:t> </a:t>
            </a:r>
            <a:r>
              <a:rPr lang="nn-NO" sz="2400"/>
              <a:t>Møte</a:t>
            </a:r>
            <a:r>
              <a:rPr lang="nn-NO" sz="2400"/>
              <a:t>: </a:t>
            </a:r>
            <a:r>
              <a:rPr lang="nn-NO" sz="2400" smtClean="0"/>
              <a:t>24.1 </a:t>
            </a:r>
            <a:r>
              <a:rPr lang="nn-NO" sz="2400"/>
              <a:t>kl </a:t>
            </a:r>
            <a:r>
              <a:rPr lang="nn-NO" sz="2400" smtClean="0"/>
              <a:t>13.30</a:t>
            </a:r>
            <a:endParaRPr lang="nb-NO" sz="2400" u="sng" dirty="0" smtClean="0">
              <a:solidFill>
                <a:srgbClr val="7030A0"/>
              </a:solidFill>
            </a:endParaRPr>
          </a:p>
          <a:p>
            <a:pPr marL="0" indent="0">
              <a:buNone/>
            </a:pPr>
            <a:r>
              <a:rPr lang="nb-NO" sz="2400" smtClean="0">
                <a:solidFill>
                  <a:srgbClr val="7030A0"/>
                </a:solidFill>
              </a:rPr>
              <a:t>Informasjonsarbeidet knyttet til digital postkasse</a:t>
            </a:r>
            <a:endParaRPr lang="nb-NO" sz="2400" dirty="0" smtClean="0">
              <a:solidFill>
                <a:srgbClr val="7030A0"/>
              </a:solidFill>
            </a:endParaRPr>
          </a:p>
        </p:txBody>
      </p:sp>
    </p:spTree>
    <p:extLst>
      <p:ext uri="{BB962C8B-B14F-4D97-AF65-F5344CB8AC3E}">
        <p14:creationId xmlns:p14="http://schemas.microsoft.com/office/powerpoint/2010/main" val="755673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 calcmode="lin" valueType="num">
                                      <p:cBhvr additive="base">
                                        <p:cTn id="3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 calcmode="lin" valueType="num">
                                      <p:cBhvr additive="base">
                                        <p:cTn id="4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161926"/>
            <a:ext cx="10515600" cy="921808"/>
          </a:xfrm>
        </p:spPr>
        <p:txBody>
          <a:bodyPr>
            <a:normAutofit/>
          </a:bodyPr>
          <a:lstStyle/>
          <a:p>
            <a:r>
              <a:rPr lang="nb-NO" sz="3600" b="1" dirty="0" smtClean="0">
                <a:solidFill>
                  <a:srgbClr val="7030A0"/>
                </a:solidFill>
              </a:rPr>
              <a:t>Oppstartsmøtene og forholdet til oppdragsgiver</a:t>
            </a:r>
            <a:endParaRPr lang="nb-NO" sz="3600" b="1" dirty="0">
              <a:solidFill>
                <a:srgbClr val="7030A0"/>
              </a:solidFill>
            </a:endParaRPr>
          </a:p>
        </p:txBody>
      </p:sp>
      <p:sp>
        <p:nvSpPr>
          <p:cNvPr id="3" name="Plassholder for innhold 2"/>
          <p:cNvSpPr>
            <a:spLocks noGrp="1"/>
          </p:cNvSpPr>
          <p:nvPr>
            <p:ph idx="1"/>
          </p:nvPr>
        </p:nvSpPr>
        <p:spPr>
          <a:xfrm>
            <a:off x="838200" y="1149532"/>
            <a:ext cx="10515600" cy="5268202"/>
          </a:xfrm>
        </p:spPr>
        <p:txBody>
          <a:bodyPr>
            <a:normAutofit fontScale="77500" lnSpcReduction="20000"/>
          </a:bodyPr>
          <a:lstStyle/>
          <a:p>
            <a:r>
              <a:rPr lang="nb-NO" dirty="0" smtClean="0">
                <a:solidFill>
                  <a:srgbClr val="FF6600"/>
                </a:solidFill>
              </a:rPr>
              <a:t>Innhold i første møtet</a:t>
            </a:r>
          </a:p>
          <a:p>
            <a:pPr lvl="1"/>
            <a:r>
              <a:rPr lang="nb-NO" dirty="0" smtClean="0"/>
              <a:t>Gruppene har minst ett møte med oppdragsgiver</a:t>
            </a:r>
          </a:p>
          <a:p>
            <a:pPr lvl="1"/>
            <a:r>
              <a:rPr lang="nb-NO" dirty="0" smtClean="0"/>
              <a:t>Én times varighet</a:t>
            </a:r>
          </a:p>
          <a:p>
            <a:pPr lvl="1"/>
            <a:r>
              <a:rPr lang="nb-NO" dirty="0" smtClean="0"/>
              <a:t>Hver på gruppen presenterer seg kort</a:t>
            </a:r>
          </a:p>
          <a:p>
            <a:pPr lvl="1"/>
            <a:r>
              <a:rPr lang="nb-NO" dirty="0" smtClean="0"/>
              <a:t>Oppdragsgiver presenterer seg</a:t>
            </a:r>
          </a:p>
          <a:p>
            <a:pPr lvl="1"/>
            <a:r>
              <a:rPr lang="nb-NO" dirty="0" smtClean="0"/>
              <a:t>Vi gjennomgår og diskuterer forslaget til oppdrag</a:t>
            </a:r>
          </a:p>
          <a:p>
            <a:pPr lvl="1"/>
            <a:r>
              <a:rPr lang="nb-NO" dirty="0" smtClean="0"/>
              <a:t>Vi peker ut kontaktperson i gruppen og kontaktperson hos oppdragsgiver</a:t>
            </a:r>
          </a:p>
          <a:p>
            <a:r>
              <a:rPr lang="nb-NO" smtClean="0">
                <a:solidFill>
                  <a:srgbClr val="7030A0"/>
                </a:solidFill>
              </a:rPr>
              <a:t>Etter </a:t>
            </a:r>
            <a:r>
              <a:rPr lang="nb-NO" smtClean="0">
                <a:solidFill>
                  <a:srgbClr val="7030A0"/>
                </a:solidFill>
              </a:rPr>
              <a:t>møtet </a:t>
            </a:r>
            <a:endParaRPr lang="nb-NO" dirty="0" smtClean="0">
              <a:solidFill>
                <a:srgbClr val="7030A0"/>
              </a:solidFill>
            </a:endParaRPr>
          </a:p>
          <a:p>
            <a:pPr lvl="1"/>
            <a:r>
              <a:rPr lang="nb-NO" dirty="0" smtClean="0"/>
              <a:t>Studentene lager utkast til prosjektnotat som de sender veileder</a:t>
            </a:r>
          </a:p>
          <a:p>
            <a:pPr lvl="1"/>
            <a:r>
              <a:rPr lang="nb-NO" dirty="0" smtClean="0"/>
              <a:t>Studentene innarbeider kommentarer, ferdigstiller og sender kontaktperson hos oppdragsgiver sammen med underskrevet avtale</a:t>
            </a:r>
          </a:p>
          <a:p>
            <a:pPr lvl="1"/>
            <a:r>
              <a:rPr lang="nb-NO" dirty="0" smtClean="0"/>
              <a:t>Tilbakemelding bør om mulig skje innen </a:t>
            </a:r>
            <a:r>
              <a:rPr lang="nb-NO" err="1" smtClean="0"/>
              <a:t>ca</a:t>
            </a:r>
            <a:r>
              <a:rPr lang="nb-NO" smtClean="0"/>
              <a:t> </a:t>
            </a:r>
            <a:r>
              <a:rPr lang="nb-NO" smtClean="0"/>
              <a:t>ti dager</a:t>
            </a:r>
            <a:endParaRPr lang="nb-NO" dirty="0" smtClean="0"/>
          </a:p>
          <a:p>
            <a:r>
              <a:rPr lang="nb-NO" dirty="0" smtClean="0">
                <a:solidFill>
                  <a:srgbClr val="C00000"/>
                </a:solidFill>
              </a:rPr>
              <a:t>Om kontakten med oppdragsgiver når arbeidet er i gang</a:t>
            </a:r>
          </a:p>
          <a:p>
            <a:pPr lvl="1"/>
            <a:r>
              <a:rPr lang="nb-NO" dirty="0" smtClean="0"/>
              <a:t>Vil normalt være aktuelt med ytterligere ett møte for å få informasjon</a:t>
            </a:r>
          </a:p>
          <a:p>
            <a:pPr lvl="1"/>
            <a:r>
              <a:rPr lang="nb-NO" dirty="0" smtClean="0"/>
              <a:t>For øvrig kan informasjon oversendes</a:t>
            </a:r>
          </a:p>
          <a:p>
            <a:pPr lvl="1"/>
            <a:r>
              <a:rPr lang="nb-NO" dirty="0" smtClean="0"/>
              <a:t>La all kontakt gå gjennom kontaktpersonen</a:t>
            </a:r>
          </a:p>
          <a:p>
            <a:pPr lvl="1"/>
            <a:r>
              <a:rPr lang="nb-NO" dirty="0" smtClean="0"/>
              <a:t>Pass på at all kontakt er velbegrunnet og godt forberedt, og husk at oppdragsgivers tid er dyrebar</a:t>
            </a:r>
          </a:p>
          <a:p>
            <a:pPr lvl="1"/>
            <a:r>
              <a:rPr lang="nb-NO" dirty="0" smtClean="0"/>
              <a:t>I noen tilfelle kan det være aktuelt å legge løsningsforslag frem for oppdragsgiver, men ikke krav om dette</a:t>
            </a:r>
          </a:p>
          <a:p>
            <a:pPr lvl="1"/>
            <a:endParaRPr lang="nb-NO" dirty="0"/>
          </a:p>
        </p:txBody>
      </p:sp>
    </p:spTree>
    <p:extLst>
      <p:ext uri="{BB962C8B-B14F-4D97-AF65-F5344CB8AC3E}">
        <p14:creationId xmlns:p14="http://schemas.microsoft.com/office/powerpoint/2010/main" val="3516922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 calcmode="lin" valueType="num">
                                      <p:cBhvr additive="base">
                                        <p:cTn id="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anim calcmode="lin" valueType="num">
                                      <p:cBhvr additive="base">
                                        <p:cTn id="1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anim calcmode="lin" valueType="num">
                                      <p:cBhvr additive="base">
                                        <p:cTn id="1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anim calcmode="lin" valueType="num">
                                      <p:cBhvr additive="base">
                                        <p:cTn id="1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anim calcmode="lin" valueType="num">
                                      <p:cBhvr additive="base">
                                        <p:cTn id="2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anim calcmode="lin" valueType="num">
                                      <p:cBhvr additive="base">
                                        <p:cTn id="2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anim calcmode="lin" valueType="num">
                                      <p:cBhvr additive="base">
                                        <p:cTn id="33"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14" end="14"/>
                                            </p:txEl>
                                          </p:spTgt>
                                        </p:tgtEl>
                                        <p:attrNameLst>
                                          <p:attrName>style.visibility</p:attrName>
                                        </p:attrNameLst>
                                      </p:cBhvr>
                                      <p:to>
                                        <p:strVal val="visible"/>
                                      </p:to>
                                    </p:set>
                                    <p:anim calcmode="lin" valueType="num">
                                      <p:cBhvr additive="base">
                                        <p:cTn id="37"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15" end="15"/>
                                            </p:txEl>
                                          </p:spTgt>
                                        </p:tgtEl>
                                        <p:attrNameLst>
                                          <p:attrName>style.visibility</p:attrName>
                                        </p:attrNameLst>
                                      </p:cBhvr>
                                      <p:to>
                                        <p:strVal val="visible"/>
                                      </p:to>
                                    </p:set>
                                    <p:anim calcmode="lin" valueType="num">
                                      <p:cBhvr additive="base">
                                        <p:cTn id="41"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16" end="16"/>
                                            </p:txEl>
                                          </p:spTgt>
                                        </p:tgtEl>
                                        <p:attrNameLst>
                                          <p:attrName>style.visibility</p:attrName>
                                        </p:attrNameLst>
                                      </p:cBhvr>
                                      <p:to>
                                        <p:strVal val="visible"/>
                                      </p:to>
                                    </p:set>
                                    <p:anim calcmode="lin" valueType="num">
                                      <p:cBhvr additive="base">
                                        <p:cTn id="45"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p:cNvPicPr>
            <a:picLocks noChangeAspect="1"/>
          </p:cNvPicPr>
          <p:nvPr/>
        </p:nvPicPr>
        <p:blipFill rotWithShape="1">
          <a:blip r:embed="rId2"/>
          <a:srcRect l="40094" t="20398" r="24191" b="6212"/>
          <a:stretch/>
        </p:blipFill>
        <p:spPr>
          <a:xfrm>
            <a:off x="2489200" y="211667"/>
            <a:ext cx="5572926" cy="6441682"/>
          </a:xfrm>
          <a:prstGeom prst="rect">
            <a:avLst/>
          </a:prstGeom>
        </p:spPr>
      </p:pic>
    </p:spTree>
    <p:extLst>
      <p:ext uri="{BB962C8B-B14F-4D97-AF65-F5344CB8AC3E}">
        <p14:creationId xmlns:p14="http://schemas.microsoft.com/office/powerpoint/2010/main" val="3157252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103868"/>
            <a:ext cx="10515600" cy="1010829"/>
          </a:xfrm>
        </p:spPr>
        <p:txBody>
          <a:bodyPr>
            <a:normAutofit/>
          </a:bodyPr>
          <a:lstStyle/>
          <a:p>
            <a:r>
              <a:rPr lang="en-GB" sz="3200" b="1" smtClean="0">
                <a:solidFill>
                  <a:srgbClr val="7030A0"/>
                </a:solidFill>
              </a:rPr>
              <a:t>Litt generelt om oppdraget</a:t>
            </a:r>
            <a:endParaRPr lang="en-GB" sz="3200" b="1">
              <a:solidFill>
                <a:srgbClr val="7030A0"/>
              </a:solidFill>
            </a:endParaRPr>
          </a:p>
        </p:txBody>
      </p:sp>
      <p:sp>
        <p:nvSpPr>
          <p:cNvPr id="3" name="Plassholder for innhold 2"/>
          <p:cNvSpPr>
            <a:spLocks noGrp="1"/>
          </p:cNvSpPr>
          <p:nvPr>
            <p:ph idx="1"/>
          </p:nvPr>
        </p:nvSpPr>
        <p:spPr>
          <a:xfrm>
            <a:off x="838200" y="1114698"/>
            <a:ext cx="10515600" cy="5277394"/>
          </a:xfrm>
        </p:spPr>
        <p:txBody>
          <a:bodyPr>
            <a:normAutofit fontScale="92500" lnSpcReduction="20000"/>
          </a:bodyPr>
          <a:lstStyle/>
          <a:p>
            <a:r>
              <a:rPr lang="en-GB" smtClean="0"/>
              <a:t>Tenk på det som “oppdraget” og “prosjektet” (ikke som “oppgaven”)</a:t>
            </a:r>
          </a:p>
          <a:p>
            <a:r>
              <a:rPr lang="en-GB" smtClean="0"/>
              <a:t>Poenget er at dere skal omsette kunnskapen fra studiene til å gjøre en nyttig jobb</a:t>
            </a:r>
          </a:p>
          <a:p>
            <a:r>
              <a:rPr lang="en-GB" smtClean="0"/>
              <a:t>Forslag, anbefalinger og begrunnelser er det viktigste; herunder avveininger</a:t>
            </a:r>
          </a:p>
          <a:p>
            <a:r>
              <a:rPr lang="en-GB" smtClean="0"/>
              <a:t>I begrunnelsene er det plass til korte henvisninger til politiske dokumenter, lovgivning, teori mv.; men dere </a:t>
            </a:r>
            <a:r>
              <a:rPr lang="en-GB" i="1" smtClean="0"/>
              <a:t>begynner ikke </a:t>
            </a:r>
            <a:r>
              <a:rPr lang="en-GB" smtClean="0"/>
              <a:t>med dette</a:t>
            </a:r>
          </a:p>
          <a:p>
            <a:r>
              <a:rPr lang="en-GB" smtClean="0"/>
              <a:t>Politiske </a:t>
            </a:r>
            <a:r>
              <a:rPr lang="en-GB"/>
              <a:t>dokumenter, lovgivning, </a:t>
            </a:r>
            <a:r>
              <a:rPr lang="en-GB"/>
              <a:t>teori </a:t>
            </a:r>
            <a:r>
              <a:rPr lang="en-GB" smtClean="0"/>
              <a:t>mv. kan i stor grad fremgå som referanser (ikke utførlige redegjørelser)</a:t>
            </a:r>
            <a:endParaRPr lang="en-GB"/>
          </a:p>
          <a:p>
            <a:r>
              <a:rPr lang="en-GB" smtClean="0"/>
              <a:t>Tenk mest mulig innovativt og konstruktivt</a:t>
            </a:r>
          </a:p>
          <a:p>
            <a:r>
              <a:rPr lang="en-GB" smtClean="0"/>
              <a:t>I den grad dere kritiserer bør dere være “sterk i innhold, svak i form”</a:t>
            </a:r>
          </a:p>
          <a:p>
            <a:r>
              <a:rPr lang="en-GB" smtClean="0"/>
              <a:t>Er ofte grunn til å bruke figurer eller lignende</a:t>
            </a:r>
          </a:p>
          <a:p>
            <a:r>
              <a:rPr lang="en-GB" smtClean="0"/>
              <a:t>Er ofte grunn til å utarbeide forslag til tekster mv. (veiledende tekster i en rutine el.</a:t>
            </a:r>
            <a:endParaRPr lang="en-GB"/>
          </a:p>
        </p:txBody>
      </p:sp>
    </p:spTree>
    <p:extLst>
      <p:ext uri="{BB962C8B-B14F-4D97-AF65-F5344CB8AC3E}">
        <p14:creationId xmlns:p14="http://schemas.microsoft.com/office/powerpoint/2010/main" val="1071883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120043"/>
            <a:ext cx="10515600" cy="837142"/>
          </a:xfrm>
        </p:spPr>
        <p:txBody>
          <a:bodyPr>
            <a:normAutofit/>
          </a:bodyPr>
          <a:lstStyle/>
          <a:p>
            <a:r>
              <a:rPr lang="nb-NO" sz="2800" b="1" smtClean="0">
                <a:solidFill>
                  <a:srgbClr val="7030A0"/>
                </a:solidFill>
              </a:rPr>
              <a:t>Forslag til arbeidsrutine, første del av a</a:t>
            </a:r>
            <a:r>
              <a:rPr lang="nb-NO" sz="2800" b="1" smtClean="0">
                <a:solidFill>
                  <a:srgbClr val="7030A0"/>
                </a:solidFill>
              </a:rPr>
              <a:t>rbeidet</a:t>
            </a:r>
            <a:endParaRPr lang="nb-NO" sz="2800" b="1" dirty="0">
              <a:solidFill>
                <a:srgbClr val="7030A0"/>
              </a:solidFill>
            </a:endParaRPr>
          </a:p>
        </p:txBody>
      </p:sp>
      <p:sp>
        <p:nvSpPr>
          <p:cNvPr id="3" name="Plassholder for innhold 2"/>
          <p:cNvSpPr>
            <a:spLocks noGrp="1"/>
          </p:cNvSpPr>
          <p:nvPr>
            <p:ph idx="1"/>
          </p:nvPr>
        </p:nvSpPr>
        <p:spPr>
          <a:xfrm>
            <a:off x="838200" y="957184"/>
            <a:ext cx="10515600" cy="5687456"/>
          </a:xfrm>
        </p:spPr>
        <p:txBody>
          <a:bodyPr>
            <a:normAutofit/>
          </a:bodyPr>
          <a:lstStyle/>
          <a:p>
            <a:r>
              <a:rPr lang="nb-NO" sz="1800" smtClean="0">
                <a:solidFill>
                  <a:srgbClr val="C00000"/>
                </a:solidFill>
              </a:rPr>
              <a:t>Litt om tid</a:t>
            </a:r>
          </a:p>
          <a:p>
            <a:pPr lvl="1"/>
            <a:r>
              <a:rPr lang="nb-NO" sz="1400" smtClean="0"/>
              <a:t>Aslutning</a:t>
            </a:r>
            <a:r>
              <a:rPr lang="nb-NO" sz="1400"/>
              <a:t>: 1. </a:t>
            </a:r>
            <a:r>
              <a:rPr lang="nb-NO" sz="1400"/>
              <a:t>juni </a:t>
            </a:r>
            <a:r>
              <a:rPr lang="nb-NO" sz="1400" smtClean="0"/>
              <a:t>2017 (og innimellom kommer påsken!)</a:t>
            </a:r>
            <a:endParaRPr lang="nb-NO" sz="1400"/>
          </a:p>
          <a:p>
            <a:pPr lvl="1"/>
            <a:r>
              <a:rPr lang="nb-NO" sz="1400" smtClean="0"/>
              <a:t>Husk </a:t>
            </a:r>
            <a:r>
              <a:rPr lang="nb-NO" sz="1400" dirty="0" smtClean="0"/>
              <a:t>hvor mye 2/3 semester er!</a:t>
            </a:r>
          </a:p>
          <a:p>
            <a:pPr lvl="1"/>
            <a:r>
              <a:rPr lang="nb-NO" sz="1400" dirty="0" smtClean="0"/>
              <a:t>Regn med at dere har dårlig tid fra dag én</a:t>
            </a:r>
          </a:p>
          <a:p>
            <a:pPr lvl="1"/>
            <a:r>
              <a:rPr lang="nb-NO" sz="1400" dirty="0" smtClean="0"/>
              <a:t>Legg </a:t>
            </a:r>
            <a:r>
              <a:rPr lang="nb-NO" sz="1400" smtClean="0"/>
              <a:t>en </a:t>
            </a:r>
            <a:r>
              <a:rPr lang="nb-NO" sz="1400" smtClean="0"/>
              <a:t>tidsplan</a:t>
            </a:r>
            <a:r>
              <a:rPr lang="nb-NO" sz="1400" smtClean="0"/>
              <a:t>, </a:t>
            </a:r>
            <a:r>
              <a:rPr lang="nb-NO" sz="1400"/>
              <a:t>følg </a:t>
            </a:r>
            <a:r>
              <a:rPr lang="nb-NO" sz="1400" smtClean="0"/>
              <a:t>den, men revider </a:t>
            </a:r>
            <a:r>
              <a:rPr lang="nb-NO" sz="1400" smtClean="0"/>
              <a:t>den </a:t>
            </a:r>
            <a:r>
              <a:rPr lang="nb-NO" sz="1400" smtClean="0"/>
              <a:t>om nødvendig</a:t>
            </a:r>
            <a:endParaRPr lang="nb-NO" sz="1400" dirty="0" smtClean="0"/>
          </a:p>
          <a:p>
            <a:r>
              <a:rPr lang="nb-NO" sz="1800" smtClean="0">
                <a:solidFill>
                  <a:srgbClr val="7030A0"/>
                </a:solidFill>
              </a:rPr>
              <a:t>Prosessen rett etter møtet med oppdragsgiver</a:t>
            </a:r>
          </a:p>
          <a:p>
            <a:pPr lvl="1"/>
            <a:r>
              <a:rPr lang="nb-NO" sz="1400" smtClean="0"/>
              <a:t>Sett dere sammen på et hyggelig sted og diskuter mulig innholdet av oppdraget</a:t>
            </a:r>
          </a:p>
          <a:p>
            <a:pPr lvl="1"/>
            <a:r>
              <a:rPr lang="nb-NO" sz="1400" smtClean="0"/>
              <a:t>Skriv; lag skisse allerede da</a:t>
            </a:r>
          </a:p>
          <a:p>
            <a:pPr lvl="1"/>
            <a:r>
              <a:rPr lang="nb-NO" sz="1400" smtClean="0"/>
              <a:t>La en i gruppen lage første utkast til prosjektnotat</a:t>
            </a:r>
          </a:p>
          <a:p>
            <a:pPr lvl="1"/>
            <a:r>
              <a:rPr lang="nb-NO" sz="1400" smtClean="0"/>
              <a:t>Diskuter utkastet og revider; gjenta til dere er fornøyd</a:t>
            </a:r>
          </a:p>
          <a:p>
            <a:pPr lvl="1"/>
            <a:r>
              <a:rPr lang="nb-NO" sz="1400" smtClean="0"/>
              <a:t>Send Dag på mail, helst innen 10 dager</a:t>
            </a:r>
          </a:p>
          <a:p>
            <a:pPr lvl="1"/>
            <a:r>
              <a:rPr lang="nb-NO" sz="1400" smtClean="0"/>
              <a:t>Innarbeid eventuelle forslag fra Dag og ferdigstill</a:t>
            </a:r>
          </a:p>
          <a:p>
            <a:pPr lvl="1"/>
            <a:r>
              <a:rPr lang="nb-NO" sz="1400" smtClean="0"/>
              <a:t>Send forslag til prosjektnotat til oppdragsgiver sammen med  signert kontakt der navn er utfylt</a:t>
            </a:r>
          </a:p>
          <a:p>
            <a:pPr lvl="1"/>
            <a:r>
              <a:rPr lang="nb-NO" sz="1400" smtClean="0"/>
              <a:t>Innarbeid eventuelle forslag til endringer og presiseringer fra oppdragsgiver og begyn på selve oppdraget!</a:t>
            </a:r>
          </a:p>
          <a:p>
            <a:r>
              <a:rPr lang="nb-NO" sz="1800" smtClean="0">
                <a:solidFill>
                  <a:srgbClr val="FF6600"/>
                </a:solidFill>
              </a:rPr>
              <a:t>Prosessen etter at oppdraget er klarlagt</a:t>
            </a:r>
          </a:p>
          <a:p>
            <a:pPr lvl="1"/>
            <a:r>
              <a:rPr lang="nb-NO" sz="1400" smtClean="0"/>
              <a:t>Begyn med idémyldring «over bordet», tegn, diskuter, gjør notater osv</a:t>
            </a:r>
          </a:p>
          <a:p>
            <a:pPr lvl="1"/>
            <a:r>
              <a:rPr lang="nb-NO" sz="1400" smtClean="0"/>
              <a:t>Skriv ut ideene, og diskuter; konkluder diskusjonene og nedfell enigheten i «manus»</a:t>
            </a:r>
          </a:p>
          <a:p>
            <a:pPr lvl="1"/>
            <a:r>
              <a:rPr lang="nb-NO" sz="1400" smtClean="0"/>
              <a:t>Søk informasjon hos oppdragsgiver, på nettet, aktuelle personer mv</a:t>
            </a:r>
          </a:p>
          <a:p>
            <a:pPr lvl="1"/>
            <a:r>
              <a:rPr lang="nb-NO" sz="1400" smtClean="0"/>
              <a:t>Bearbeid ideene og beskrivelsen videre; gjør avtale med Dag og presenter (disposisjon, muntlig presentasjon)</a:t>
            </a:r>
          </a:p>
          <a:p>
            <a:pPr lvl="1"/>
            <a:r>
              <a:rPr lang="nb-NO" sz="1400" smtClean="0"/>
              <a:t>Klarlegg behov for «undervisning» og avtal med Dag eller andre</a:t>
            </a:r>
          </a:p>
        </p:txBody>
      </p:sp>
    </p:spTree>
    <p:extLst>
      <p:ext uri="{BB962C8B-B14F-4D97-AF65-F5344CB8AC3E}">
        <p14:creationId xmlns:p14="http://schemas.microsoft.com/office/powerpoint/2010/main" val="4229310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234497"/>
            <a:ext cx="10515600" cy="862784"/>
          </a:xfrm>
        </p:spPr>
        <p:txBody>
          <a:bodyPr>
            <a:normAutofit/>
          </a:bodyPr>
          <a:lstStyle/>
          <a:p>
            <a:r>
              <a:rPr lang="en-GB" sz="3200" b="1" smtClean="0">
                <a:solidFill>
                  <a:srgbClr val="7030A0"/>
                </a:solidFill>
              </a:rPr>
              <a:t>Mer generelt om gruppearbeidet</a:t>
            </a:r>
            <a:endParaRPr lang="en-GB" sz="3200" b="1">
              <a:solidFill>
                <a:srgbClr val="7030A0"/>
              </a:solidFill>
            </a:endParaRPr>
          </a:p>
        </p:txBody>
      </p:sp>
      <p:sp>
        <p:nvSpPr>
          <p:cNvPr id="3" name="Plassholder for innhold 2"/>
          <p:cNvSpPr>
            <a:spLocks noGrp="1"/>
          </p:cNvSpPr>
          <p:nvPr>
            <p:ph idx="1"/>
          </p:nvPr>
        </p:nvSpPr>
        <p:spPr>
          <a:xfrm>
            <a:off x="818606" y="1811383"/>
            <a:ext cx="10535194" cy="4382997"/>
          </a:xfrm>
        </p:spPr>
        <p:txBody>
          <a:bodyPr>
            <a:normAutofit/>
          </a:bodyPr>
          <a:lstStyle/>
          <a:p>
            <a:r>
              <a:rPr lang="nb-NO" sz="2400" smtClean="0"/>
              <a:t>Lag </a:t>
            </a:r>
            <a:r>
              <a:rPr lang="nb-NO" sz="2400"/>
              <a:t>«verksted», med aktive diskusjoner </a:t>
            </a:r>
            <a:r>
              <a:rPr lang="nb-NO" sz="2400"/>
              <a:t>over </a:t>
            </a:r>
            <a:r>
              <a:rPr lang="nb-NO" sz="2400" smtClean="0"/>
              <a:t>bordet</a:t>
            </a:r>
          </a:p>
          <a:p>
            <a:r>
              <a:rPr lang="nb-NO" sz="2400" smtClean="0"/>
              <a:t>Still store krav til deg selv først! (og deretter kan du kreve mye av andre)</a:t>
            </a:r>
            <a:endParaRPr lang="nb-NO" sz="2400"/>
          </a:p>
          <a:p>
            <a:r>
              <a:rPr lang="nb-NO" sz="2400" smtClean="0"/>
              <a:t>Pass </a:t>
            </a:r>
            <a:r>
              <a:rPr lang="nb-NO" sz="2400"/>
              <a:t>på at alle gjør innsats på </a:t>
            </a:r>
            <a:r>
              <a:rPr lang="nb-NO" sz="2400"/>
              <a:t>alle </a:t>
            </a:r>
            <a:r>
              <a:rPr lang="nb-NO" sz="2400" smtClean="0"/>
              <a:t>deler (og alle bør gjøre noe i førstehånd)</a:t>
            </a:r>
            <a:endParaRPr lang="nb-NO" sz="2400"/>
          </a:p>
          <a:p>
            <a:r>
              <a:rPr lang="nb-NO" sz="2400"/>
              <a:t>Alle bør passe på at de gjør </a:t>
            </a:r>
            <a:r>
              <a:rPr lang="nb-NO" sz="2400"/>
              <a:t>mest </a:t>
            </a:r>
            <a:r>
              <a:rPr lang="nb-NO" sz="2400" smtClean="0"/>
              <a:t>;-)</a:t>
            </a:r>
          </a:p>
          <a:p>
            <a:r>
              <a:rPr lang="nb-NO" sz="2400" smtClean="0"/>
              <a:t>Hvis du er misfornøyd: Ta opp ting </a:t>
            </a:r>
            <a:r>
              <a:rPr lang="nb-NO" sz="2400" i="1" smtClean="0"/>
              <a:t>før</a:t>
            </a:r>
            <a:r>
              <a:rPr lang="nb-NO" sz="2400" smtClean="0"/>
              <a:t> det blir et problem; begynn med å høre andres syn, og vær løsningsorientert</a:t>
            </a:r>
          </a:p>
          <a:p>
            <a:r>
              <a:rPr lang="en-GB" sz="2400" smtClean="0"/>
              <a:t>Har andre stilt opp for deg? Betal tilbake og gjenopprett balansen!</a:t>
            </a:r>
            <a:endParaRPr lang="en-GB" sz="2400"/>
          </a:p>
        </p:txBody>
      </p:sp>
    </p:spTree>
    <p:extLst>
      <p:ext uri="{BB962C8B-B14F-4D97-AF65-F5344CB8AC3E}">
        <p14:creationId xmlns:p14="http://schemas.microsoft.com/office/powerpoint/2010/main" val="3990098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b="1" smtClean="0">
                <a:solidFill>
                  <a:srgbClr val="7030A0"/>
                </a:solidFill>
              </a:rPr>
              <a:t>Veiledning</a:t>
            </a:r>
            <a:endParaRPr lang="en-GB" sz="3200" b="1">
              <a:solidFill>
                <a:srgbClr val="7030A0"/>
              </a:solidFill>
            </a:endParaRPr>
          </a:p>
        </p:txBody>
      </p:sp>
      <p:sp>
        <p:nvSpPr>
          <p:cNvPr id="3" name="Plassholder for innhold 2"/>
          <p:cNvSpPr>
            <a:spLocks noGrp="1"/>
          </p:cNvSpPr>
          <p:nvPr>
            <p:ph idx="1"/>
          </p:nvPr>
        </p:nvSpPr>
        <p:spPr/>
        <p:txBody>
          <a:bodyPr/>
          <a:lstStyle/>
          <a:p>
            <a:pPr lvl="1"/>
            <a:r>
              <a:rPr lang="nb-NO" smtClean="0"/>
              <a:t>Bruk </a:t>
            </a:r>
            <a:r>
              <a:rPr lang="nb-NO"/>
              <a:t>veileder aktivt – ikke vær </a:t>
            </a:r>
            <a:r>
              <a:rPr lang="nb-NO"/>
              <a:t>beskjedne</a:t>
            </a:r>
            <a:r>
              <a:rPr lang="nb-NO" smtClean="0"/>
              <a:t>!</a:t>
            </a:r>
          </a:p>
          <a:p>
            <a:pPr lvl="1"/>
            <a:r>
              <a:rPr lang="nb-NO" smtClean="0"/>
              <a:t>Særlig viktig å bruke veileder hvis dere står fast eller ikke blir enige</a:t>
            </a:r>
          </a:p>
          <a:p>
            <a:pPr lvl="1"/>
            <a:r>
              <a:rPr lang="nb-NO" smtClean="0"/>
              <a:t>Også viktig å kontakte veilder hvis det er samarbeidsproblemer</a:t>
            </a:r>
            <a:endParaRPr lang="nb-NO"/>
          </a:p>
          <a:p>
            <a:pPr lvl="1"/>
            <a:r>
              <a:rPr lang="nb-NO"/>
              <a:t>Veiledning kan gli over i undervisning – særlig i innledningsfasen</a:t>
            </a:r>
          </a:p>
          <a:p>
            <a:pPr lvl="1"/>
            <a:r>
              <a:rPr lang="nb-NO"/>
              <a:t>Kan være lurt å la veileder lese utkast minst to ganger før siste innlevering til veileder </a:t>
            </a:r>
            <a:r>
              <a:rPr lang="nb-NO"/>
              <a:t>i </a:t>
            </a:r>
            <a:r>
              <a:rPr lang="nb-NO" smtClean="0"/>
              <a:t>mai (dvs. tre ganger til sammen)</a:t>
            </a:r>
            <a:endParaRPr lang="nb-NO"/>
          </a:p>
          <a:p>
            <a:pPr lvl="1"/>
            <a:r>
              <a:rPr lang="nb-NO"/>
              <a:t>Husk at veileder må ha tid til </a:t>
            </a:r>
            <a:r>
              <a:rPr lang="nb-NO"/>
              <a:t>å </a:t>
            </a:r>
            <a:r>
              <a:rPr lang="nb-NO" smtClean="0"/>
              <a:t>kommentere før </a:t>
            </a:r>
            <a:r>
              <a:rPr lang="nb-NO"/>
              <a:t>dere leverer 1. juni</a:t>
            </a:r>
            <a:r>
              <a:rPr lang="nb-NO" smtClean="0"/>
              <a:t>, </a:t>
            </a:r>
            <a:r>
              <a:rPr lang="nb-NO"/>
              <a:t>og dere må ha tid til å </a:t>
            </a:r>
            <a:r>
              <a:rPr lang="nb-NO"/>
              <a:t>innarbeide </a:t>
            </a:r>
            <a:r>
              <a:rPr lang="nb-NO" smtClean="0"/>
              <a:t>kommentarene</a:t>
            </a:r>
            <a:endParaRPr lang="nb-NO"/>
          </a:p>
          <a:p>
            <a:endParaRPr lang="en-GB"/>
          </a:p>
        </p:txBody>
      </p:sp>
    </p:spTree>
    <p:extLst>
      <p:ext uri="{BB962C8B-B14F-4D97-AF65-F5344CB8AC3E}">
        <p14:creationId xmlns:p14="http://schemas.microsoft.com/office/powerpoint/2010/main" val="3189931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365126"/>
            <a:ext cx="10515600" cy="862784"/>
          </a:xfrm>
        </p:spPr>
        <p:txBody>
          <a:bodyPr>
            <a:normAutofit/>
          </a:bodyPr>
          <a:lstStyle/>
          <a:p>
            <a:r>
              <a:rPr lang="en-GB" sz="3200" b="1" smtClean="0">
                <a:solidFill>
                  <a:srgbClr val="7030A0"/>
                </a:solidFill>
              </a:rPr>
              <a:t>Eksamen</a:t>
            </a:r>
            <a:endParaRPr lang="en-GB" sz="3200" b="1">
              <a:solidFill>
                <a:srgbClr val="7030A0"/>
              </a:solidFill>
            </a:endParaRPr>
          </a:p>
        </p:txBody>
      </p:sp>
      <p:sp>
        <p:nvSpPr>
          <p:cNvPr id="3" name="Plassholder for innhold 2"/>
          <p:cNvSpPr>
            <a:spLocks noGrp="1"/>
          </p:cNvSpPr>
          <p:nvPr>
            <p:ph idx="1"/>
          </p:nvPr>
        </p:nvSpPr>
        <p:spPr>
          <a:xfrm>
            <a:off x="838200" y="1410789"/>
            <a:ext cx="10515600" cy="4685211"/>
          </a:xfrm>
        </p:spPr>
        <p:txBody>
          <a:bodyPr>
            <a:normAutofit fontScale="92500" lnSpcReduction="10000"/>
          </a:bodyPr>
          <a:lstStyle/>
          <a:p>
            <a:r>
              <a:rPr lang="en-GB" smtClean="0"/>
              <a:t>Innleveringsfrist: 1. juni</a:t>
            </a:r>
          </a:p>
          <a:p>
            <a:r>
              <a:rPr lang="en-GB" smtClean="0"/>
              <a:t>Vi pleier å avholde eksamen 7 – 10  dager etter innlevering, dvs. før 15.6 og kanskje allerede etter en uke</a:t>
            </a:r>
          </a:p>
          <a:p>
            <a:r>
              <a:rPr lang="en-GB" smtClean="0"/>
              <a:t>Sensorer: En ekstern sensor + veileder</a:t>
            </a:r>
          </a:p>
          <a:p>
            <a:r>
              <a:rPr lang="en-GB" smtClean="0"/>
              <a:t>Først får dere foreløpig karakter for rapporten (alle, samlet, før muntlig)</a:t>
            </a:r>
          </a:p>
          <a:p>
            <a:r>
              <a:rPr lang="en-GB" smtClean="0"/>
              <a:t>Deretter blir alle i gruppen hørt muntlig, med utgangspunkt i rapporten. Dere vil særlig bli bedt om å redegjøre for prosessen, vurderinger dere gjorde, begrunnelser, mulige alternativer mv</a:t>
            </a:r>
          </a:p>
          <a:p>
            <a:r>
              <a:rPr lang="en-GB" smtClean="0"/>
              <a:t>Når alle er hørt muntlig blir dere tilkallt én etter én og får individuelle karakterer (eneste offisielle resultat). Det kan lett bli en karakters forskjell (opp eller ned) som resultat av den muntlige høringen. Derfor veldig små muligheter for å være “gratispassasjer” </a:t>
            </a:r>
            <a:r>
              <a:rPr lang="en-GB" smtClean="0">
                <a:sym typeface="Wingdings" panose="05000000000000000000" pitchFamily="2" charset="2"/>
              </a:rPr>
              <a:t></a:t>
            </a:r>
            <a:endParaRPr lang="en-GB"/>
          </a:p>
        </p:txBody>
      </p:sp>
    </p:spTree>
    <p:extLst>
      <p:ext uri="{BB962C8B-B14F-4D97-AF65-F5344CB8AC3E}">
        <p14:creationId xmlns:p14="http://schemas.microsoft.com/office/powerpoint/2010/main" val="172513471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280</TotalTime>
  <Words>935</Words>
  <Application>Microsoft Office PowerPoint</Application>
  <PresentationFormat>Widescreen</PresentationFormat>
  <Paragraphs>81</Paragraphs>
  <Slides>9</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9</vt:i4>
      </vt:variant>
    </vt:vector>
  </HeadingPairs>
  <TitlesOfParts>
    <vt:vector size="14" baseType="lpstr">
      <vt:lpstr>Arial</vt:lpstr>
      <vt:lpstr>Calibri</vt:lpstr>
      <vt:lpstr>Calibri Light</vt:lpstr>
      <vt:lpstr>Wingdings</vt:lpstr>
      <vt:lpstr>Office-tema</vt:lpstr>
      <vt:lpstr>Om arbeidet med bacheloroppgave, DRI3001</vt:lpstr>
      <vt:lpstr>De fire gruppene, V-17</vt:lpstr>
      <vt:lpstr>Oppstartsmøtene og forholdet til oppdragsgiver</vt:lpstr>
      <vt:lpstr>PowerPoint-presentasjon</vt:lpstr>
      <vt:lpstr>Litt generelt om oppdraget</vt:lpstr>
      <vt:lpstr>Forslag til arbeidsrutine, første del av arbeidet</vt:lpstr>
      <vt:lpstr>Mer generelt om gruppearbeidet</vt:lpstr>
      <vt:lpstr>Veiledning</vt:lpstr>
      <vt:lpstr>Eksamen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Oppstart av arbeidet med bacheloroppgave</dc:title>
  <dc:creator>dag wiese schartum</dc:creator>
  <cp:lastModifiedBy>dags</cp:lastModifiedBy>
  <cp:revision>18</cp:revision>
  <dcterms:created xsi:type="dcterms:W3CDTF">2015-01-13T22:01:12Z</dcterms:created>
  <dcterms:modified xsi:type="dcterms:W3CDTF">2017-01-17T00:00:19Z</dcterms:modified>
</cp:coreProperties>
</file>