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3" r:id="rId3"/>
    <p:sldId id="264" r:id="rId4"/>
    <p:sldId id="260" r:id="rId5"/>
    <p:sldId id="261" r:id="rId6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90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2A83F-4069-4FF3-8A26-F335CA99F37A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98407-8DFF-452D-891C-A04D16D967E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2295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5247-07C7-4AB6-A98A-1F587DC16CD2}" type="datetimeFigureOut">
              <a:rPr lang="nb-NO" smtClean="0"/>
              <a:pPr/>
              <a:t>19.08.2014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886728" cy="1470025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dirty="0" smtClean="0">
                <a:solidFill>
                  <a:srgbClr val="C00000"/>
                </a:solidFill>
              </a:rPr>
              <a:t>Introduksjon til DRI3010  </a:t>
            </a:r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b="1" dirty="0" smtClean="0">
                <a:solidFill>
                  <a:srgbClr val="C00000"/>
                </a:solidFill>
              </a:rPr>
              <a:t>Systemutvikling, offentlig </a:t>
            </a:r>
            <a:r>
              <a:rPr lang="nb-NO" sz="3200" b="1" dirty="0">
                <a:solidFill>
                  <a:srgbClr val="C00000"/>
                </a:solidFill>
              </a:rPr>
              <a:t>styring </a:t>
            </a:r>
            <a:r>
              <a:rPr lang="nb-NO" sz="3200" b="1" dirty="0" smtClean="0">
                <a:solidFill>
                  <a:srgbClr val="C00000"/>
                </a:solidFill>
              </a:rPr>
              <a:t>og demokrati</a:t>
            </a:r>
            <a:r>
              <a:rPr lang="nb-NO" sz="3200" b="1" dirty="0">
                <a:solidFill>
                  <a:srgbClr val="C00000"/>
                </a:solidFill>
              </a:rPr>
              <a:t/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Kunnskapsmål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nb-NO" dirty="0" smtClean="0"/>
              <a:t>Du skal ha:</a:t>
            </a:r>
          </a:p>
          <a:p>
            <a:r>
              <a:rPr lang="nb-NO" dirty="0" smtClean="0"/>
              <a:t>kunnskap om hvorledes utvikling av IKT-systemer styres, både overordnet og i det enkelte prosjekt. </a:t>
            </a:r>
          </a:p>
          <a:p>
            <a:r>
              <a:rPr lang="nb-NO" dirty="0" smtClean="0"/>
              <a:t>kunnskaper om hvordan IKT anvendes i demokratiske prosesser, herunder om betydningen for ytringsfrihet. </a:t>
            </a:r>
          </a:p>
          <a:p>
            <a:r>
              <a:rPr lang="nb-NO" dirty="0" smtClean="0"/>
              <a:t>kunnskaper om hvordan IKT anvendes for å forberede iverksettelse av politiske vedtak. </a:t>
            </a:r>
          </a:p>
          <a:p>
            <a:r>
              <a:rPr lang="nb-NO" dirty="0" smtClean="0"/>
              <a:t>kunnskaper om hvordan IKT anvendes ved myndighetsutøvelse og tjenesteproduksjon. </a:t>
            </a:r>
          </a:p>
          <a:p>
            <a:r>
              <a:rPr lang="nb-NO" dirty="0" smtClean="0"/>
              <a:t>kunnskaper om de viktigste reformspørsmål i statlig og kommunal forvaltning. </a:t>
            </a:r>
          </a:p>
          <a:p>
            <a:r>
              <a:rPr lang="nb-NO" dirty="0" smtClean="0"/>
              <a:t>kunnskaper om årsaker til manglende samhandling mellom forvaltningsorganer, herunder om teknologiske, juridiske og organisatoriske aspekter ved samhandling.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Ferdighetsmål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nb-NO" dirty="0" smtClean="0"/>
              <a:t>Du skal:</a:t>
            </a:r>
          </a:p>
          <a:p>
            <a:r>
              <a:rPr lang="nb-NO" dirty="0" smtClean="0"/>
              <a:t>kunne identifisere styringsproblemer og mulige virkemidler knyttet til aktuelle reformspørsmål i digital forvaltning. </a:t>
            </a:r>
          </a:p>
          <a:p>
            <a:r>
              <a:rPr lang="nb-NO" dirty="0" smtClean="0"/>
              <a:t>ha god forståelse for systemutviklingsarbeider i offentlig sektor, herunder spørsmål om modeller, metoder, kryssende hensyn og faglig kompleksitet. </a:t>
            </a:r>
          </a:p>
          <a:p>
            <a:r>
              <a:rPr lang="nb-NO" dirty="0" smtClean="0"/>
              <a:t>kunne vurdere hvordan IKT kan brukes for å stimulere til aktiv demokratisk deltakelse. </a:t>
            </a:r>
          </a:p>
          <a:p>
            <a:r>
              <a:rPr lang="nb-NO" dirty="0" smtClean="0"/>
              <a:t>kunne identifisere og vurdere behov og muligheter for samhandling mellom forvaltningsorganer med hensyn på teknologiske, juridiske og organisatoriske  aspekter.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81200" y="762000"/>
            <a:ext cx="5880100" cy="3856038"/>
            <a:chOff x="1248" y="480"/>
            <a:chExt cx="3704" cy="242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72" y="1200"/>
              <a:ext cx="1824" cy="1392"/>
              <a:chOff x="1872" y="1200"/>
              <a:chExt cx="1824" cy="1392"/>
            </a:xfrm>
          </p:grpSpPr>
          <p:sp>
            <p:nvSpPr>
              <p:cNvPr id="4140" name="Line 4"/>
              <p:cNvSpPr>
                <a:spLocks noChangeShapeType="1"/>
              </p:cNvSpPr>
              <p:nvPr/>
            </p:nvSpPr>
            <p:spPr bwMode="auto">
              <a:xfrm flipV="1">
                <a:off x="1872" y="1200"/>
                <a:ext cx="960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1" name="Line 5"/>
              <p:cNvSpPr>
                <a:spLocks noChangeShapeType="1"/>
              </p:cNvSpPr>
              <p:nvPr/>
            </p:nvSpPr>
            <p:spPr bwMode="auto">
              <a:xfrm>
                <a:off x="2832" y="1200"/>
                <a:ext cx="864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2" name="Line 6"/>
              <p:cNvSpPr>
                <a:spLocks noChangeShapeType="1"/>
              </p:cNvSpPr>
              <p:nvPr/>
            </p:nvSpPr>
            <p:spPr bwMode="auto">
              <a:xfrm>
                <a:off x="1872" y="2592"/>
                <a:ext cx="182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37" name="Text Box 7"/>
            <p:cNvSpPr txBox="1">
              <a:spLocks noChangeArrowheads="1"/>
            </p:cNvSpPr>
            <p:nvPr/>
          </p:nvSpPr>
          <p:spPr bwMode="auto">
            <a:xfrm>
              <a:off x="2352" y="480"/>
              <a:ext cx="10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CC3300"/>
                  </a:solidFill>
                </a:rPr>
                <a:t>Innbyggere,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næringsliv,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sivilt samfunn</a:t>
              </a:r>
            </a:p>
          </p:txBody>
        </p:sp>
        <p:sp>
          <p:nvSpPr>
            <p:cNvPr id="4138" name="Text Box 8"/>
            <p:cNvSpPr txBox="1">
              <a:spLocks noChangeArrowheads="1"/>
            </p:cNvSpPr>
            <p:nvPr/>
          </p:nvSpPr>
          <p:spPr bwMode="auto">
            <a:xfrm>
              <a:off x="1248" y="2640"/>
              <a:ext cx="80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Politikere</a:t>
              </a:r>
            </a:p>
          </p:txBody>
        </p:sp>
        <p:sp>
          <p:nvSpPr>
            <p:cNvPr id="4139" name="Text Box 9"/>
            <p:cNvSpPr txBox="1">
              <a:spLocks noChangeArrowheads="1"/>
            </p:cNvSpPr>
            <p:nvPr/>
          </p:nvSpPr>
          <p:spPr bwMode="auto">
            <a:xfrm>
              <a:off x="3408" y="2640"/>
              <a:ext cx="154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Forvaltningsorganer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52400" y="1489075"/>
            <a:ext cx="4038600" cy="2549525"/>
            <a:chOff x="96" y="938"/>
            <a:chExt cx="2544" cy="1606"/>
          </a:xfrm>
        </p:grpSpPr>
        <p:sp>
          <p:nvSpPr>
            <p:cNvPr id="4132" name="Line 11"/>
            <p:cNvSpPr>
              <a:spLocks noChangeShapeType="1"/>
            </p:cNvSpPr>
            <p:nvPr/>
          </p:nvSpPr>
          <p:spPr bwMode="auto">
            <a:xfrm flipH="1">
              <a:off x="1776" y="1248"/>
              <a:ext cx="864" cy="1296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3" name="Text Box 12"/>
            <p:cNvSpPr txBox="1">
              <a:spLocks noChangeArrowheads="1"/>
            </p:cNvSpPr>
            <p:nvPr/>
          </p:nvSpPr>
          <p:spPr bwMode="auto">
            <a:xfrm>
              <a:off x="422" y="938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/>
            </a:p>
          </p:txBody>
        </p:sp>
        <p:sp>
          <p:nvSpPr>
            <p:cNvPr id="4134" name="AutoShape 13"/>
            <p:cNvSpPr>
              <a:spLocks noChangeArrowheads="1"/>
            </p:cNvSpPr>
            <p:nvPr/>
          </p:nvSpPr>
          <p:spPr bwMode="auto">
            <a:xfrm>
              <a:off x="96" y="960"/>
              <a:ext cx="1248" cy="615"/>
            </a:xfrm>
            <a:prstGeom prst="wedgeRoundRectCallout">
              <a:avLst>
                <a:gd name="adj1" fmla="val 120833"/>
                <a:gd name="adj2" fmla="val 63824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5" name="Text Box 14"/>
            <p:cNvSpPr txBox="1">
              <a:spLocks noChangeArrowheads="1"/>
            </p:cNvSpPr>
            <p:nvPr/>
          </p:nvSpPr>
          <p:spPr bwMode="auto">
            <a:xfrm>
              <a:off x="144" y="951"/>
              <a:ext cx="1311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Gir mandat ved valg</a:t>
              </a:r>
            </a:p>
            <a:p>
              <a:r>
                <a:rPr lang="nb-NO" sz="1600" dirty="0"/>
                <a:t>o</a:t>
              </a:r>
              <a:r>
                <a:rPr lang="nb-NO" sz="1600" dirty="0" smtClean="0"/>
                <a:t>g påvirker </a:t>
              </a:r>
              <a:r>
                <a:rPr lang="nb-NO" sz="1600" dirty="0"/>
                <a:t>gjennom </a:t>
              </a:r>
              <a:r>
                <a:rPr lang="nb-NO" sz="1600" dirty="0" smtClean="0"/>
                <a:t>andre demokratiske </a:t>
              </a:r>
              <a:r>
                <a:rPr lang="nb-NO" sz="1600" dirty="0"/>
                <a:t>kanaler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28600" y="1905000"/>
            <a:ext cx="3810000" cy="2381250"/>
            <a:chOff x="144" y="1200"/>
            <a:chExt cx="2400" cy="1500"/>
          </a:xfrm>
        </p:grpSpPr>
        <p:sp>
          <p:nvSpPr>
            <p:cNvPr id="4129" name="Line 16"/>
            <p:cNvSpPr>
              <a:spLocks noChangeShapeType="1"/>
            </p:cNvSpPr>
            <p:nvPr/>
          </p:nvSpPr>
          <p:spPr bwMode="auto">
            <a:xfrm flipV="1">
              <a:off x="1680" y="1200"/>
              <a:ext cx="864" cy="1248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0" name="AutoShape 17"/>
            <p:cNvSpPr>
              <a:spLocks noChangeArrowheads="1"/>
            </p:cNvSpPr>
            <p:nvPr/>
          </p:nvSpPr>
          <p:spPr bwMode="auto">
            <a:xfrm>
              <a:off x="144" y="1968"/>
              <a:ext cx="1152" cy="732"/>
            </a:xfrm>
            <a:prstGeom prst="wedgeRoundRectCallout">
              <a:avLst>
                <a:gd name="adj1" fmla="val 87329"/>
                <a:gd name="adj2" fmla="val -474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144" y="2016"/>
              <a:ext cx="111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 smtClean="0"/>
                <a:t>Lovvedtak mv. </a:t>
              </a:r>
              <a:r>
                <a:rPr lang="nb-NO" sz="1600" dirty="0"/>
                <a:t>som etablerer plikter og</a:t>
              </a:r>
            </a:p>
            <a:p>
              <a:r>
                <a:rPr lang="nb-NO" sz="1600" dirty="0"/>
                <a:t>gir rettigheter  </a:t>
              </a:r>
              <a:r>
                <a:rPr lang="nb-NO" sz="1600" dirty="0" smtClean="0"/>
                <a:t>for </a:t>
              </a:r>
              <a:r>
                <a:rPr lang="nb-NO" sz="1600" dirty="0"/>
                <a:t>det sivile samfunn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285984" y="4572008"/>
            <a:ext cx="6705600" cy="1724025"/>
            <a:chOff x="1248" y="2784"/>
            <a:chExt cx="4224" cy="1086"/>
          </a:xfrm>
        </p:grpSpPr>
        <p:sp>
          <p:nvSpPr>
            <p:cNvPr id="4124" name="Line 20"/>
            <p:cNvSpPr>
              <a:spLocks noChangeShapeType="1"/>
            </p:cNvSpPr>
            <p:nvPr/>
          </p:nvSpPr>
          <p:spPr bwMode="auto">
            <a:xfrm>
              <a:off x="2064" y="2784"/>
              <a:ext cx="1296" cy="0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 dirty="0"/>
            </a:p>
          </p:txBody>
        </p:sp>
        <p:sp>
          <p:nvSpPr>
            <p:cNvPr id="4125" name="AutoShape 21"/>
            <p:cNvSpPr>
              <a:spLocks noChangeArrowheads="1"/>
            </p:cNvSpPr>
            <p:nvPr/>
          </p:nvSpPr>
          <p:spPr bwMode="auto">
            <a:xfrm>
              <a:off x="1248" y="3120"/>
              <a:ext cx="1392" cy="480"/>
            </a:xfrm>
            <a:prstGeom prst="wedgeRoundRectCallout">
              <a:avLst>
                <a:gd name="adj1" fmla="val -17502"/>
                <a:gd name="adj2" fmla="val -12068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6" name="Text Box 22"/>
            <p:cNvSpPr txBox="1">
              <a:spLocks noChangeArrowheads="1"/>
            </p:cNvSpPr>
            <p:nvPr/>
          </p:nvSpPr>
          <p:spPr bwMode="auto">
            <a:xfrm>
              <a:off x="1248" y="3120"/>
              <a:ext cx="153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sz="1600" dirty="0" smtClean="0"/>
                <a:t>Anmoder om iverksettelse av lover og annen politikk, f.eks. forvaltningspolitikk</a:t>
              </a:r>
              <a:endParaRPr lang="nb-NO" sz="1600" dirty="0"/>
            </a:p>
          </p:txBody>
        </p:sp>
        <p:sp>
          <p:nvSpPr>
            <p:cNvPr id="4127" name="AutoShape 23"/>
            <p:cNvSpPr>
              <a:spLocks noChangeArrowheads="1"/>
            </p:cNvSpPr>
            <p:nvPr/>
          </p:nvSpPr>
          <p:spPr bwMode="auto">
            <a:xfrm>
              <a:off x="3600" y="3168"/>
              <a:ext cx="1824" cy="702"/>
            </a:xfrm>
            <a:prstGeom prst="wedgeRoundRectCallout">
              <a:avLst>
                <a:gd name="adj1" fmla="val -52907"/>
                <a:gd name="adj2" fmla="val -108903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8" name="Text Box 24"/>
            <p:cNvSpPr txBox="1">
              <a:spLocks noChangeArrowheads="1"/>
            </p:cNvSpPr>
            <p:nvPr/>
          </p:nvSpPr>
          <p:spPr bwMode="auto">
            <a:xfrm>
              <a:off x="3600" y="3168"/>
              <a:ext cx="187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Iverksetter ved å lage </a:t>
              </a:r>
              <a:r>
                <a:rPr lang="nb-NO" sz="1600" dirty="0" err="1"/>
                <a:t>infra-struktur</a:t>
              </a:r>
              <a:r>
                <a:rPr lang="nb-NO" sz="1600" dirty="0"/>
                <a:t>, systemer, </a:t>
              </a:r>
              <a:r>
                <a:rPr lang="nb-NO" sz="1600" dirty="0" smtClean="0"/>
                <a:t>gi </a:t>
              </a:r>
              <a:r>
                <a:rPr lang="nb-NO" sz="1600" dirty="0" err="1" smtClean="0"/>
                <a:t>retnings-linjer/prinsipper</a:t>
              </a:r>
              <a:r>
                <a:rPr lang="nb-NO" sz="1600" dirty="0" smtClean="0"/>
                <a:t>, </a:t>
              </a:r>
              <a:r>
                <a:rPr lang="nb-NO" sz="1600" dirty="0" err="1" smtClean="0"/>
                <a:t>saksbehandli-ngsrutiner</a:t>
              </a:r>
              <a:r>
                <a:rPr lang="nb-NO" sz="1600" dirty="0"/>
                <a:t>, ansette, </a:t>
              </a:r>
              <a:r>
                <a:rPr lang="nb-NO" sz="1600" dirty="0" smtClean="0"/>
                <a:t>opplære mv.  </a:t>
              </a:r>
              <a:endParaRPr lang="nb-NO" sz="1600" dirty="0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876800" y="1905000"/>
            <a:ext cx="3895725" cy="2133600"/>
            <a:chOff x="3072" y="1200"/>
            <a:chExt cx="2454" cy="1344"/>
          </a:xfrm>
        </p:grpSpPr>
        <p:sp>
          <p:nvSpPr>
            <p:cNvPr id="4121" name="AutoShape 26"/>
            <p:cNvSpPr>
              <a:spLocks noChangeArrowheads="1"/>
            </p:cNvSpPr>
            <p:nvPr/>
          </p:nvSpPr>
          <p:spPr bwMode="auto">
            <a:xfrm>
              <a:off x="4230" y="1395"/>
              <a:ext cx="1296" cy="675"/>
            </a:xfrm>
            <a:prstGeom prst="wedgeRoundRectCallout">
              <a:avLst>
                <a:gd name="adj1" fmla="val -96352"/>
                <a:gd name="adj2" fmla="val 33509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2" name="Line 27"/>
            <p:cNvSpPr>
              <a:spLocks noChangeShapeType="1"/>
            </p:cNvSpPr>
            <p:nvPr/>
          </p:nvSpPr>
          <p:spPr bwMode="auto">
            <a:xfrm flipH="1" flipV="1">
              <a:off x="3072" y="1200"/>
              <a:ext cx="816" cy="13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23" name="Text Box 28"/>
            <p:cNvSpPr txBox="1">
              <a:spLocks noChangeArrowheads="1"/>
            </p:cNvSpPr>
            <p:nvPr/>
          </p:nvSpPr>
          <p:spPr bwMode="auto">
            <a:xfrm>
              <a:off x="4214" y="1383"/>
              <a:ext cx="1276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Gjennomfører </a:t>
              </a:r>
              <a:r>
                <a:rPr lang="nb-NO" sz="1600" dirty="0" smtClean="0"/>
                <a:t>lover og andre vedtak ved </a:t>
              </a:r>
              <a:r>
                <a:rPr lang="nb-NO" sz="1600" dirty="0"/>
                <a:t>hjelp </a:t>
              </a:r>
              <a:r>
                <a:rPr lang="nb-NO" sz="1600" dirty="0" smtClean="0"/>
                <a:t>av </a:t>
              </a:r>
              <a:r>
                <a:rPr lang="nb-NO" sz="1600" dirty="0" err="1" smtClean="0"/>
                <a:t>forvaltnings-apparatet</a:t>
              </a:r>
              <a:endParaRPr lang="nb-NO" sz="1600" dirty="0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6477000" y="1219200"/>
            <a:ext cx="1225550" cy="685800"/>
            <a:chOff x="4080" y="768"/>
            <a:chExt cx="772" cy="432"/>
          </a:xfrm>
        </p:grpSpPr>
        <p:sp>
          <p:nvSpPr>
            <p:cNvPr id="4119" name="AutoShape 30"/>
            <p:cNvSpPr>
              <a:spLocks noChangeArrowheads="1"/>
            </p:cNvSpPr>
            <p:nvPr/>
          </p:nvSpPr>
          <p:spPr bwMode="auto">
            <a:xfrm>
              <a:off x="4080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0" name="Text Box 31"/>
            <p:cNvSpPr txBox="1">
              <a:spLocks noChangeArrowheads="1"/>
            </p:cNvSpPr>
            <p:nvPr/>
          </p:nvSpPr>
          <p:spPr bwMode="auto">
            <a:xfrm>
              <a:off x="4080" y="816"/>
              <a:ext cx="77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Myndighets-</a:t>
              </a:r>
            </a:p>
            <a:p>
              <a:r>
                <a:rPr lang="nb-NO" sz="1600"/>
                <a:t>utøvelse</a:t>
              </a:r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7772400" y="1219200"/>
            <a:ext cx="1176338" cy="685800"/>
            <a:chOff x="4896" y="768"/>
            <a:chExt cx="741" cy="432"/>
          </a:xfrm>
        </p:grpSpPr>
        <p:sp>
          <p:nvSpPr>
            <p:cNvPr id="4117" name="AutoShape 33"/>
            <p:cNvSpPr>
              <a:spLocks noChangeArrowheads="1"/>
            </p:cNvSpPr>
            <p:nvPr/>
          </p:nvSpPr>
          <p:spPr bwMode="auto">
            <a:xfrm>
              <a:off x="4896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18" name="Text Box 34"/>
            <p:cNvSpPr txBox="1">
              <a:spLocks noChangeArrowheads="1"/>
            </p:cNvSpPr>
            <p:nvPr/>
          </p:nvSpPr>
          <p:spPr bwMode="auto">
            <a:xfrm>
              <a:off x="4944" y="768"/>
              <a:ext cx="69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Tjeneste-</a:t>
              </a:r>
            </a:p>
            <a:p>
              <a:r>
                <a:rPr lang="nb-NO" sz="1600"/>
                <a:t>produksjon</a:t>
              </a:r>
            </a:p>
          </p:txBody>
        </p: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2743200" y="304800"/>
            <a:ext cx="4319588" cy="3733800"/>
            <a:chOff x="1728" y="192"/>
            <a:chExt cx="2721" cy="2352"/>
          </a:xfrm>
        </p:grpSpPr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3312" y="192"/>
              <a:ext cx="1137" cy="576"/>
              <a:chOff x="3312" y="192"/>
              <a:chExt cx="1137" cy="576"/>
            </a:xfrm>
          </p:grpSpPr>
          <p:sp>
            <p:nvSpPr>
              <p:cNvPr id="4115" name="AutoShape 37"/>
              <p:cNvSpPr>
                <a:spLocks noChangeArrowheads="1"/>
              </p:cNvSpPr>
              <p:nvPr/>
            </p:nvSpPr>
            <p:spPr bwMode="auto">
              <a:xfrm>
                <a:off x="3312" y="192"/>
                <a:ext cx="1104" cy="576"/>
              </a:xfrm>
              <a:prstGeom prst="wedgeRoundRectCallout">
                <a:avLst>
                  <a:gd name="adj1" fmla="val -50361"/>
                  <a:gd name="adj2" fmla="val 70486"/>
                  <a:gd name="adj3" fmla="val 16667"/>
                </a:avLst>
              </a:prstGeom>
              <a:solidFill>
                <a:srgbClr val="EAEAEA"/>
              </a:solidFill>
              <a:ln w="952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4116" name="Text Box 38"/>
              <p:cNvSpPr txBox="1">
                <a:spLocks noChangeArrowheads="1"/>
              </p:cNvSpPr>
              <p:nvPr/>
            </p:nvSpPr>
            <p:spPr bwMode="auto">
              <a:xfrm>
                <a:off x="3312" y="192"/>
                <a:ext cx="1137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Innretter seg eller</a:t>
                </a:r>
              </a:p>
              <a:p>
                <a:r>
                  <a:rPr lang="nb-NO" sz="1600"/>
                  <a:t>klager og/eller ytrer</a:t>
                </a:r>
              </a:p>
              <a:p>
                <a:r>
                  <a:rPr lang="nb-NO" sz="1600"/>
                  <a:t>seg politisk</a:t>
                </a:r>
              </a:p>
            </p:txBody>
          </p:sp>
        </p:grpSp>
        <p:sp>
          <p:nvSpPr>
            <p:cNvPr id="4113" name="Line 39"/>
            <p:cNvSpPr>
              <a:spLocks noChangeShapeType="1"/>
            </p:cNvSpPr>
            <p:nvPr/>
          </p:nvSpPr>
          <p:spPr bwMode="auto">
            <a:xfrm>
              <a:off x="3024" y="1248"/>
              <a:ext cx="76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4" name="Line 40"/>
            <p:cNvSpPr>
              <a:spLocks noChangeShapeType="1"/>
            </p:cNvSpPr>
            <p:nvPr/>
          </p:nvSpPr>
          <p:spPr bwMode="auto">
            <a:xfrm flipH="1">
              <a:off x="1728" y="1248"/>
              <a:ext cx="864" cy="124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5143504" y="2143116"/>
            <a:ext cx="159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e-forvaltning</a:t>
            </a: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1752600" y="2590800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e-demokrati</a:t>
            </a:r>
            <a:endParaRPr lang="nb-NO" sz="2000" b="1" dirty="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5" name="Gruppe 54"/>
          <p:cNvGrpSpPr/>
          <p:nvPr/>
        </p:nvGrpSpPr>
        <p:grpSpPr>
          <a:xfrm>
            <a:off x="0" y="3357562"/>
            <a:ext cx="9144000" cy="1905008"/>
            <a:chOff x="142908" y="3429000"/>
            <a:chExt cx="9144000" cy="1905008"/>
          </a:xfrm>
        </p:grpSpPr>
        <p:sp>
          <p:nvSpPr>
            <p:cNvPr id="9259" name="Text Box 43"/>
            <p:cNvSpPr txBox="1">
              <a:spLocks noChangeArrowheads="1"/>
            </p:cNvSpPr>
            <p:nvPr/>
          </p:nvSpPr>
          <p:spPr bwMode="auto">
            <a:xfrm>
              <a:off x="3500430" y="4214818"/>
              <a:ext cx="184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49" name="Gruppe 48"/>
            <p:cNvGrpSpPr/>
            <p:nvPr/>
          </p:nvGrpSpPr>
          <p:grpSpPr>
            <a:xfrm>
              <a:off x="142908" y="3429000"/>
              <a:ext cx="9001124" cy="1905008"/>
              <a:chOff x="285752" y="3500438"/>
              <a:chExt cx="9001124" cy="1905008"/>
            </a:xfrm>
          </p:grpSpPr>
          <p:sp>
            <p:nvSpPr>
              <p:cNvPr id="50" name="AutoShape 21"/>
              <p:cNvSpPr>
                <a:spLocks noChangeArrowheads="1"/>
              </p:cNvSpPr>
              <p:nvPr/>
            </p:nvSpPr>
            <p:spPr bwMode="auto">
              <a:xfrm>
                <a:off x="285752" y="4643446"/>
                <a:ext cx="2209800" cy="762000"/>
              </a:xfrm>
              <a:prstGeom prst="wedgeRoundRectCallout">
                <a:avLst>
                  <a:gd name="adj1" fmla="val 58041"/>
                  <a:gd name="adj2" fmla="val -40558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1" name="Text Box 22"/>
              <p:cNvSpPr txBox="1">
                <a:spLocks noChangeArrowheads="1"/>
              </p:cNvSpPr>
              <p:nvPr/>
            </p:nvSpPr>
            <p:spPr bwMode="auto">
              <a:xfrm>
                <a:off x="285752" y="4572008"/>
                <a:ext cx="242887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nb-NO" sz="1600" dirty="0" smtClean="0"/>
                  <a:t>Tar initiativ til nye lover </a:t>
                </a:r>
              </a:p>
              <a:p>
                <a:r>
                  <a:rPr lang="nb-NO" sz="1600" dirty="0" smtClean="0"/>
                  <a:t> og annen politikk, f.eks. forvaltningspolitikk</a:t>
                </a:r>
                <a:endParaRPr lang="nb-NO" sz="1600" dirty="0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auto">
              <a:xfrm>
                <a:off x="6572264" y="3500438"/>
                <a:ext cx="2714612" cy="928694"/>
              </a:xfrm>
              <a:prstGeom prst="wedgeRoundRectCallout">
                <a:avLst>
                  <a:gd name="adj1" fmla="val -55218"/>
                  <a:gd name="adj2" fmla="val 44072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3071802" y="4331974"/>
                <a:ext cx="3143272" cy="45719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round/>
                <a:headEnd type="triangle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54" name="Rektangel 53"/>
            <p:cNvSpPr/>
            <p:nvPr/>
          </p:nvSpPr>
          <p:spPr>
            <a:xfrm>
              <a:off x="6429388" y="3429000"/>
              <a:ext cx="28575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dirty="0" smtClean="0"/>
                <a:t>Utreder politikkalternativer</a:t>
              </a:r>
            </a:p>
            <a:p>
              <a:r>
                <a:rPr lang="nb-NO" dirty="0" smtClean="0"/>
                <a:t> i samarbeid med det </a:t>
              </a:r>
            </a:p>
            <a:p>
              <a:r>
                <a:rPr lang="nb-NO" dirty="0" smtClean="0"/>
                <a:t>sivile samfunn  </a:t>
              </a:r>
              <a:endParaRPr lang="nb-NO" dirty="0"/>
            </a:p>
          </p:txBody>
        </p:sp>
      </p:grpSp>
      <p:sp>
        <p:nvSpPr>
          <p:cNvPr id="56" name="TekstSylinder 55"/>
          <p:cNvSpPr txBox="1"/>
          <p:nvPr/>
        </p:nvSpPr>
        <p:spPr>
          <a:xfrm>
            <a:off x="3786182" y="4071942"/>
            <a:ext cx="104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e-ledelse</a:t>
            </a:r>
          </a:p>
          <a:p>
            <a:endParaRPr lang="nb-NO" dirty="0"/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Aktuelle virkemidler når IKT skal styres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r>
              <a:rPr lang="nb-NO" sz="1800" dirty="0" smtClean="0"/>
              <a:t>Lover</a:t>
            </a:r>
          </a:p>
          <a:p>
            <a:pPr lvl="1"/>
            <a:r>
              <a:rPr lang="nb-NO" sz="1800" dirty="0" smtClean="0"/>
              <a:t>Forskrifter</a:t>
            </a:r>
          </a:p>
          <a:p>
            <a:r>
              <a:rPr lang="nb-NO" sz="1800" dirty="0" smtClean="0"/>
              <a:t>Instrukser/retningslinjer</a:t>
            </a:r>
          </a:p>
          <a:p>
            <a:r>
              <a:rPr lang="nb-NO" sz="1800" dirty="0" smtClean="0"/>
              <a:t>Budsjettpolitikk</a:t>
            </a:r>
          </a:p>
          <a:p>
            <a:r>
              <a:rPr lang="nb-NO" sz="1800" dirty="0" smtClean="0"/>
              <a:t>Organisering</a:t>
            </a:r>
          </a:p>
          <a:p>
            <a:r>
              <a:rPr lang="nb-NO" sz="1800" dirty="0" smtClean="0"/>
              <a:t>mv</a:t>
            </a:r>
          </a:p>
          <a:p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5572132" y="1214422"/>
            <a:ext cx="136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 smtClean="0"/>
              <a:t>For å oppnå:</a:t>
            </a:r>
            <a:endParaRPr lang="nb-NO" u="sng" dirty="0"/>
          </a:p>
        </p:txBody>
      </p:sp>
      <p:grpSp>
        <p:nvGrpSpPr>
          <p:cNvPr id="24" name="Gruppe 23"/>
          <p:cNvGrpSpPr/>
          <p:nvPr/>
        </p:nvGrpSpPr>
        <p:grpSpPr>
          <a:xfrm>
            <a:off x="5612007" y="1857364"/>
            <a:ext cx="3531993" cy="3441166"/>
            <a:chOff x="5612007" y="1857364"/>
            <a:chExt cx="3531993" cy="3441166"/>
          </a:xfrm>
        </p:grpSpPr>
        <p:sp>
          <p:nvSpPr>
            <p:cNvPr id="6" name="TekstSylinder 5"/>
            <p:cNvSpPr txBox="1"/>
            <p:nvPr/>
          </p:nvSpPr>
          <p:spPr>
            <a:xfrm>
              <a:off x="5643570" y="4286256"/>
              <a:ext cx="23143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Økt samhandlingsevne</a:t>
              </a:r>
            </a:p>
            <a:p>
              <a:r>
                <a:rPr lang="nb-NO" dirty="0"/>
                <a:t> </a:t>
              </a:r>
              <a:r>
                <a:rPr lang="nb-NO" dirty="0" smtClean="0"/>
                <a:t>  felles begrepsbruk</a:t>
              </a: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5612007" y="3286124"/>
              <a:ext cx="27472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Elektronisk kommunikasjon</a:t>
              </a: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5612007" y="2214554"/>
              <a:ext cx="1239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Personvern</a:t>
              </a:r>
              <a:endParaRPr lang="nb-NO" dirty="0"/>
            </a:p>
          </p:txBody>
        </p:sp>
        <p:sp>
          <p:nvSpPr>
            <p:cNvPr id="12" name="TekstSylinder 11"/>
            <p:cNvSpPr txBox="1"/>
            <p:nvPr/>
          </p:nvSpPr>
          <p:spPr>
            <a:xfrm>
              <a:off x="5612007" y="2571744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Arbeidsmiljø</a:t>
              </a:r>
              <a:endParaRPr lang="nb-NO" dirty="0"/>
            </a:p>
          </p:txBody>
        </p:sp>
        <p:sp>
          <p:nvSpPr>
            <p:cNvPr id="13" name="TekstSylinder 12"/>
            <p:cNvSpPr txBox="1"/>
            <p:nvPr/>
          </p:nvSpPr>
          <p:spPr>
            <a:xfrm>
              <a:off x="5612007" y="1857364"/>
              <a:ext cx="2255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Informasjonssikkerhet</a:t>
              </a:r>
              <a:endParaRPr lang="nb-NO" dirty="0"/>
            </a:p>
          </p:txBody>
        </p:sp>
        <p:sp>
          <p:nvSpPr>
            <p:cNvPr id="14" name="TekstSylinder 13"/>
            <p:cNvSpPr txBox="1"/>
            <p:nvPr/>
          </p:nvSpPr>
          <p:spPr>
            <a:xfrm>
              <a:off x="5612007" y="2928934"/>
              <a:ext cx="3531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Tilgjengelighet og universelt design </a:t>
              </a:r>
              <a:endParaRPr lang="nb-NO" dirty="0"/>
            </a:p>
          </p:txBody>
        </p:sp>
        <p:sp>
          <p:nvSpPr>
            <p:cNvPr id="15" name="TekstSylinder 14"/>
            <p:cNvSpPr txBox="1"/>
            <p:nvPr/>
          </p:nvSpPr>
          <p:spPr>
            <a:xfrm>
              <a:off x="5643570" y="3929066"/>
              <a:ext cx="2373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Effektiv systemutvikling</a:t>
              </a:r>
              <a:endParaRPr lang="nb-NO" dirty="0"/>
            </a:p>
          </p:txBody>
        </p:sp>
        <p:sp>
          <p:nvSpPr>
            <p:cNvPr id="16" name="TekstSylinder 15"/>
            <p:cNvSpPr txBox="1"/>
            <p:nvPr/>
          </p:nvSpPr>
          <p:spPr>
            <a:xfrm>
              <a:off x="5612007" y="3643314"/>
              <a:ext cx="1309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Offentlighet</a:t>
              </a:r>
              <a:endParaRPr lang="nb-NO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5643570" y="4929198"/>
              <a:ext cx="20583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Teknologinøytralitet</a:t>
              </a:r>
              <a:endParaRPr lang="nb-NO" dirty="0"/>
            </a:p>
          </p:txBody>
        </p:sp>
      </p:grpSp>
      <p:sp>
        <p:nvSpPr>
          <p:cNvPr id="20" name="TekstSylinder 19"/>
          <p:cNvSpPr txBox="1"/>
          <p:nvPr/>
        </p:nvSpPr>
        <p:spPr>
          <a:xfrm>
            <a:off x="214282" y="4429132"/>
            <a:ext cx="5321841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 Stor grad av rettslige virkemidler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Husk det er trinnhøydeforskjeller i virkemiddelbruken</a:t>
            </a:r>
            <a:endParaRPr lang="nb-NO" dirty="0"/>
          </a:p>
        </p:txBody>
      </p:sp>
      <p:grpSp>
        <p:nvGrpSpPr>
          <p:cNvPr id="23" name="Gruppe 22"/>
          <p:cNvGrpSpPr/>
          <p:nvPr/>
        </p:nvGrpSpPr>
        <p:grpSpPr>
          <a:xfrm>
            <a:off x="2928926" y="2000240"/>
            <a:ext cx="2177784" cy="910058"/>
            <a:chOff x="2928926" y="2000240"/>
            <a:chExt cx="2177784" cy="910058"/>
          </a:xfrm>
        </p:grpSpPr>
        <p:grpSp>
          <p:nvGrpSpPr>
            <p:cNvPr id="21" name="Gruppe 20"/>
            <p:cNvGrpSpPr/>
            <p:nvPr/>
          </p:nvGrpSpPr>
          <p:grpSpPr>
            <a:xfrm>
              <a:off x="3000364" y="2000240"/>
              <a:ext cx="2106346" cy="910058"/>
              <a:chOff x="3000364" y="2000240"/>
              <a:chExt cx="2106346" cy="910058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3000364" y="2285992"/>
                <a:ext cx="21063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Forvaltningsstandarder</a:t>
                </a:r>
                <a:endParaRPr lang="nb-NO" sz="1600" dirty="0"/>
              </a:p>
            </p:txBody>
          </p:sp>
          <p:sp>
            <p:nvSpPr>
              <p:cNvPr id="5" name="TekstSylinder 4"/>
              <p:cNvSpPr txBox="1"/>
              <p:nvPr/>
            </p:nvSpPr>
            <p:spPr>
              <a:xfrm>
                <a:off x="3000364" y="2571744"/>
                <a:ext cx="18742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Arkitekturprinsipper</a:t>
                </a:r>
                <a:endParaRPr lang="nb-NO" sz="1600" dirty="0"/>
              </a:p>
            </p:txBody>
          </p:sp>
          <p:sp>
            <p:nvSpPr>
              <p:cNvPr id="18" name="TekstSylinder 17"/>
              <p:cNvSpPr txBox="1"/>
              <p:nvPr/>
            </p:nvSpPr>
            <p:spPr>
              <a:xfrm>
                <a:off x="3000364" y="2000240"/>
                <a:ext cx="17864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Felleskomponenter</a:t>
                </a:r>
                <a:endParaRPr lang="nb-NO" sz="1600" dirty="0"/>
              </a:p>
            </p:txBody>
          </p:sp>
        </p:grpSp>
        <p:sp>
          <p:nvSpPr>
            <p:cNvPr id="22" name="Høyre klammeparentes 21"/>
            <p:cNvSpPr/>
            <p:nvPr/>
          </p:nvSpPr>
          <p:spPr>
            <a:xfrm flipH="1">
              <a:off x="2928926" y="2071678"/>
              <a:ext cx="214314" cy="785818"/>
            </a:xfrm>
            <a:prstGeom prst="rightBrac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8" name="Rett linje 7"/>
          <p:cNvCxnSpPr/>
          <p:nvPr/>
        </p:nvCxnSpPr>
        <p:spPr>
          <a:xfrm rot="16200000" flipH="1">
            <a:off x="3107521" y="3464719"/>
            <a:ext cx="471490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327</Words>
  <Application>Microsoft Office PowerPoint</Application>
  <PresentationFormat>On-screen Show (4:3)</PresentationFormat>
  <Paragraphs>66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Office-tema</vt:lpstr>
      <vt:lpstr> Introduksjon til DRI3010   Systemutvikling, offentlig styring og demokrati </vt:lpstr>
      <vt:lpstr>Kunnskapsmål for DRI3010</vt:lpstr>
      <vt:lpstr>Ferdighetsmål for DRI3010</vt:lpstr>
      <vt:lpstr>PowerPoint Presentation</vt:lpstr>
      <vt:lpstr>Aktuelle virkemidler når IKT skal styres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DRI3010   Rettslig styring av IKT i offentlig forvaltning</dc:title>
  <dc:creator>eier</dc:creator>
  <cp:lastModifiedBy>dags</cp:lastModifiedBy>
  <cp:revision>4</cp:revision>
  <dcterms:created xsi:type="dcterms:W3CDTF">2011-08-23T20:16:31Z</dcterms:created>
  <dcterms:modified xsi:type="dcterms:W3CDTF">2014-08-19T13:58:23Z</dcterms:modified>
</cp:coreProperties>
</file>