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60" r:id="rId3"/>
    <p:sldId id="261" r:id="rId4"/>
    <p:sldId id="265" r:id="rId5"/>
    <p:sldId id="263" r:id="rId6"/>
    <p:sldId id="264" r:id="rId7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2A83F-4069-4FF3-8A26-F335CA99F37A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98407-8DFF-452D-891C-A04D16D967E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706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05247-07C7-4AB6-A98A-1F587DC16CD2}" type="datetimeFigureOut">
              <a:rPr lang="nb-NO" smtClean="0"/>
              <a:pPr/>
              <a:t>16.08.2016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886728" cy="1470025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/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dirty="0" smtClean="0">
                <a:solidFill>
                  <a:srgbClr val="C00000"/>
                </a:solidFill>
              </a:rPr>
              <a:t>Introduksjon til DRI3010  </a:t>
            </a:r>
            <a:r>
              <a:rPr lang="nb-NO" sz="3200" dirty="0">
                <a:solidFill>
                  <a:srgbClr val="C00000"/>
                </a:solidFill>
              </a:rPr>
              <a:t/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b="1" dirty="0" smtClean="0">
                <a:solidFill>
                  <a:srgbClr val="C00000"/>
                </a:solidFill>
              </a:rPr>
              <a:t>Systemutvikling, offentlig </a:t>
            </a:r>
            <a:r>
              <a:rPr lang="nb-NO" sz="3200" b="1" dirty="0">
                <a:solidFill>
                  <a:srgbClr val="C00000"/>
                </a:solidFill>
              </a:rPr>
              <a:t>styring </a:t>
            </a:r>
            <a:r>
              <a:rPr lang="nb-NO" sz="3200" b="1" dirty="0" smtClean="0">
                <a:solidFill>
                  <a:srgbClr val="C00000"/>
                </a:solidFill>
              </a:rPr>
              <a:t>og demokrati</a:t>
            </a:r>
            <a:r>
              <a:rPr lang="nb-NO" sz="3200" b="1" dirty="0">
                <a:solidFill>
                  <a:srgbClr val="C00000"/>
                </a:solidFill>
              </a:rPr>
              <a:t/>
            </a:r>
            <a:br>
              <a:rPr lang="nb-NO" sz="3200" b="1" dirty="0">
                <a:solidFill>
                  <a:srgbClr val="C00000"/>
                </a:solidFill>
              </a:rPr>
            </a:br>
            <a:endParaRPr lang="nb-NO" sz="3200" b="1" dirty="0">
              <a:solidFill>
                <a:srgbClr val="C0000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81200" y="762000"/>
            <a:ext cx="5880100" cy="3856038"/>
            <a:chOff x="1248" y="480"/>
            <a:chExt cx="3704" cy="242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72" y="1200"/>
              <a:ext cx="1824" cy="1392"/>
              <a:chOff x="1872" y="1200"/>
              <a:chExt cx="1824" cy="1392"/>
            </a:xfrm>
          </p:grpSpPr>
          <p:sp>
            <p:nvSpPr>
              <p:cNvPr id="4140" name="Line 4"/>
              <p:cNvSpPr>
                <a:spLocks noChangeShapeType="1"/>
              </p:cNvSpPr>
              <p:nvPr/>
            </p:nvSpPr>
            <p:spPr bwMode="auto">
              <a:xfrm flipV="1">
                <a:off x="1872" y="1200"/>
                <a:ext cx="960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1" name="Line 5"/>
              <p:cNvSpPr>
                <a:spLocks noChangeShapeType="1"/>
              </p:cNvSpPr>
              <p:nvPr/>
            </p:nvSpPr>
            <p:spPr bwMode="auto">
              <a:xfrm>
                <a:off x="2832" y="1200"/>
                <a:ext cx="864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2" name="Line 6"/>
              <p:cNvSpPr>
                <a:spLocks noChangeShapeType="1"/>
              </p:cNvSpPr>
              <p:nvPr/>
            </p:nvSpPr>
            <p:spPr bwMode="auto">
              <a:xfrm>
                <a:off x="1872" y="2592"/>
                <a:ext cx="182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4137" name="Text Box 7"/>
            <p:cNvSpPr txBox="1">
              <a:spLocks noChangeArrowheads="1"/>
            </p:cNvSpPr>
            <p:nvPr/>
          </p:nvSpPr>
          <p:spPr bwMode="auto">
            <a:xfrm>
              <a:off x="2352" y="480"/>
              <a:ext cx="102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dirty="0">
                  <a:solidFill>
                    <a:srgbClr val="CC3300"/>
                  </a:solidFill>
                </a:rPr>
                <a:t>Innbyggere,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næringsliv,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sivilt samfunn</a:t>
              </a:r>
            </a:p>
          </p:txBody>
        </p:sp>
        <p:sp>
          <p:nvSpPr>
            <p:cNvPr id="4138" name="Text Box 8"/>
            <p:cNvSpPr txBox="1">
              <a:spLocks noChangeArrowheads="1"/>
            </p:cNvSpPr>
            <p:nvPr/>
          </p:nvSpPr>
          <p:spPr bwMode="auto">
            <a:xfrm>
              <a:off x="1248" y="2640"/>
              <a:ext cx="80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Politikere</a:t>
              </a:r>
            </a:p>
          </p:txBody>
        </p:sp>
        <p:sp>
          <p:nvSpPr>
            <p:cNvPr id="4139" name="Text Box 9"/>
            <p:cNvSpPr txBox="1">
              <a:spLocks noChangeArrowheads="1"/>
            </p:cNvSpPr>
            <p:nvPr/>
          </p:nvSpPr>
          <p:spPr bwMode="auto">
            <a:xfrm>
              <a:off x="3408" y="2640"/>
              <a:ext cx="154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Forvaltningsorganer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52400" y="1489075"/>
            <a:ext cx="4038600" cy="2549525"/>
            <a:chOff x="96" y="938"/>
            <a:chExt cx="2544" cy="1606"/>
          </a:xfrm>
        </p:grpSpPr>
        <p:sp>
          <p:nvSpPr>
            <p:cNvPr id="4132" name="Line 11"/>
            <p:cNvSpPr>
              <a:spLocks noChangeShapeType="1"/>
            </p:cNvSpPr>
            <p:nvPr/>
          </p:nvSpPr>
          <p:spPr bwMode="auto">
            <a:xfrm flipH="1">
              <a:off x="1776" y="1248"/>
              <a:ext cx="864" cy="1296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3" name="Text Box 12"/>
            <p:cNvSpPr txBox="1">
              <a:spLocks noChangeArrowheads="1"/>
            </p:cNvSpPr>
            <p:nvPr/>
          </p:nvSpPr>
          <p:spPr bwMode="auto">
            <a:xfrm>
              <a:off x="422" y="938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nb-NO"/>
            </a:p>
          </p:txBody>
        </p:sp>
        <p:sp>
          <p:nvSpPr>
            <p:cNvPr id="4134" name="AutoShape 13"/>
            <p:cNvSpPr>
              <a:spLocks noChangeArrowheads="1"/>
            </p:cNvSpPr>
            <p:nvPr/>
          </p:nvSpPr>
          <p:spPr bwMode="auto">
            <a:xfrm>
              <a:off x="96" y="960"/>
              <a:ext cx="1248" cy="615"/>
            </a:xfrm>
            <a:prstGeom prst="wedgeRoundRectCallout">
              <a:avLst>
                <a:gd name="adj1" fmla="val 120833"/>
                <a:gd name="adj2" fmla="val 63824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5" name="Text Box 14"/>
            <p:cNvSpPr txBox="1">
              <a:spLocks noChangeArrowheads="1"/>
            </p:cNvSpPr>
            <p:nvPr/>
          </p:nvSpPr>
          <p:spPr bwMode="auto">
            <a:xfrm>
              <a:off x="144" y="951"/>
              <a:ext cx="1311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Gir mandat ved valg</a:t>
              </a:r>
            </a:p>
            <a:p>
              <a:r>
                <a:rPr lang="nb-NO" sz="1600" dirty="0"/>
                <a:t>o</a:t>
              </a:r>
              <a:r>
                <a:rPr lang="nb-NO" sz="1600" dirty="0" smtClean="0"/>
                <a:t>g påvirker </a:t>
              </a:r>
              <a:r>
                <a:rPr lang="nb-NO" sz="1600" dirty="0"/>
                <a:t>gjennom </a:t>
              </a:r>
              <a:r>
                <a:rPr lang="nb-NO" sz="1600" dirty="0" smtClean="0"/>
                <a:t>andre demokratiske </a:t>
              </a:r>
              <a:r>
                <a:rPr lang="nb-NO" sz="1600" dirty="0"/>
                <a:t>kanaler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28600" y="1905000"/>
            <a:ext cx="3810000" cy="2381250"/>
            <a:chOff x="144" y="1200"/>
            <a:chExt cx="2400" cy="1500"/>
          </a:xfrm>
        </p:grpSpPr>
        <p:sp>
          <p:nvSpPr>
            <p:cNvPr id="4129" name="Line 16"/>
            <p:cNvSpPr>
              <a:spLocks noChangeShapeType="1"/>
            </p:cNvSpPr>
            <p:nvPr/>
          </p:nvSpPr>
          <p:spPr bwMode="auto">
            <a:xfrm flipV="1">
              <a:off x="1680" y="1200"/>
              <a:ext cx="864" cy="1248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0" name="AutoShape 17"/>
            <p:cNvSpPr>
              <a:spLocks noChangeArrowheads="1"/>
            </p:cNvSpPr>
            <p:nvPr/>
          </p:nvSpPr>
          <p:spPr bwMode="auto">
            <a:xfrm>
              <a:off x="144" y="1968"/>
              <a:ext cx="1152" cy="732"/>
            </a:xfrm>
            <a:prstGeom prst="wedgeRoundRectCallout">
              <a:avLst>
                <a:gd name="adj1" fmla="val 87329"/>
                <a:gd name="adj2" fmla="val -474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1" name="Text Box 18"/>
            <p:cNvSpPr txBox="1">
              <a:spLocks noChangeArrowheads="1"/>
            </p:cNvSpPr>
            <p:nvPr/>
          </p:nvSpPr>
          <p:spPr bwMode="auto">
            <a:xfrm>
              <a:off x="144" y="2016"/>
              <a:ext cx="1115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 smtClean="0"/>
                <a:t>Lovvedtak mv. </a:t>
              </a:r>
              <a:r>
                <a:rPr lang="nb-NO" sz="1600" dirty="0"/>
                <a:t>som etablerer plikter og</a:t>
              </a:r>
            </a:p>
            <a:p>
              <a:r>
                <a:rPr lang="nb-NO" sz="1600" dirty="0"/>
                <a:t>gir rettigheter  </a:t>
              </a:r>
              <a:r>
                <a:rPr lang="nb-NO" sz="1600" dirty="0" smtClean="0"/>
                <a:t>for </a:t>
              </a:r>
              <a:r>
                <a:rPr lang="nb-NO" sz="1600" dirty="0"/>
                <a:t>det sivile samfunn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285984" y="4572008"/>
            <a:ext cx="6705600" cy="1724025"/>
            <a:chOff x="1248" y="2784"/>
            <a:chExt cx="4224" cy="1086"/>
          </a:xfrm>
        </p:grpSpPr>
        <p:sp>
          <p:nvSpPr>
            <p:cNvPr id="4124" name="Line 20"/>
            <p:cNvSpPr>
              <a:spLocks noChangeShapeType="1"/>
            </p:cNvSpPr>
            <p:nvPr/>
          </p:nvSpPr>
          <p:spPr bwMode="auto">
            <a:xfrm>
              <a:off x="2064" y="2784"/>
              <a:ext cx="1296" cy="0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 dirty="0"/>
            </a:p>
          </p:txBody>
        </p:sp>
        <p:sp>
          <p:nvSpPr>
            <p:cNvPr id="4125" name="AutoShape 21"/>
            <p:cNvSpPr>
              <a:spLocks noChangeArrowheads="1"/>
            </p:cNvSpPr>
            <p:nvPr/>
          </p:nvSpPr>
          <p:spPr bwMode="auto">
            <a:xfrm>
              <a:off x="1248" y="3120"/>
              <a:ext cx="1392" cy="480"/>
            </a:xfrm>
            <a:prstGeom prst="wedgeRoundRectCallout">
              <a:avLst>
                <a:gd name="adj1" fmla="val -17502"/>
                <a:gd name="adj2" fmla="val -12068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6" name="Text Box 22"/>
            <p:cNvSpPr txBox="1">
              <a:spLocks noChangeArrowheads="1"/>
            </p:cNvSpPr>
            <p:nvPr/>
          </p:nvSpPr>
          <p:spPr bwMode="auto">
            <a:xfrm>
              <a:off x="1248" y="3120"/>
              <a:ext cx="153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b-NO" sz="1600" dirty="0" smtClean="0"/>
                <a:t>Anmoder om iverksettelse av lover og annen politikk, f.eks. forvaltningspolitikk</a:t>
              </a:r>
              <a:endParaRPr lang="nb-NO" sz="1600" dirty="0"/>
            </a:p>
          </p:txBody>
        </p:sp>
        <p:sp>
          <p:nvSpPr>
            <p:cNvPr id="4127" name="AutoShape 23"/>
            <p:cNvSpPr>
              <a:spLocks noChangeArrowheads="1"/>
            </p:cNvSpPr>
            <p:nvPr/>
          </p:nvSpPr>
          <p:spPr bwMode="auto">
            <a:xfrm>
              <a:off x="3600" y="3168"/>
              <a:ext cx="1824" cy="702"/>
            </a:xfrm>
            <a:prstGeom prst="wedgeRoundRectCallout">
              <a:avLst>
                <a:gd name="adj1" fmla="val -52907"/>
                <a:gd name="adj2" fmla="val -108903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8" name="Text Box 24"/>
            <p:cNvSpPr txBox="1">
              <a:spLocks noChangeArrowheads="1"/>
            </p:cNvSpPr>
            <p:nvPr/>
          </p:nvSpPr>
          <p:spPr bwMode="auto">
            <a:xfrm>
              <a:off x="3600" y="3168"/>
              <a:ext cx="1872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Iverksetter ved å lage </a:t>
              </a:r>
              <a:r>
                <a:rPr lang="nb-NO" sz="1600" dirty="0" err="1"/>
                <a:t>infra-struktur</a:t>
              </a:r>
              <a:r>
                <a:rPr lang="nb-NO" sz="1600" dirty="0"/>
                <a:t>, systemer, </a:t>
              </a:r>
              <a:r>
                <a:rPr lang="nb-NO" sz="1600" dirty="0" smtClean="0"/>
                <a:t>gi </a:t>
              </a:r>
              <a:r>
                <a:rPr lang="nb-NO" sz="1600" dirty="0" err="1" smtClean="0"/>
                <a:t>retnings-linjer/prinsipper</a:t>
              </a:r>
              <a:r>
                <a:rPr lang="nb-NO" sz="1600" dirty="0" smtClean="0"/>
                <a:t>, </a:t>
              </a:r>
              <a:r>
                <a:rPr lang="nb-NO" sz="1600" dirty="0" err="1" smtClean="0"/>
                <a:t>saksbehandli-ngsrutiner</a:t>
              </a:r>
              <a:r>
                <a:rPr lang="nb-NO" sz="1600" dirty="0"/>
                <a:t>, ansette, </a:t>
              </a:r>
              <a:r>
                <a:rPr lang="nb-NO" sz="1600" dirty="0" smtClean="0"/>
                <a:t>opplære mv.  </a:t>
              </a:r>
              <a:endParaRPr lang="nb-NO" sz="1600" dirty="0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876800" y="1905000"/>
            <a:ext cx="3895725" cy="2133600"/>
            <a:chOff x="3072" y="1200"/>
            <a:chExt cx="2454" cy="1344"/>
          </a:xfrm>
        </p:grpSpPr>
        <p:sp>
          <p:nvSpPr>
            <p:cNvPr id="4121" name="AutoShape 26"/>
            <p:cNvSpPr>
              <a:spLocks noChangeArrowheads="1"/>
            </p:cNvSpPr>
            <p:nvPr/>
          </p:nvSpPr>
          <p:spPr bwMode="auto">
            <a:xfrm>
              <a:off x="4230" y="1395"/>
              <a:ext cx="1296" cy="675"/>
            </a:xfrm>
            <a:prstGeom prst="wedgeRoundRectCallout">
              <a:avLst>
                <a:gd name="adj1" fmla="val -96352"/>
                <a:gd name="adj2" fmla="val 33509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2" name="Line 27"/>
            <p:cNvSpPr>
              <a:spLocks noChangeShapeType="1"/>
            </p:cNvSpPr>
            <p:nvPr/>
          </p:nvSpPr>
          <p:spPr bwMode="auto">
            <a:xfrm flipH="1" flipV="1">
              <a:off x="3072" y="1200"/>
              <a:ext cx="816" cy="134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23" name="Text Box 28"/>
            <p:cNvSpPr txBox="1">
              <a:spLocks noChangeArrowheads="1"/>
            </p:cNvSpPr>
            <p:nvPr/>
          </p:nvSpPr>
          <p:spPr bwMode="auto">
            <a:xfrm>
              <a:off x="4214" y="1383"/>
              <a:ext cx="1276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Gjennomfører </a:t>
              </a:r>
              <a:r>
                <a:rPr lang="nb-NO" sz="1600" dirty="0" smtClean="0"/>
                <a:t>lover og andre vedtak ved </a:t>
              </a:r>
              <a:r>
                <a:rPr lang="nb-NO" sz="1600" dirty="0"/>
                <a:t>hjelp </a:t>
              </a:r>
              <a:r>
                <a:rPr lang="nb-NO" sz="1600" dirty="0" smtClean="0"/>
                <a:t>av </a:t>
              </a:r>
              <a:r>
                <a:rPr lang="nb-NO" sz="1600" dirty="0" err="1" smtClean="0"/>
                <a:t>forvaltnings-apparatet</a:t>
              </a:r>
              <a:endParaRPr lang="nb-NO" sz="1600" dirty="0"/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6477000" y="1219200"/>
            <a:ext cx="1225550" cy="685800"/>
            <a:chOff x="4080" y="768"/>
            <a:chExt cx="772" cy="432"/>
          </a:xfrm>
        </p:grpSpPr>
        <p:sp>
          <p:nvSpPr>
            <p:cNvPr id="4119" name="AutoShape 30"/>
            <p:cNvSpPr>
              <a:spLocks noChangeArrowheads="1"/>
            </p:cNvSpPr>
            <p:nvPr/>
          </p:nvSpPr>
          <p:spPr bwMode="auto">
            <a:xfrm>
              <a:off x="4080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0" name="Text Box 31"/>
            <p:cNvSpPr txBox="1">
              <a:spLocks noChangeArrowheads="1"/>
            </p:cNvSpPr>
            <p:nvPr/>
          </p:nvSpPr>
          <p:spPr bwMode="auto">
            <a:xfrm>
              <a:off x="4080" y="816"/>
              <a:ext cx="77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Myndighets-</a:t>
              </a:r>
            </a:p>
            <a:p>
              <a:r>
                <a:rPr lang="nb-NO" sz="1600"/>
                <a:t>utøvelse</a:t>
              </a:r>
            </a:p>
          </p:txBody>
        </p:sp>
      </p:grp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7772400" y="1219200"/>
            <a:ext cx="1176338" cy="685800"/>
            <a:chOff x="4896" y="768"/>
            <a:chExt cx="741" cy="432"/>
          </a:xfrm>
        </p:grpSpPr>
        <p:sp>
          <p:nvSpPr>
            <p:cNvPr id="4117" name="AutoShape 33"/>
            <p:cNvSpPr>
              <a:spLocks noChangeArrowheads="1"/>
            </p:cNvSpPr>
            <p:nvPr/>
          </p:nvSpPr>
          <p:spPr bwMode="auto">
            <a:xfrm>
              <a:off x="4896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18" name="Text Box 34"/>
            <p:cNvSpPr txBox="1">
              <a:spLocks noChangeArrowheads="1"/>
            </p:cNvSpPr>
            <p:nvPr/>
          </p:nvSpPr>
          <p:spPr bwMode="auto">
            <a:xfrm>
              <a:off x="4944" y="768"/>
              <a:ext cx="693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Tjeneste-</a:t>
              </a:r>
            </a:p>
            <a:p>
              <a:r>
                <a:rPr lang="nb-NO" sz="1600"/>
                <a:t>produksjon</a:t>
              </a:r>
            </a:p>
          </p:txBody>
        </p:sp>
      </p:grp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2743200" y="304800"/>
            <a:ext cx="4319588" cy="3733800"/>
            <a:chOff x="1728" y="192"/>
            <a:chExt cx="2721" cy="2352"/>
          </a:xfrm>
        </p:grpSpPr>
        <p:grpSp>
          <p:nvGrpSpPr>
            <p:cNvPr id="11" name="Group 36"/>
            <p:cNvGrpSpPr>
              <a:grpSpLocks/>
            </p:cNvGrpSpPr>
            <p:nvPr/>
          </p:nvGrpSpPr>
          <p:grpSpPr bwMode="auto">
            <a:xfrm>
              <a:off x="3312" y="192"/>
              <a:ext cx="1137" cy="576"/>
              <a:chOff x="3312" y="192"/>
              <a:chExt cx="1137" cy="576"/>
            </a:xfrm>
          </p:grpSpPr>
          <p:sp>
            <p:nvSpPr>
              <p:cNvPr id="4115" name="AutoShape 37"/>
              <p:cNvSpPr>
                <a:spLocks noChangeArrowheads="1"/>
              </p:cNvSpPr>
              <p:nvPr/>
            </p:nvSpPr>
            <p:spPr bwMode="auto">
              <a:xfrm>
                <a:off x="3312" y="192"/>
                <a:ext cx="1104" cy="576"/>
              </a:xfrm>
              <a:prstGeom prst="wedgeRoundRectCallout">
                <a:avLst>
                  <a:gd name="adj1" fmla="val -50361"/>
                  <a:gd name="adj2" fmla="val 70486"/>
                  <a:gd name="adj3" fmla="val 16667"/>
                </a:avLst>
              </a:prstGeom>
              <a:solidFill>
                <a:srgbClr val="EAEAEA"/>
              </a:solidFill>
              <a:ln w="952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4116" name="Text Box 38"/>
              <p:cNvSpPr txBox="1">
                <a:spLocks noChangeArrowheads="1"/>
              </p:cNvSpPr>
              <p:nvPr/>
            </p:nvSpPr>
            <p:spPr bwMode="auto">
              <a:xfrm>
                <a:off x="3312" y="192"/>
                <a:ext cx="1137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Innretter seg eller</a:t>
                </a:r>
              </a:p>
              <a:p>
                <a:r>
                  <a:rPr lang="nb-NO" sz="1600"/>
                  <a:t>klager og/eller ytrer</a:t>
                </a:r>
              </a:p>
              <a:p>
                <a:r>
                  <a:rPr lang="nb-NO" sz="1600"/>
                  <a:t>seg politisk</a:t>
                </a:r>
              </a:p>
            </p:txBody>
          </p:sp>
        </p:grpSp>
        <p:sp>
          <p:nvSpPr>
            <p:cNvPr id="4113" name="Line 39"/>
            <p:cNvSpPr>
              <a:spLocks noChangeShapeType="1"/>
            </p:cNvSpPr>
            <p:nvPr/>
          </p:nvSpPr>
          <p:spPr bwMode="auto">
            <a:xfrm>
              <a:off x="3024" y="1248"/>
              <a:ext cx="76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4" name="Line 40"/>
            <p:cNvSpPr>
              <a:spLocks noChangeShapeType="1"/>
            </p:cNvSpPr>
            <p:nvPr/>
          </p:nvSpPr>
          <p:spPr bwMode="auto">
            <a:xfrm flipH="1">
              <a:off x="1728" y="1248"/>
              <a:ext cx="864" cy="124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5143504" y="2143116"/>
            <a:ext cx="1592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e-forvaltning</a:t>
            </a:r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1752600" y="2590800"/>
            <a:ext cx="150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e-demokrati</a:t>
            </a:r>
            <a:endParaRPr lang="nb-NO" sz="2000" b="1" dirty="0">
              <a:solidFill>
                <a:srgbClr val="99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5" name="Gruppe 54"/>
          <p:cNvGrpSpPr/>
          <p:nvPr/>
        </p:nvGrpSpPr>
        <p:grpSpPr>
          <a:xfrm>
            <a:off x="0" y="3357562"/>
            <a:ext cx="9144000" cy="1905008"/>
            <a:chOff x="142908" y="3429000"/>
            <a:chExt cx="9144000" cy="1905008"/>
          </a:xfrm>
        </p:grpSpPr>
        <p:sp>
          <p:nvSpPr>
            <p:cNvPr id="9259" name="Text Box 43"/>
            <p:cNvSpPr txBox="1">
              <a:spLocks noChangeArrowheads="1"/>
            </p:cNvSpPr>
            <p:nvPr/>
          </p:nvSpPr>
          <p:spPr bwMode="auto">
            <a:xfrm>
              <a:off x="3500430" y="4214818"/>
              <a:ext cx="18473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49" name="Gruppe 48"/>
            <p:cNvGrpSpPr/>
            <p:nvPr/>
          </p:nvGrpSpPr>
          <p:grpSpPr>
            <a:xfrm>
              <a:off x="142908" y="3429000"/>
              <a:ext cx="9001124" cy="1905008"/>
              <a:chOff x="285752" y="3500438"/>
              <a:chExt cx="9001124" cy="1905008"/>
            </a:xfrm>
          </p:grpSpPr>
          <p:sp>
            <p:nvSpPr>
              <p:cNvPr id="50" name="AutoShape 21"/>
              <p:cNvSpPr>
                <a:spLocks noChangeArrowheads="1"/>
              </p:cNvSpPr>
              <p:nvPr/>
            </p:nvSpPr>
            <p:spPr bwMode="auto">
              <a:xfrm>
                <a:off x="285752" y="4643446"/>
                <a:ext cx="2209800" cy="762000"/>
              </a:xfrm>
              <a:prstGeom prst="wedgeRoundRectCallout">
                <a:avLst>
                  <a:gd name="adj1" fmla="val 58041"/>
                  <a:gd name="adj2" fmla="val -40558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1" name="Text Box 22"/>
              <p:cNvSpPr txBox="1">
                <a:spLocks noChangeArrowheads="1"/>
              </p:cNvSpPr>
              <p:nvPr/>
            </p:nvSpPr>
            <p:spPr bwMode="auto">
              <a:xfrm>
                <a:off x="285752" y="4572008"/>
                <a:ext cx="2428875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nb-NO" sz="1600" dirty="0" smtClean="0"/>
                  <a:t>Tar initiativ til nye lover </a:t>
                </a:r>
              </a:p>
              <a:p>
                <a:r>
                  <a:rPr lang="nb-NO" sz="1600" dirty="0" smtClean="0"/>
                  <a:t> og annen politikk, f.eks. forvaltningspolitikk</a:t>
                </a:r>
                <a:endParaRPr lang="nb-NO" sz="1600" dirty="0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auto">
              <a:xfrm>
                <a:off x="6572264" y="3500438"/>
                <a:ext cx="2714612" cy="928694"/>
              </a:xfrm>
              <a:prstGeom prst="wedgeRoundRectCallout">
                <a:avLst>
                  <a:gd name="adj1" fmla="val -55218"/>
                  <a:gd name="adj2" fmla="val 44072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3071802" y="4331974"/>
                <a:ext cx="3143272" cy="45719"/>
              </a:xfrm>
              <a:prstGeom prst="line">
                <a:avLst/>
              </a:prstGeom>
              <a:noFill/>
              <a:ln w="19050">
                <a:solidFill>
                  <a:schemeClr val="accent4">
                    <a:lumMod val="75000"/>
                  </a:schemeClr>
                </a:solidFill>
                <a:round/>
                <a:headEnd type="triangle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54" name="Rektangel 53"/>
            <p:cNvSpPr/>
            <p:nvPr/>
          </p:nvSpPr>
          <p:spPr>
            <a:xfrm>
              <a:off x="6429388" y="3429000"/>
              <a:ext cx="285752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b-NO" dirty="0" smtClean="0"/>
                <a:t>Utreder politikkalternativer</a:t>
              </a:r>
            </a:p>
            <a:p>
              <a:r>
                <a:rPr lang="nb-NO" dirty="0" smtClean="0"/>
                <a:t> i samarbeid med det </a:t>
              </a:r>
            </a:p>
            <a:p>
              <a:r>
                <a:rPr lang="nb-NO" dirty="0" smtClean="0"/>
                <a:t>sivile samfunn  </a:t>
              </a:r>
              <a:endParaRPr lang="nb-NO" dirty="0"/>
            </a:p>
          </p:txBody>
        </p:sp>
      </p:grpSp>
      <p:sp>
        <p:nvSpPr>
          <p:cNvPr id="56" name="TekstSylinder 55"/>
          <p:cNvSpPr txBox="1"/>
          <p:nvPr/>
        </p:nvSpPr>
        <p:spPr>
          <a:xfrm>
            <a:off x="3786182" y="4071942"/>
            <a:ext cx="1043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e-ledelse</a:t>
            </a:r>
          </a:p>
          <a:p>
            <a:endParaRPr lang="nb-NO" dirty="0"/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Aktuelle virkemidler når IKT skal styres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r>
              <a:rPr lang="nb-NO" sz="1800" dirty="0" smtClean="0"/>
              <a:t>Lover</a:t>
            </a:r>
          </a:p>
          <a:p>
            <a:pPr lvl="1"/>
            <a:r>
              <a:rPr lang="nb-NO" sz="1800" dirty="0" smtClean="0"/>
              <a:t>Forskrifter</a:t>
            </a:r>
          </a:p>
          <a:p>
            <a:r>
              <a:rPr lang="nb-NO" sz="1800" dirty="0" smtClean="0"/>
              <a:t>Instrukser/retningslinjer</a:t>
            </a:r>
          </a:p>
          <a:p>
            <a:r>
              <a:rPr lang="nb-NO" sz="1800" dirty="0" smtClean="0"/>
              <a:t>Budsjettpolitikk</a:t>
            </a:r>
          </a:p>
          <a:p>
            <a:r>
              <a:rPr lang="nb-NO" sz="1800" dirty="0" smtClean="0"/>
              <a:t>Organisering</a:t>
            </a:r>
          </a:p>
          <a:p>
            <a:r>
              <a:rPr lang="nb-NO" sz="1800" dirty="0" smtClean="0"/>
              <a:t>mv</a:t>
            </a:r>
          </a:p>
          <a:p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5572132" y="1214422"/>
            <a:ext cx="1960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smtClean="0"/>
              <a:t>For </a:t>
            </a:r>
            <a:r>
              <a:rPr lang="nb-NO" u="sng" smtClean="0"/>
              <a:t>(bl.a.) å </a:t>
            </a:r>
            <a:r>
              <a:rPr lang="nb-NO" u="sng" dirty="0" smtClean="0"/>
              <a:t>oppnå:</a:t>
            </a:r>
            <a:endParaRPr lang="nb-NO" u="sng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107415" y="5534726"/>
            <a:ext cx="5321841" cy="6463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 Stor grad av rettslige virkemidler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Husk det er trinnhøydeforskjeller i virkemiddelbruken</a:t>
            </a:r>
            <a:endParaRPr lang="nb-NO" dirty="0"/>
          </a:p>
        </p:txBody>
      </p:sp>
      <p:cxnSp>
        <p:nvCxnSpPr>
          <p:cNvPr id="8" name="Rett linje 7"/>
          <p:cNvCxnSpPr/>
          <p:nvPr/>
        </p:nvCxnSpPr>
        <p:spPr>
          <a:xfrm rot="16200000" flipH="1">
            <a:off x="3107521" y="3464719"/>
            <a:ext cx="471490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e 22"/>
          <p:cNvGrpSpPr/>
          <p:nvPr/>
        </p:nvGrpSpPr>
        <p:grpSpPr>
          <a:xfrm>
            <a:off x="2998326" y="2105262"/>
            <a:ext cx="2230107" cy="910058"/>
            <a:chOff x="2928925" y="2000240"/>
            <a:chExt cx="2230107" cy="910058"/>
          </a:xfrm>
        </p:grpSpPr>
        <p:grpSp>
          <p:nvGrpSpPr>
            <p:cNvPr id="21" name="Gruppe 20"/>
            <p:cNvGrpSpPr/>
            <p:nvPr/>
          </p:nvGrpSpPr>
          <p:grpSpPr>
            <a:xfrm>
              <a:off x="3000364" y="2000240"/>
              <a:ext cx="2158668" cy="910058"/>
              <a:chOff x="3000364" y="2000240"/>
              <a:chExt cx="2158668" cy="910058"/>
            </a:xfrm>
          </p:grpSpPr>
          <p:sp>
            <p:nvSpPr>
              <p:cNvPr id="4" name="TekstSylinder 3"/>
              <p:cNvSpPr txBox="1"/>
              <p:nvPr/>
            </p:nvSpPr>
            <p:spPr>
              <a:xfrm>
                <a:off x="3000364" y="2285992"/>
                <a:ext cx="21586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b="1" dirty="0" smtClean="0"/>
                  <a:t>Forvaltningsstandarder</a:t>
                </a:r>
                <a:endParaRPr lang="nb-NO" sz="1600" b="1" dirty="0"/>
              </a:p>
            </p:txBody>
          </p:sp>
          <p:sp>
            <p:nvSpPr>
              <p:cNvPr id="5" name="TekstSylinder 4"/>
              <p:cNvSpPr txBox="1"/>
              <p:nvPr/>
            </p:nvSpPr>
            <p:spPr>
              <a:xfrm>
                <a:off x="3000364" y="2571744"/>
                <a:ext cx="192681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b="1" dirty="0" smtClean="0"/>
                  <a:t>Arkitekturprinsipper</a:t>
                </a:r>
                <a:endParaRPr lang="nb-NO" sz="1600" b="1" dirty="0"/>
              </a:p>
            </p:txBody>
          </p:sp>
          <p:sp>
            <p:nvSpPr>
              <p:cNvPr id="18" name="TekstSylinder 17"/>
              <p:cNvSpPr txBox="1"/>
              <p:nvPr/>
            </p:nvSpPr>
            <p:spPr>
              <a:xfrm>
                <a:off x="3000364" y="2000240"/>
                <a:ext cx="181928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b="1" dirty="0" smtClean="0"/>
                  <a:t>Felleskomponenter</a:t>
                </a:r>
                <a:endParaRPr lang="nb-NO" sz="1600" b="1" dirty="0"/>
              </a:p>
            </p:txBody>
          </p:sp>
        </p:grpSp>
        <p:sp>
          <p:nvSpPr>
            <p:cNvPr id="22" name="Høyre klammeparentes 21"/>
            <p:cNvSpPr/>
            <p:nvPr/>
          </p:nvSpPr>
          <p:spPr>
            <a:xfrm flipH="1">
              <a:off x="2928925" y="2000240"/>
              <a:ext cx="205521" cy="857256"/>
            </a:xfrm>
            <a:prstGeom prst="rightBrac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" name="TekstSylinder 8"/>
          <p:cNvSpPr txBox="1"/>
          <p:nvPr/>
        </p:nvSpPr>
        <p:spPr>
          <a:xfrm>
            <a:off x="3355356" y="2989205"/>
            <a:ext cx="18207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/>
              <a:t>Tjenesteorientering</a:t>
            </a:r>
          </a:p>
          <a:p>
            <a:r>
              <a:rPr lang="nb-NO" sz="1600" u="sng"/>
              <a:t>Interoperabilitet</a:t>
            </a:r>
          </a:p>
          <a:p>
            <a:r>
              <a:rPr lang="nb-NO" sz="1600"/>
              <a:t>Tilgjengelighet</a:t>
            </a:r>
          </a:p>
          <a:p>
            <a:r>
              <a:rPr lang="nb-NO" sz="1600"/>
              <a:t>Sikkerhet</a:t>
            </a:r>
          </a:p>
          <a:p>
            <a:r>
              <a:rPr lang="nb-NO" sz="1600"/>
              <a:t>Åpenhet</a:t>
            </a:r>
          </a:p>
          <a:p>
            <a:r>
              <a:rPr lang="nb-NO" sz="1600"/>
              <a:t>Fleksibilitet</a:t>
            </a:r>
          </a:p>
          <a:p>
            <a:r>
              <a:rPr lang="nb-NO" sz="1600"/>
              <a:t>Skalerbarhet</a:t>
            </a:r>
          </a:p>
        </p:txBody>
      </p:sp>
      <p:sp>
        <p:nvSpPr>
          <p:cNvPr id="26" name="TekstSylinder 25"/>
          <p:cNvSpPr txBox="1"/>
          <p:nvPr/>
        </p:nvSpPr>
        <p:spPr>
          <a:xfrm>
            <a:off x="5758625" y="2133336"/>
            <a:ext cx="305474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Effektiv forvaltning</a:t>
            </a:r>
          </a:p>
          <a:p>
            <a:r>
              <a:rPr lang="nb-NO" smtClean="0"/>
              <a:t>Rettssikker forvaltning</a:t>
            </a:r>
          </a:p>
          <a:p>
            <a:r>
              <a:rPr lang="nb-NO" smtClean="0"/>
              <a:t>Ivaretakelse av personvern</a:t>
            </a:r>
          </a:p>
          <a:p>
            <a:r>
              <a:rPr lang="nb-NO" smtClean="0"/>
              <a:t>Informasjonssikkerhet</a:t>
            </a:r>
          </a:p>
          <a:p>
            <a:r>
              <a:rPr lang="nb-NO" smtClean="0"/>
              <a:t>Likebehandling</a:t>
            </a:r>
          </a:p>
          <a:p>
            <a:r>
              <a:rPr lang="nb-NO" smtClean="0"/>
              <a:t>Offentlighet/åpenhet</a:t>
            </a:r>
          </a:p>
          <a:p>
            <a:r>
              <a:rPr lang="nb-NO" smtClean="0"/>
              <a:t>Gode og tilgjengelige tjenester</a:t>
            </a:r>
          </a:p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9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e 34"/>
          <p:cNvGrpSpPr/>
          <p:nvPr/>
        </p:nvGrpSpPr>
        <p:grpSpPr>
          <a:xfrm>
            <a:off x="1979712" y="836712"/>
            <a:ext cx="5400600" cy="2877286"/>
            <a:chOff x="2123728" y="1919866"/>
            <a:chExt cx="4603750" cy="1957206"/>
          </a:xfrm>
        </p:grpSpPr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2123728" y="2276872"/>
              <a:ext cx="2286000" cy="1600200"/>
              <a:chOff x="1344" y="1584"/>
              <a:chExt cx="1440" cy="1008"/>
            </a:xfrm>
          </p:grpSpPr>
          <p:grpSp>
            <p:nvGrpSpPr>
              <p:cNvPr id="7" name="Group 4"/>
              <p:cNvGrpSpPr>
                <a:grpSpLocks/>
              </p:cNvGrpSpPr>
              <p:nvPr/>
            </p:nvGrpSpPr>
            <p:grpSpPr bwMode="auto">
              <a:xfrm>
                <a:off x="1344" y="1584"/>
                <a:ext cx="1440" cy="1008"/>
                <a:chOff x="2400" y="2016"/>
                <a:chExt cx="1440" cy="1008"/>
              </a:xfrm>
            </p:grpSpPr>
            <p:grpSp>
              <p:nvGrpSpPr>
                <p:cNvPr id="9" name="Group 5"/>
                <p:cNvGrpSpPr>
                  <a:grpSpLocks/>
                </p:cNvGrpSpPr>
                <p:nvPr/>
              </p:nvGrpSpPr>
              <p:grpSpPr bwMode="auto">
                <a:xfrm>
                  <a:off x="2400" y="2016"/>
                  <a:ext cx="1440" cy="1008"/>
                  <a:chOff x="2400" y="2064"/>
                  <a:chExt cx="1440" cy="960"/>
                </a:xfrm>
              </p:grpSpPr>
              <p:sp>
                <p:nvSpPr>
                  <p:cNvPr id="11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0" y="2064"/>
                    <a:ext cx="0" cy="96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2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2064"/>
                    <a:ext cx="14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3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3024"/>
                    <a:ext cx="14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" name="Line 9"/>
                <p:cNvSpPr>
                  <a:spLocks noChangeShapeType="1"/>
                </p:cNvSpPr>
                <p:nvPr/>
              </p:nvSpPr>
              <p:spPr bwMode="auto">
                <a:xfrm>
                  <a:off x="3840" y="2016"/>
                  <a:ext cx="0" cy="100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937" y="1735"/>
                <a:ext cx="847" cy="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 dirty="0">
                    <a:latin typeface="Calibri" pitchFamily="34" charset="0"/>
                  </a:rPr>
                  <a:t>Rettslige</a:t>
                </a:r>
              </a:p>
              <a:p>
                <a:r>
                  <a:rPr lang="nb-NO" sz="1600" dirty="0" err="1">
                    <a:latin typeface="Calibri" pitchFamily="34" charset="0"/>
                  </a:rPr>
                  <a:t>tekstsystemer</a:t>
                </a:r>
                <a:endParaRPr lang="nb-NO" sz="1600" dirty="0">
                  <a:latin typeface="Calibri" pitchFamily="34" charset="0"/>
                </a:endParaRPr>
              </a:p>
            </p:txBody>
          </p:sp>
        </p:grpSp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4409728" y="2276872"/>
              <a:ext cx="2286000" cy="1600200"/>
              <a:chOff x="2784" y="1584"/>
              <a:chExt cx="1440" cy="1008"/>
            </a:xfrm>
          </p:grpSpPr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 rot="10800000">
                <a:off x="2784" y="1584"/>
                <a:ext cx="1440" cy="1008"/>
                <a:chOff x="2400" y="2016"/>
                <a:chExt cx="1440" cy="1008"/>
              </a:xfrm>
            </p:grpSpPr>
            <p:grpSp>
              <p:nvGrpSpPr>
                <p:cNvPr id="17" name="Group 13"/>
                <p:cNvGrpSpPr>
                  <a:grpSpLocks/>
                </p:cNvGrpSpPr>
                <p:nvPr/>
              </p:nvGrpSpPr>
              <p:grpSpPr bwMode="auto">
                <a:xfrm>
                  <a:off x="2400" y="2016"/>
                  <a:ext cx="1440" cy="1008"/>
                  <a:chOff x="2400" y="2064"/>
                  <a:chExt cx="1440" cy="960"/>
                </a:xfrm>
              </p:grpSpPr>
              <p:sp>
                <p:nvSpPr>
                  <p:cNvPr id="19" name="Line 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0" y="2064"/>
                    <a:ext cx="0" cy="96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2064"/>
                    <a:ext cx="14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1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3024"/>
                    <a:ext cx="14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" name="Line 17"/>
                <p:cNvSpPr>
                  <a:spLocks noChangeShapeType="1"/>
                </p:cNvSpPr>
                <p:nvPr/>
              </p:nvSpPr>
              <p:spPr bwMode="auto">
                <a:xfrm>
                  <a:off x="3840" y="2016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16" name="Text Box 18"/>
              <p:cNvSpPr txBox="1">
                <a:spLocks noChangeArrowheads="1"/>
              </p:cNvSpPr>
              <p:nvPr/>
            </p:nvSpPr>
            <p:spPr bwMode="auto">
              <a:xfrm>
                <a:off x="2835" y="1730"/>
                <a:ext cx="959" cy="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 dirty="0">
                    <a:latin typeface="Calibri" pitchFamily="34" charset="0"/>
                  </a:rPr>
                  <a:t>Rettslige </a:t>
                </a:r>
                <a:r>
                  <a:rPr lang="nb-NO" sz="1600" dirty="0" err="1">
                    <a:latin typeface="Calibri" pitchFamily="34" charset="0"/>
                  </a:rPr>
                  <a:t>beslut</a:t>
                </a:r>
                <a:r>
                  <a:rPr lang="nb-NO" sz="1600" dirty="0">
                    <a:latin typeface="Calibri" pitchFamily="34" charset="0"/>
                  </a:rPr>
                  <a:t>-</a:t>
                </a:r>
              </a:p>
              <a:p>
                <a:r>
                  <a:rPr lang="nb-NO" sz="1600" dirty="0" err="1">
                    <a:latin typeface="Calibri" pitchFamily="34" charset="0"/>
                  </a:rPr>
                  <a:t>ningssystemer</a:t>
                </a:r>
                <a:endParaRPr lang="nb-NO" sz="1600" dirty="0">
                  <a:latin typeface="Calibri" pitchFamily="34" charset="0"/>
                </a:endParaRPr>
              </a:p>
            </p:txBody>
          </p:sp>
        </p:grpSp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3038128" y="2988963"/>
              <a:ext cx="2841625" cy="752475"/>
              <a:chOff x="1910" y="1975"/>
              <a:chExt cx="1790" cy="474"/>
            </a:xfrm>
          </p:grpSpPr>
          <p:sp>
            <p:nvSpPr>
              <p:cNvPr id="23" name="Text Box 20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7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Autentiske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rettskilder</a:t>
                </a:r>
                <a:endParaRPr lang="nb-NO" sz="1600">
                  <a:solidFill>
                    <a:schemeClr val="accent2"/>
                  </a:solidFill>
                  <a:latin typeface="Calibri" pitchFamily="34" charset="0"/>
                </a:endParaRPr>
              </a:p>
            </p:txBody>
          </p:sp>
          <p:sp>
            <p:nvSpPr>
              <p:cNvPr id="24" name="Text Box 21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820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Rettskilder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transformert til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programkode</a:t>
                </a:r>
                <a:endParaRPr lang="nb-NO" sz="1600">
                  <a:solidFill>
                    <a:schemeClr val="accent2"/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AutoShape 22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latin typeface="Calibri" pitchFamily="34" charset="0"/>
                </a:endParaRPr>
              </a:p>
            </p:txBody>
          </p:sp>
        </p:grpSp>
        <p:grpSp>
          <p:nvGrpSpPr>
            <p:cNvPr id="26" name="Group 23"/>
            <p:cNvGrpSpPr>
              <a:grpSpLocks/>
            </p:cNvGrpSpPr>
            <p:nvPr/>
          </p:nvGrpSpPr>
          <p:grpSpPr bwMode="auto">
            <a:xfrm>
              <a:off x="2350740" y="2276872"/>
              <a:ext cx="687388" cy="1600200"/>
              <a:chOff x="1487" y="1584"/>
              <a:chExt cx="433" cy="1008"/>
            </a:xfrm>
          </p:grpSpPr>
          <p:sp>
            <p:nvSpPr>
              <p:cNvPr id="27" name="Line 24"/>
              <p:cNvSpPr>
                <a:spLocks noChangeShapeType="1"/>
              </p:cNvSpPr>
              <p:nvPr/>
            </p:nvSpPr>
            <p:spPr bwMode="auto">
              <a:xfrm>
                <a:off x="1920" y="1584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8" name="Text Box 25"/>
              <p:cNvSpPr txBox="1">
                <a:spLocks noChangeArrowheads="1"/>
              </p:cNvSpPr>
              <p:nvPr/>
            </p:nvSpPr>
            <p:spPr bwMode="auto">
              <a:xfrm rot="-5400000">
                <a:off x="1317" y="1982"/>
                <a:ext cx="554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>
                    <a:latin typeface="Calibri" pitchFamily="34" charset="0"/>
                  </a:rPr>
                  <a:t>manuelt</a:t>
                </a:r>
              </a:p>
            </p:txBody>
          </p:sp>
        </p:grpSp>
        <p:grpSp>
          <p:nvGrpSpPr>
            <p:cNvPr id="29" name="Group 26"/>
            <p:cNvGrpSpPr>
              <a:grpSpLocks/>
            </p:cNvGrpSpPr>
            <p:nvPr/>
          </p:nvGrpSpPr>
          <p:grpSpPr bwMode="auto">
            <a:xfrm>
              <a:off x="6314728" y="2276872"/>
              <a:ext cx="412750" cy="1600200"/>
              <a:chOff x="3984" y="1584"/>
              <a:chExt cx="260" cy="1008"/>
            </a:xfrm>
          </p:grpSpPr>
          <p:sp>
            <p:nvSpPr>
              <p:cNvPr id="30" name="Text Box 27"/>
              <p:cNvSpPr txBox="1">
                <a:spLocks noChangeArrowheads="1"/>
              </p:cNvSpPr>
              <p:nvPr/>
            </p:nvSpPr>
            <p:spPr bwMode="auto">
              <a:xfrm rot="-5400000">
                <a:off x="3861" y="1982"/>
                <a:ext cx="554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>
                    <a:latin typeface="Calibri" pitchFamily="34" charset="0"/>
                  </a:rPr>
                  <a:t>manuelt</a:t>
                </a:r>
              </a:p>
            </p:txBody>
          </p:sp>
          <p:sp>
            <p:nvSpPr>
              <p:cNvPr id="31" name="Line 28"/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2" name="TekstSylinder 31"/>
            <p:cNvSpPr txBox="1"/>
            <p:nvPr/>
          </p:nvSpPr>
          <p:spPr>
            <a:xfrm>
              <a:off x="3579881" y="2230687"/>
              <a:ext cx="1686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i="1" dirty="0" smtClean="0">
                  <a:solidFill>
                    <a:srgbClr val="0000FF"/>
                  </a:solidFill>
                </a:rPr>
                <a:t>Jus som innhold</a:t>
              </a:r>
              <a:endParaRPr lang="nb-NO" i="1" dirty="0">
                <a:solidFill>
                  <a:srgbClr val="0000FF"/>
                </a:solidFill>
              </a:endParaRPr>
            </a:p>
          </p:txBody>
        </p:sp>
        <p:sp>
          <p:nvSpPr>
            <p:cNvPr id="34" name="TekstSylinder 33"/>
            <p:cNvSpPr txBox="1"/>
            <p:nvPr/>
          </p:nvSpPr>
          <p:spPr>
            <a:xfrm>
              <a:off x="3561512" y="1919866"/>
              <a:ext cx="16418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i="1" dirty="0" smtClean="0">
                  <a:solidFill>
                    <a:srgbClr val="C00000"/>
                  </a:solidFill>
                </a:rPr>
                <a:t>Jus som ramme</a:t>
              </a:r>
              <a:endParaRPr lang="nb-NO" i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6" name="TekstSylinder 35"/>
          <p:cNvSpPr txBox="1"/>
          <p:nvPr/>
        </p:nvSpPr>
        <p:spPr>
          <a:xfrm>
            <a:off x="539552" y="4189055"/>
            <a:ext cx="848238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rgbClr val="C00000"/>
                </a:solidFill>
              </a:rPr>
              <a:t>Jus som ramme: </a:t>
            </a:r>
            <a:r>
              <a:rPr lang="nb-NO"/>
              <a:t>	* Primært generell lovgivning, f.eks. personopplysningsloven, forvalt-</a:t>
            </a:r>
          </a:p>
          <a:p>
            <a:r>
              <a:rPr lang="nb-NO"/>
              <a:t>		    ningsloven, offentleglova mv</a:t>
            </a:r>
            <a:r>
              <a:rPr lang="nb-NO"/>
              <a:t>. </a:t>
            </a:r>
            <a:endParaRPr lang="nb-NO" smtClean="0"/>
          </a:p>
          <a:p>
            <a:r>
              <a:rPr lang="nb-NO" smtClean="0">
                <a:solidFill>
                  <a:srgbClr val="0000FF"/>
                </a:solidFill>
              </a:rPr>
              <a:t>Jus </a:t>
            </a:r>
            <a:r>
              <a:rPr lang="nb-NO" dirty="0" smtClean="0">
                <a:solidFill>
                  <a:srgbClr val="0000FF"/>
                </a:solidFill>
              </a:rPr>
              <a:t>som innhold:</a:t>
            </a:r>
            <a:r>
              <a:rPr lang="nb-NO" dirty="0" smtClean="0"/>
              <a:t>	* Primært særlovgivning, dvs. lovgivning som bestemmer innholdet i</a:t>
            </a:r>
          </a:p>
          <a:p>
            <a:r>
              <a:rPr lang="nb-NO" dirty="0" smtClean="0"/>
              <a:t>		   den enkelte forvaltningsordning</a:t>
            </a:r>
          </a:p>
          <a:p>
            <a:r>
              <a:rPr lang="nb-NO" dirty="0"/>
              <a:t>	</a:t>
            </a:r>
            <a:r>
              <a:rPr lang="nb-NO" dirty="0" smtClean="0"/>
              <a:t>	* Inneholder bl.a. </a:t>
            </a:r>
            <a:r>
              <a:rPr lang="nb-NO" i="1" dirty="0" smtClean="0"/>
              <a:t>begreper</a:t>
            </a:r>
            <a:r>
              <a:rPr lang="nb-NO" dirty="0" smtClean="0"/>
              <a:t> som betegner saksforhold. Er de definert</a:t>
            </a:r>
          </a:p>
          <a:p>
            <a:r>
              <a:rPr lang="nb-NO" dirty="0"/>
              <a:t>	</a:t>
            </a:r>
            <a:r>
              <a:rPr lang="nb-NO" dirty="0" smtClean="0"/>
              <a:t>	    slik at de kan brukes felles med andre forvaltningsorganer og inn-</a:t>
            </a:r>
          </a:p>
          <a:p>
            <a:r>
              <a:rPr lang="nb-NO" dirty="0"/>
              <a:t>	</a:t>
            </a:r>
            <a:r>
              <a:rPr lang="nb-NO" dirty="0" smtClean="0"/>
              <a:t>	    hentes maskinelt? (jf. </a:t>
            </a:r>
            <a:r>
              <a:rPr lang="nb-NO" i="1" dirty="0" smtClean="0"/>
              <a:t>semantisk </a:t>
            </a:r>
            <a:r>
              <a:rPr lang="nb-NO" i="1" smtClean="0"/>
              <a:t>interoperabilitet</a:t>
            </a:r>
            <a:r>
              <a:rPr lang="nb-NO" smtClean="0"/>
              <a:t>)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30971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Kunnskapsmål for DRI3010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nb-NO" dirty="0" smtClean="0"/>
              <a:t>Du skal ha:</a:t>
            </a:r>
          </a:p>
          <a:p>
            <a:r>
              <a:rPr lang="nb-NO" dirty="0" smtClean="0"/>
              <a:t>kunnskap om hvorledes utvikling av IKT-systemer styres, både overordnet og i det enkelte prosjekt. </a:t>
            </a:r>
          </a:p>
          <a:p>
            <a:r>
              <a:rPr lang="nb-NO" dirty="0" smtClean="0"/>
              <a:t>kunnskaper om hvordan IKT anvendes i demokratiske prosesser, herunder om betydningen for ytringsfrihet. </a:t>
            </a:r>
          </a:p>
          <a:p>
            <a:r>
              <a:rPr lang="nb-NO" dirty="0" smtClean="0"/>
              <a:t>kunnskaper om hvordan IKT anvendes for å forberede iverksettelse av politiske vedtak. </a:t>
            </a:r>
          </a:p>
          <a:p>
            <a:r>
              <a:rPr lang="nb-NO" dirty="0" smtClean="0"/>
              <a:t>kunnskaper om hvordan IKT anvendes ved myndighetsutøvelse og tjenesteproduksjon. </a:t>
            </a:r>
          </a:p>
          <a:p>
            <a:r>
              <a:rPr lang="nb-NO" dirty="0" smtClean="0"/>
              <a:t>kunnskaper om de viktigste reformspørsmål i statlig og kommunal forvaltning. </a:t>
            </a:r>
          </a:p>
          <a:p>
            <a:r>
              <a:rPr lang="nb-NO" dirty="0" smtClean="0"/>
              <a:t>kunnskaper om årsaker til manglende samhandling mellom forvaltningsorganer, herunder om teknologiske, juridiske og organisatoriske aspekter ved samhandling.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Ferdighetsmål for DRI3010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nb-NO" dirty="0" smtClean="0"/>
              <a:t>Du skal:</a:t>
            </a:r>
          </a:p>
          <a:p>
            <a:r>
              <a:rPr lang="nb-NO" dirty="0" smtClean="0"/>
              <a:t>kunne identifisere styringsproblemer og mulige virkemidler knyttet til aktuelle reformspørsmål i digital forvaltning. </a:t>
            </a:r>
          </a:p>
          <a:p>
            <a:r>
              <a:rPr lang="nb-NO" dirty="0" smtClean="0"/>
              <a:t>ha god forståelse for systemutviklingsarbeider i offentlig sektor, herunder spørsmål om modeller, metoder, kryssende hensyn og faglig kompleksitet. </a:t>
            </a:r>
          </a:p>
          <a:p>
            <a:r>
              <a:rPr lang="nb-NO" dirty="0" smtClean="0"/>
              <a:t>kunne vurdere hvordan IKT kan brukes for å stimulere til aktiv demokratisk deltakelse. </a:t>
            </a:r>
          </a:p>
          <a:p>
            <a:r>
              <a:rPr lang="nb-NO" dirty="0" smtClean="0"/>
              <a:t>kunne identifisere og vurdere behov og muligheter for samhandling mellom forvaltningsorganer med hensyn på teknologiske, juridiske og organisatoriske  aspekter.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356</Words>
  <Application>Microsoft Office PowerPoint</Application>
  <PresentationFormat>Skjermfremvisning (4:3)</PresentationFormat>
  <Paragraphs>90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Office-tema</vt:lpstr>
      <vt:lpstr> Introduksjon til DRI3010   Systemutvikling, offentlig styring og demokrati </vt:lpstr>
      <vt:lpstr>PowerPoint-presentasjon</vt:lpstr>
      <vt:lpstr>Aktuelle virkemidler når IKT skal styres</vt:lpstr>
      <vt:lpstr>PowerPoint-presentasjon</vt:lpstr>
      <vt:lpstr>Kunnskapsmål for DRI3010</vt:lpstr>
      <vt:lpstr>Ferdighetsmål for DRI3010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DRI3010   Rettslig styring av IKT i offentlig forvaltning</dc:title>
  <dc:creator>eier</dc:creator>
  <cp:lastModifiedBy>dags</cp:lastModifiedBy>
  <cp:revision>10</cp:revision>
  <dcterms:created xsi:type="dcterms:W3CDTF">2011-08-23T20:16:31Z</dcterms:created>
  <dcterms:modified xsi:type="dcterms:W3CDTF">2016-08-16T20:49:37Z</dcterms:modified>
</cp:coreProperties>
</file>