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58" r:id="rId7"/>
    <p:sldId id="259" r:id="rId8"/>
    <p:sldId id="264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21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89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47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1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49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4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39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960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03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81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3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AB86-4E0E-45BE-91DC-6A5F2F8F9198}" type="datetimeFigureOut">
              <a:rPr lang="nb-NO" smtClean="0"/>
              <a:t>27.08.2019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65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tilsynet.no/globalassets/global/regelverk-skjema/forordningen/uoffisiell-norsk-oversettelse-av-personvernforordningen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9/id2639106/sec2#KAP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51215"/>
            <a:ext cx="9144000" cy="115048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00FF"/>
                </a:solidFill>
              </a:rPr>
              <a:t>Oversikt over lovgivning</a:t>
            </a:r>
            <a:br>
              <a:rPr lang="nb-NO" sz="3600" dirty="0">
                <a:solidFill>
                  <a:srgbClr val="0000FF"/>
                </a:solidFill>
              </a:rPr>
            </a:br>
            <a:r>
              <a:rPr lang="nb-NO" sz="3600" dirty="0">
                <a:solidFill>
                  <a:srgbClr val="0000FF"/>
                </a:solidFill>
              </a:rPr>
              <a:t>med stor betydning for digital forvaltning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01318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Generelt om jus og digitalisering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185" y="1825625"/>
            <a:ext cx="11011437" cy="4351338"/>
          </a:xfrm>
        </p:spPr>
        <p:txBody>
          <a:bodyPr/>
          <a:lstStyle/>
          <a:p>
            <a:r>
              <a:rPr lang="nb-NO" dirty="0"/>
              <a:t>Grovt sett har jus to berøringspunkter med digital forvaltning: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Lovgivning mv. stiller krav til digital forvaltning («jus som ramme»)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Lover og andre rettskilder innen bestemte forvaltningsområder blir transformert til programkode («jus som innhold») for at</a:t>
            </a:r>
          </a:p>
          <a:p>
            <a:pPr lvl="3"/>
            <a:r>
              <a:rPr lang="nb-NO" sz="2000" dirty="0"/>
              <a:t>rettsregler kan bli utført automatisk («rettslige beslutningssystemer»), eller </a:t>
            </a:r>
          </a:p>
          <a:p>
            <a:pPr lvl="3"/>
            <a:r>
              <a:rPr lang="nb-NO" sz="2000" dirty="0"/>
              <a:t>datamaskinsystemet kan </a:t>
            </a:r>
            <a:r>
              <a:rPr lang="nb-NO" sz="2000" i="1" dirty="0"/>
              <a:t>støtte</a:t>
            </a:r>
            <a:r>
              <a:rPr lang="nb-NO" sz="2000" dirty="0"/>
              <a:t> rettsanvendelsen («rettslige beslutningsstøttesystemer»)</a:t>
            </a:r>
          </a:p>
          <a:p>
            <a:r>
              <a:rPr lang="nb-NO" dirty="0"/>
              <a:t>Denne forelesningen handler om jus som ramme</a:t>
            </a:r>
          </a:p>
          <a:p>
            <a:r>
              <a:rPr lang="nb-NO" dirty="0"/>
              <a:t>Forelesningen den 23. oktober vil handler om jus som innhold</a:t>
            </a:r>
          </a:p>
        </p:txBody>
      </p:sp>
    </p:spTree>
    <p:extLst>
      <p:ext uri="{BB962C8B-B14F-4D97-AF65-F5344CB8AC3E}">
        <p14:creationId xmlns:p14="http://schemas.microsoft.com/office/powerpoint/2010/main" val="30294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1601243" y="1698243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6372663" y="1606827"/>
            <a:ext cx="36994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27582" y="5787896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9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Lovgivningen regulerer ulike aspekter ved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29321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 som ramme for digital forvaltning - 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9490"/>
            <a:ext cx="10515600" cy="3189434"/>
          </a:xfrm>
        </p:spPr>
        <p:txBody>
          <a:bodyPr>
            <a:normAutofit/>
          </a:bodyPr>
          <a:lstStyle/>
          <a:p>
            <a:r>
              <a:rPr lang="nb-NO" dirty="0"/>
              <a:t>Forvaltningsloven</a:t>
            </a:r>
          </a:p>
          <a:p>
            <a:r>
              <a:rPr lang="nb-NO" dirty="0"/>
              <a:t>Personopplysningsloven av 2018 / personvernforordningen («GDPR»)</a:t>
            </a:r>
          </a:p>
          <a:p>
            <a:r>
              <a:rPr lang="nb-NO" dirty="0"/>
              <a:t>Offentleglova</a:t>
            </a:r>
          </a:p>
          <a:p>
            <a:r>
              <a:rPr lang="nb-NO" dirty="0"/>
              <a:t>Arkivlova</a:t>
            </a:r>
          </a:p>
          <a:p>
            <a:r>
              <a:rPr lang="nb-NO" dirty="0"/>
              <a:t>Lov om likestilling og forbud mot diskriminering § 18 (likestillings- og diskrimineringsloven)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006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Forvaltningsloven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825625"/>
            <a:ext cx="10606825" cy="4351338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Forvaltningsloven ble vedtatt i 1967 på bakgrunn av utredningsarbeid fra og med 1950-tallet</a:t>
            </a:r>
          </a:p>
          <a:p>
            <a:r>
              <a:rPr lang="nb-NO" dirty="0"/>
              <a:t>Er grunnleggende basert på en (stilltiende) forutsetning om individuell behandling av enkeltsaker</a:t>
            </a:r>
          </a:p>
          <a:p>
            <a:pPr lvl="1"/>
            <a:r>
              <a:rPr lang="nb-NO" dirty="0"/>
              <a:t>Selve loven stiller ingen krav til hvordan systemløsningene i forvaltningen skal være, men to forskrifter har slike bestemmelser (jf. neste kulepunkt)</a:t>
            </a:r>
          </a:p>
          <a:p>
            <a:r>
              <a:rPr lang="nb-NO" dirty="0"/>
              <a:t>Loven er i noen grad tilpasset digitalisering:</a:t>
            </a:r>
          </a:p>
          <a:p>
            <a:pPr lvl="1"/>
            <a:r>
              <a:rPr lang="nb-NO" dirty="0"/>
              <a:t>Sentrale begreper er gjort teknologinøytrale («dokument», «skriftlig», «kopi», «undertegne» mv.)</a:t>
            </a:r>
          </a:p>
          <a:p>
            <a:pPr lvl="1"/>
            <a:r>
              <a:rPr lang="nb-NO" dirty="0"/>
              <a:t>Det er gitt to forskrifter med spesiell relevans for digital forvaltning:</a:t>
            </a:r>
          </a:p>
          <a:p>
            <a:pPr lvl="2"/>
            <a:r>
              <a:rPr lang="nb-NO" dirty="0"/>
              <a:t>IT-</a:t>
            </a:r>
            <a:r>
              <a:rPr lang="nb-NO" dirty="0" err="1"/>
              <a:t>standardforskriften</a:t>
            </a:r>
            <a:endParaRPr lang="nb-NO" dirty="0"/>
          </a:p>
          <a:p>
            <a:pPr lvl="2"/>
            <a:r>
              <a:rPr lang="nb-NO" dirty="0" err="1"/>
              <a:t>eForvaltningsforskriften</a:t>
            </a:r>
            <a:endParaRPr lang="nb-NO" dirty="0"/>
          </a:p>
          <a:p>
            <a:r>
              <a:rPr lang="nb-NO" dirty="0"/>
              <a:t>Forvaltningsloven er under revisjon, herunder spesielt med tanke på digitalisering og automatisering. Utredningen med forslag til ny lov foreligger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598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996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Personopplysningsloven / personvernforordningen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122"/>
            <a:ext cx="10515600" cy="53231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Personopplysningsloven (2018) regulerer all behandling av personopplysninger, også i digital forvaltning</a:t>
            </a:r>
          </a:p>
          <a:p>
            <a:r>
              <a:rPr lang="nb-NO" dirty="0"/>
              <a:t>Forordningen er inkorporert i norsk rett ved vedtakelse av personopplysningsloven, se § 1</a:t>
            </a:r>
          </a:p>
          <a:p>
            <a:r>
              <a:rPr lang="nb-NO" dirty="0"/>
              <a:t>Loven og forordningen gjelder for alle opplysninger i digital form om fysiske enkeltpersoner, og stiller både opp krav til system og individuell saksbehandling</a:t>
            </a:r>
          </a:p>
          <a:p>
            <a:pPr lvl="1"/>
            <a:r>
              <a:rPr lang="nb-NO" dirty="0"/>
              <a:t>Se </a:t>
            </a:r>
            <a:r>
              <a:rPr lang="nb-NO" dirty="0">
                <a:hlinkClick r:id="rId2"/>
              </a:rPr>
              <a:t>norsk oversettelse av forordningen </a:t>
            </a:r>
            <a:endParaRPr lang="nb-NO" dirty="0"/>
          </a:p>
          <a:p>
            <a:r>
              <a:rPr lang="nb-NO" dirty="0"/>
              <a:t>Eksempler på bestemmelser om systemkrav:</a:t>
            </a:r>
          </a:p>
          <a:p>
            <a:pPr lvl="1"/>
            <a:r>
              <a:rPr lang="nb-NO" dirty="0"/>
              <a:t>Rettslig grunnlag (herunder spørsmål om samtykke)</a:t>
            </a:r>
          </a:p>
          <a:p>
            <a:pPr lvl="1"/>
            <a:r>
              <a:rPr lang="nb-NO" dirty="0"/>
              <a:t>Formål</a:t>
            </a:r>
          </a:p>
          <a:p>
            <a:pPr lvl="1"/>
            <a:r>
              <a:rPr lang="nb-NO" dirty="0"/>
              <a:t>Informasjonssikkerhet </a:t>
            </a:r>
          </a:p>
          <a:p>
            <a:pPr lvl="1"/>
            <a:r>
              <a:rPr lang="nb-NO" dirty="0"/>
              <a:t>Innebygget personvern</a:t>
            </a:r>
          </a:p>
          <a:p>
            <a:r>
              <a:rPr lang="nb-NO" dirty="0"/>
              <a:t>Eksempler på bestemmelser om saksbehandling:</a:t>
            </a:r>
          </a:p>
          <a:p>
            <a:pPr lvl="1"/>
            <a:r>
              <a:rPr lang="nb-NO" dirty="0"/>
              <a:t>Rett for registrerte personer til å kreve retting (art. 16) og sletting (art. 17)</a:t>
            </a:r>
          </a:p>
          <a:p>
            <a:pPr lvl="1"/>
            <a:r>
              <a:rPr lang="nb-NO" dirty="0"/>
              <a:t>Plikt for behandlingsansvarlige til å gi informasjon (art. 13 og 14)</a:t>
            </a:r>
          </a:p>
          <a:p>
            <a:pPr lvl="1"/>
            <a:r>
              <a:rPr lang="nb-NO" dirty="0"/>
              <a:t>Rett for registrerte personer til å motsette seg individuelle helt automatiserte avgjørelser (art. 22)</a:t>
            </a:r>
          </a:p>
          <a:p>
            <a:pPr lvl="1"/>
            <a:r>
              <a:rPr lang="nb-NO" dirty="0"/>
              <a:t>Rett for registrerte personer til å kreve begrensninger i behandlingen av opplysninger (art. 18)</a:t>
            </a:r>
          </a:p>
          <a:p>
            <a:r>
              <a:rPr lang="nb-NO" dirty="0"/>
              <a:t>Forordningen har også en rekke andre bestemmelser om myndigheter, personvernombud, sertifisering, adgang til nasjonale regler mv.</a:t>
            </a:r>
          </a:p>
        </p:txBody>
      </p:sp>
    </p:spTree>
    <p:extLst>
      <p:ext uri="{BB962C8B-B14F-4D97-AF65-F5344CB8AC3E}">
        <p14:creationId xmlns:p14="http://schemas.microsoft.com/office/powerpoint/2010/main" val="215994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6572"/>
            <a:ext cx="10515600" cy="74295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Offentleglova, arkivlova og likestillings- og diskrimineringsloven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7057"/>
            <a:ext cx="10515600" cy="56660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Som for forvaltningsloven, inneholder disse lovene primært bestemmelser om digital forvaltning, i forskrifter</a:t>
            </a:r>
          </a:p>
          <a:p>
            <a:r>
              <a:rPr lang="nb-NO" dirty="0">
                <a:solidFill>
                  <a:srgbClr val="7030A0"/>
                </a:solidFill>
              </a:rPr>
              <a:t>Offentleglova (2006) ble gitt ut ifra spesiell vurdering av digital forvaltning, men kun én bestemmelse i loven gjelder dette direkte: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9 om «databaseinnsyn»</a:t>
            </a:r>
          </a:p>
          <a:p>
            <a:r>
              <a:rPr lang="nb-NO" dirty="0">
                <a:solidFill>
                  <a:srgbClr val="7030A0"/>
                </a:solidFill>
              </a:rPr>
              <a:t>Spørsmål om digital forvaltning er primært regulert i forskriften: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6 om journaler på nett og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7 om publisering av offentlig saksdokumenter på nett</a:t>
            </a:r>
          </a:p>
          <a:p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Forskriftene til arkivloven har en rekke bestemmelser som stiller direkte og mer indirekte krav til offentlige arkiv og journalføring: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Arkivforskrifta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Forskrift om tekniske og arkivfaglige bestemmelser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Bl.a. gis det bestemmelser om «Norsk arkivstandard» («NOARK») som stiller krav til elektroniske journal- og arkivsystemer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Arkivloven er under revisjon for å passe med digital forvaltning.  Utredningen med forslag til ny lov foreligger i 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NOU 2019: 9</a:t>
            </a: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rgbClr val="006600"/>
                </a:solidFill>
              </a:rPr>
              <a:t>Likestillings- og diskrimineringsloven § 18 pålegger universell utforming av IKT-systemer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Universell utforming betyr utforming som gjør at flest mulig mennesker kan være brukere, uavhengig av funksjonsnedsettelse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Forutsetningen for krav til universell utforming av IKT-systemer, er at løsningen i) underbygger virksomhetens alminnelige funksjoner, ii) er </a:t>
            </a:r>
            <a:r>
              <a:rPr lang="nb-NO" dirty="0" err="1">
                <a:solidFill>
                  <a:srgbClr val="006600"/>
                </a:solidFill>
              </a:rPr>
              <a:t>hovedløsning</a:t>
            </a:r>
            <a:r>
              <a:rPr lang="nb-NO" dirty="0">
                <a:solidFill>
                  <a:srgbClr val="006600"/>
                </a:solidFill>
              </a:rPr>
              <a:t>, og iii) er rettet mot eller stilt til rådighet for allmennheten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59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Noen overordnede spørsmål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5368"/>
          </a:xfrm>
        </p:spPr>
        <p:txBody>
          <a:bodyPr>
            <a:normAutofit fontScale="92500"/>
          </a:bodyPr>
          <a:lstStyle/>
          <a:p>
            <a:r>
              <a:rPr lang="nb-NO" dirty="0">
                <a:solidFill>
                  <a:srgbClr val="002060"/>
                </a:solidFill>
              </a:rPr>
              <a:t>Lovgivning som «fartsdumper» og «autovern» (jf. «jus som ramme»)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hinder for digital forvaltning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tilrettelegging for digital forvaltning</a:t>
            </a:r>
          </a:p>
          <a:p>
            <a:r>
              <a:rPr lang="nb-NO" dirty="0">
                <a:solidFill>
                  <a:srgbClr val="990033"/>
                </a:solidFill>
              </a:rPr>
              <a:t>Teknologiuavhengig eller teknologispesifikk lovgivning?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Bør loven angi teknologi i det hele tatt, eller er det nok å angi </a:t>
            </a:r>
            <a:r>
              <a:rPr lang="nb-NO" i="1" dirty="0">
                <a:solidFill>
                  <a:srgbClr val="990033"/>
                </a:solidFill>
              </a:rPr>
              <a:t>funksjoner</a:t>
            </a:r>
            <a:r>
              <a:rPr lang="nb-NO" dirty="0">
                <a:solidFill>
                  <a:srgbClr val="990033"/>
                </a:solidFill>
              </a:rPr>
              <a:t>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Teknologiuavhengig lovgivning gir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stabil lovgivning (lite behov for endring)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abstrakte beskrivelser av det som skal reguleres; fravær av konkret diskusjon om ny teknologi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Personvernforordningen er kjerneeksempel på teknologiuavhengig tilnærming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Teknologispesifikk lovgivning gir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Bestemmelser som må endres  ofte (derfor særlig aktuelt som forskrifter)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Gir konkret angivelse av rettsreglene, og kan gjøre det lettere å forstå hva regelen går ut på</a:t>
            </a:r>
          </a:p>
        </p:txBody>
      </p:sp>
    </p:spTree>
    <p:extLst>
      <p:ext uri="{BB962C8B-B14F-4D97-AF65-F5344CB8AC3E}">
        <p14:creationId xmlns:p14="http://schemas.microsoft.com/office/powerpoint/2010/main" val="1298458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780</Words>
  <Application>Microsoft Office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Oversikt over lovgivning med stor betydning for digital forvaltning </vt:lpstr>
      <vt:lpstr>Generelt om jus og digitalisering</vt:lpstr>
      <vt:lpstr>Lovgivningen regulerer ulike aspekter ved digital forvaltning</vt:lpstr>
      <vt:lpstr>Lovgivning som ramme for digital forvaltning - oversikt</vt:lpstr>
      <vt:lpstr>Forvaltningsloven</vt:lpstr>
      <vt:lpstr>Personopplysningsloven / personvernforordningen </vt:lpstr>
      <vt:lpstr>Offentleglova, arkivlova og likestillings- og diskrimineringsloven </vt:lpstr>
      <vt:lpstr>Noen overordnede 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lovgivning med stor betydning for digital forvaltning</dc:title>
  <dc:creator>Dag Wiese Schartum</dc:creator>
  <cp:lastModifiedBy>d.w.schartum</cp:lastModifiedBy>
  <cp:revision>18</cp:revision>
  <dcterms:created xsi:type="dcterms:W3CDTF">2017-10-09T08:21:18Z</dcterms:created>
  <dcterms:modified xsi:type="dcterms:W3CDTF">2019-08-27T19:15:57Z</dcterms:modified>
</cp:coreProperties>
</file>