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7"/>
  </p:notesMasterIdLst>
  <p:sldIdLst>
    <p:sldId id="256" r:id="rId5"/>
    <p:sldId id="815" r:id="rId6"/>
    <p:sldId id="816" r:id="rId7"/>
    <p:sldId id="817" r:id="rId8"/>
    <p:sldId id="818" r:id="rId9"/>
    <p:sldId id="819" r:id="rId10"/>
    <p:sldId id="820" r:id="rId11"/>
    <p:sldId id="821" r:id="rId12"/>
    <p:sldId id="822" r:id="rId13"/>
    <p:sldId id="823" r:id="rId14"/>
    <p:sldId id="824" r:id="rId15"/>
    <p:sldId id="825" r:id="rId16"/>
    <p:sldId id="826" r:id="rId17"/>
    <p:sldId id="827" r:id="rId18"/>
    <p:sldId id="257" r:id="rId19"/>
    <p:sldId id="258" r:id="rId20"/>
    <p:sldId id="259" r:id="rId21"/>
    <p:sldId id="261" r:id="rId22"/>
    <p:sldId id="263" r:id="rId23"/>
    <p:sldId id="811" r:id="rId24"/>
    <p:sldId id="266" r:id="rId25"/>
    <p:sldId id="265" r:id="rId26"/>
    <p:sldId id="270" r:id="rId27"/>
    <p:sldId id="268" r:id="rId28"/>
    <p:sldId id="828" r:id="rId29"/>
    <p:sldId id="271" r:id="rId30"/>
    <p:sldId id="272" r:id="rId31"/>
    <p:sldId id="274" r:id="rId32"/>
    <p:sldId id="277" r:id="rId33"/>
    <p:sldId id="276" r:id="rId34"/>
    <p:sldId id="278" r:id="rId35"/>
    <p:sldId id="279" r:id="rId36"/>
    <p:sldId id="829" r:id="rId37"/>
    <p:sldId id="280" r:id="rId38"/>
    <p:sldId id="281" r:id="rId39"/>
    <p:sldId id="284" r:id="rId40"/>
    <p:sldId id="830" r:id="rId41"/>
    <p:sldId id="285" r:id="rId42"/>
    <p:sldId id="286" r:id="rId43"/>
    <p:sldId id="287" r:id="rId44"/>
    <p:sldId id="290" r:id="rId45"/>
    <p:sldId id="831" r:id="rId46"/>
    <p:sldId id="832" r:id="rId47"/>
    <p:sldId id="833" r:id="rId48"/>
    <p:sldId id="835" r:id="rId49"/>
    <p:sldId id="834" r:id="rId50"/>
    <p:sldId id="294" r:id="rId51"/>
    <p:sldId id="295" r:id="rId52"/>
    <p:sldId id="297" r:id="rId53"/>
    <p:sldId id="798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6" r:id="rId63"/>
    <p:sldId id="852" r:id="rId64"/>
    <p:sldId id="836" r:id="rId65"/>
    <p:sldId id="853" r:id="rId66"/>
    <p:sldId id="309" r:id="rId67"/>
    <p:sldId id="311" r:id="rId68"/>
    <p:sldId id="324" r:id="rId69"/>
    <p:sldId id="837" r:id="rId70"/>
    <p:sldId id="838" r:id="rId71"/>
    <p:sldId id="325" r:id="rId72"/>
    <p:sldId id="839" r:id="rId73"/>
    <p:sldId id="840" r:id="rId74"/>
    <p:sldId id="326" r:id="rId75"/>
    <p:sldId id="321" r:id="rId76"/>
    <p:sldId id="841" r:id="rId77"/>
    <p:sldId id="320" r:id="rId78"/>
    <p:sldId id="323" r:id="rId79"/>
    <p:sldId id="327" r:id="rId80"/>
    <p:sldId id="319" r:id="rId81"/>
    <p:sldId id="842" r:id="rId82"/>
    <p:sldId id="328" r:id="rId83"/>
    <p:sldId id="329" r:id="rId84"/>
    <p:sldId id="330" r:id="rId85"/>
    <p:sldId id="331" r:id="rId86"/>
    <p:sldId id="332" r:id="rId87"/>
    <p:sldId id="334" r:id="rId88"/>
    <p:sldId id="335" r:id="rId89"/>
    <p:sldId id="336" r:id="rId90"/>
    <p:sldId id="338" r:id="rId91"/>
    <p:sldId id="339" r:id="rId92"/>
    <p:sldId id="340" r:id="rId93"/>
    <p:sldId id="341" r:id="rId94"/>
    <p:sldId id="343" r:id="rId95"/>
    <p:sldId id="344" r:id="rId96"/>
    <p:sldId id="346" r:id="rId97"/>
    <p:sldId id="812" r:id="rId98"/>
    <p:sldId id="843" r:id="rId99"/>
    <p:sldId id="814" r:id="rId100"/>
    <p:sldId id="844" r:id="rId101"/>
    <p:sldId id="348" r:id="rId102"/>
    <p:sldId id="349" r:id="rId103"/>
    <p:sldId id="350" r:id="rId104"/>
    <p:sldId id="846" r:id="rId105"/>
    <p:sldId id="847" r:id="rId106"/>
    <p:sldId id="351" r:id="rId107"/>
    <p:sldId id="352" r:id="rId108"/>
    <p:sldId id="353" r:id="rId109"/>
    <p:sldId id="354" r:id="rId110"/>
    <p:sldId id="375" r:id="rId111"/>
    <p:sldId id="376" r:id="rId112"/>
    <p:sldId id="848" r:id="rId113"/>
    <p:sldId id="851" r:id="rId114"/>
    <p:sldId id="850" r:id="rId115"/>
    <p:sldId id="849" r:id="rId1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678F8-7F1A-4464-B62A-5028656E064A}" v="187" dt="2025-09-09T08:45:49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37" autoAdjust="0"/>
    <p:restoredTop sz="96327"/>
  </p:normalViewPr>
  <p:slideViewPr>
    <p:cSldViewPr snapToGrid="0" snapToObjects="1">
      <p:cViewPr varScale="1">
        <p:scale>
          <a:sx n="86" d="100"/>
          <a:sy n="86" d="100"/>
        </p:scale>
        <p:origin x="49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viewProps" Target="viewProps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tableStyles" Target="tableStyles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11.09.2025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731FE1C-E2F8-7042-8566-1A6CE70B9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D6D5E-F187-4E4B-8B35-180A18398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55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9CA91F-E19A-D84E-BDCE-60610D23E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04AED8B-6DCE-AD46-8907-CB80A3E9C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F74A066-A61E-B34F-8F56-C94B8EDF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2599F80-A1FF-3942-A0DE-0C139B7950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540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6AA11-9D10-4845-953E-FC6659DEA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3FA9A-B386-3D4A-A17E-105BC9010C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DD5D4-E4CC-F541-A385-23400791B3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092E29-1063-5549-A785-73E8C6A7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1D6EC1-D552-3849-8EEF-1601B9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5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74975-50B4-C34B-9F64-4CA300B7F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0BA1EA-559A-0742-9DF6-378DCB04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178BF1-065F-C64F-A4E1-62B22254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00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0C2D0C-F750-2644-95F9-0C952AE3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12E190-170D-CB48-ABA2-AC1FB784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2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761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 dirty="0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141D8BD7-34C7-FB4E-8EE0-45670F6F4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945" y="294838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1222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teksten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672B9334-46BF-204E-85D9-3EDF82BC6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945" y="201366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AD10EF-47D4-0240-947C-844B6DB7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E8312-F0C7-3C46-BEEB-87BD7EA7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59EA7-F2B2-7C49-89A4-3A578F1C8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55FED8A-16C9-8F42-B8B3-8C18FF9D4244}"/>
              </a:ext>
            </a:extLst>
          </p:cNvPr>
          <p:cNvSpPr txBox="1"/>
          <p:nvPr userDrawn="1"/>
        </p:nvSpPr>
        <p:spPr>
          <a:xfrm>
            <a:off x="249560" y="6477356"/>
            <a:ext cx="3600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 dirty="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 dirty="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 dirty="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22E58E-2832-4244-8616-203251C2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52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4" r:id="rId6"/>
    <p:sldLayoutId id="2147483655" r:id="rId7"/>
    <p:sldLayoutId id="2147483661" r:id="rId8"/>
    <p:sldLayoutId id="2147483662" r:id="rId9"/>
    <p:sldLayoutId id="2147483667" r:id="rId10"/>
    <p:sldLayoutId id="2147483670" r:id="rId11"/>
    <p:sldLayoutId id="2147483671" r:id="rId12"/>
    <p:sldLayoutId id="2147483663" r:id="rId13"/>
    <p:sldLayoutId id="2147483669" r:id="rId14"/>
    <p:sldLayoutId id="2147483672" r:id="rId15"/>
    <p:sldLayoutId id="2147483673" r:id="rId16"/>
    <p:sldLayoutId id="214748367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B3E3D1-A64F-6C49-A65E-78234E99B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latin typeface="Arial"/>
                <a:cs typeface="Arial"/>
              </a:rPr>
              <a:t>Automatisert saksbehandling på </a:t>
            </a:r>
            <a:r>
              <a:rPr lang="nb-NO" dirty="0" err="1">
                <a:latin typeface="Arial"/>
                <a:cs typeface="Arial"/>
              </a:rPr>
              <a:t>foreldrepenger</a:t>
            </a:r>
            <a:r>
              <a:rPr lang="nb-NO" dirty="0">
                <a:latin typeface="Arial"/>
                <a:cs typeface="Arial"/>
              </a:rPr>
              <a:t> </a:t>
            </a:r>
            <a:r>
              <a:rPr lang="nb-NO" dirty="0" err="1">
                <a:latin typeface="Arial"/>
                <a:cs typeface="Arial"/>
              </a:rPr>
              <a:t>vs</a:t>
            </a:r>
            <a:r>
              <a:rPr lang="nb-NO" dirty="0">
                <a:latin typeface="Arial"/>
                <a:cs typeface="Arial"/>
              </a:rPr>
              <a:t> klagebehandling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72C9742-7508-1E46-970C-66D5DB19D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D1D2D3"/>
                </a:solidFill>
                <a:latin typeface="Arial"/>
                <a:cs typeface="Arial"/>
              </a:rPr>
              <a:t>Forelesning 8/9-25 i Digital forvaltning,  Forvaltningsinformatikk (FINF1001)</a:t>
            </a:r>
          </a:p>
          <a:p>
            <a:r>
              <a:rPr lang="nb-NO" dirty="0">
                <a:solidFill>
                  <a:srgbClr val="D1D2D3"/>
                </a:solidFill>
                <a:latin typeface="Arial"/>
                <a:cs typeface="Arial"/>
              </a:rPr>
              <a:t>Kristin Jacobsen, produktleder i Nav</a:t>
            </a:r>
          </a:p>
          <a:p>
            <a:endParaRPr lang="nb-NO" dirty="0"/>
          </a:p>
        </p:txBody>
      </p:sp>
      <p:pic>
        <p:nvPicPr>
          <p:cNvPr id="3" name="Plassholder for bilde 2" descr="CPU med binære tall og planskisse">
            <a:extLst>
              <a:ext uri="{FF2B5EF4-FFF2-40B4-BE49-F238E27FC236}">
                <a16:creationId xmlns:a16="http://schemas.microsoft.com/office/drawing/2014/main" id="{16A2C399-8017-2E2C-420E-4CF2AF17F7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5260" r="252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058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F0D8DE-719B-1CC7-D8A8-9438F3E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2769BA-EB6F-1B46-8673-52FA85782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Kort om Nav</a:t>
            </a:r>
          </a:p>
          <a:p>
            <a:r>
              <a:rPr lang="nb-NO" dirty="0">
                <a:latin typeface="Arial"/>
                <a:cs typeface="Arial"/>
              </a:rPr>
              <a:t>Kort om arbeid med automatisering i Nav</a:t>
            </a:r>
          </a:p>
          <a:p>
            <a:r>
              <a:rPr lang="nb-NO" dirty="0"/>
              <a:t>Eksempel på automatisert saksbehandling</a:t>
            </a:r>
          </a:p>
          <a:p>
            <a:r>
              <a:rPr lang="nb-NO" dirty="0"/>
              <a:t>Eksempel på løsning for manuell saksbehandling</a:t>
            </a:r>
          </a:p>
          <a:p>
            <a:r>
              <a:rPr lang="nb-NO" dirty="0">
                <a:latin typeface="Arial"/>
                <a:cs typeface="Arial"/>
              </a:rPr>
              <a:t>Utfordringer med løsningene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773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56B94C-684B-357B-C981-17BC2AA7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Nav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3F0C41-3C64-C90E-5821-6A2E65245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Nav forvalter om lag en 1/3 av statsbudsjettet</a:t>
            </a:r>
          </a:p>
          <a:p>
            <a:r>
              <a:rPr lang="nb-NO" dirty="0">
                <a:latin typeface="Arial"/>
                <a:cs typeface="Arial"/>
              </a:rPr>
              <a:t>Nav utbetalte til sammen 635 milliarder kroner i ytelser og alderspensjon i 2024</a:t>
            </a:r>
          </a:p>
          <a:p>
            <a:r>
              <a:rPr lang="nb-NO" dirty="0" err="1"/>
              <a:t>Ca</a:t>
            </a:r>
            <a:r>
              <a:rPr lang="nb-NO" dirty="0"/>
              <a:t> 309 milliarder i alderspensjon (økning på 6 % fra året før), </a:t>
            </a:r>
            <a:r>
              <a:rPr lang="nb-NO" dirty="0" err="1"/>
              <a:t>ca</a:t>
            </a:r>
            <a:r>
              <a:rPr lang="nb-NO" dirty="0"/>
              <a:t> 50 % av ytelsene</a:t>
            </a:r>
          </a:p>
          <a:p>
            <a:r>
              <a:rPr lang="nb-NO" dirty="0">
                <a:latin typeface="Arial"/>
                <a:cs typeface="Arial"/>
              </a:rPr>
              <a:t>2,8 millioner personer, som utgjør 50 prosent av befolkningen i Norge, mottok en ytelse fra Nav minst én gang i løpet av 2024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9125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4D6D93-1BFC-D3F5-FB27-780972C68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Samfunnsoppdraget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78C799-F938-B449-BF95-3989C5333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Samfunnsoppdraget til Nav er å gi velferdstjenester til befolkningen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Slagordet til Nav er: Vi gir mennesker muligheter!</a:t>
            </a:r>
          </a:p>
          <a:p>
            <a:r>
              <a:rPr lang="nb-NO" dirty="0">
                <a:latin typeface="Arial"/>
                <a:cs typeface="Arial"/>
              </a:rPr>
              <a:t>Støtteordninger fra vugge til grav og sikkerhetsnett ved behov i samarbeid med kommunale tjenester</a:t>
            </a:r>
          </a:p>
          <a:p>
            <a:pPr lvl="1"/>
            <a:r>
              <a:rPr lang="nb-NO" dirty="0">
                <a:latin typeface="Arial"/>
                <a:cs typeface="Arial"/>
              </a:rPr>
              <a:t>Foreldrepenger, engangsstønad, barnetrygd, kontantstøtte, dagpenger, arbeidsavklaringspenger, </a:t>
            </a:r>
            <a:r>
              <a:rPr lang="nb-NO" dirty="0" err="1">
                <a:latin typeface="Arial"/>
                <a:cs typeface="Arial"/>
              </a:rPr>
              <a:t>tiltakspenger</a:t>
            </a:r>
            <a:r>
              <a:rPr lang="nb-NO" dirty="0">
                <a:latin typeface="Arial"/>
                <a:cs typeface="Arial"/>
              </a:rPr>
              <a:t>, sykepenger, uføretrygd, alderspensjon og gravferdsstønad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870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FA2D77-B5DD-0FEC-9F09-88A8C9B8B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Effektivisering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A13CF-EC3C-DAF2-4564-7178AE9D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Det er en langsiktig forventning om at Navs oppgaver skal utføres innen en økonomisk ramme som er redusert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Strategier for å komme dit: </a:t>
            </a:r>
          </a:p>
          <a:p>
            <a:pPr lvl="1"/>
            <a:r>
              <a:rPr lang="nb-NO" dirty="0">
                <a:latin typeface="Arial"/>
                <a:cs typeface="Arial"/>
              </a:rPr>
              <a:t>Ved å endre på regelverk og stramme inn på velferdsordninger slik at de treffer mer målrettet - en kontinuerlig politisk prosess</a:t>
            </a:r>
          </a:p>
          <a:p>
            <a:pPr lvl="1"/>
            <a:r>
              <a:rPr lang="nb-NO" dirty="0">
                <a:latin typeface="Arial"/>
                <a:cs typeface="Arial"/>
              </a:rPr>
              <a:t>Spesialisering og automatisering av forvaltningen</a:t>
            </a:r>
          </a:p>
          <a:p>
            <a:pPr lvl="1" algn="just"/>
            <a:r>
              <a:rPr lang="nb-NO" dirty="0">
                <a:latin typeface="Arial"/>
                <a:cs typeface="Arial"/>
              </a:rPr>
              <a:t>Differensiering av målgrupper: mer eller mindre selvhjulpne</a:t>
            </a:r>
          </a:p>
          <a:p>
            <a:pPr algn="just"/>
            <a:r>
              <a:rPr lang="nb-NO" dirty="0">
                <a:latin typeface="Arial"/>
                <a:cs typeface="Arial"/>
              </a:rPr>
              <a:t>Teknologiutviklingen gjør at man har bedre verktøy for å effektivisere. Automatisering må ses i denne sammenhengen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529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F2C7E8-4B4C-A9FC-5E9C-2D46A6A18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Ulike måter å finansiere utvikling på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6CE7AA-100C-DB75-AC12-33ED69EBA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600" dirty="0">
                <a:latin typeface="Arial"/>
                <a:cs typeface="Arial"/>
              </a:rPr>
              <a:t>Programmer og Prosjekter (MOD, P2, P3 og P4)</a:t>
            </a:r>
            <a:endParaRPr lang="en-US" sz="2600" dirty="0">
              <a:latin typeface="Arial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2200" dirty="0">
                <a:latin typeface="Arial"/>
                <a:cs typeface="Arial"/>
              </a:rPr>
              <a:t>Må følge regler knyttet til økonomi osv.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2200" dirty="0">
                <a:latin typeface="Arial"/>
                <a:cs typeface="Arial"/>
              </a:rPr>
              <a:t>Det forventes at man kan ta ut gevinster – </a:t>
            </a:r>
            <a:r>
              <a:rPr lang="nb-NO" sz="2200" dirty="0" err="1">
                <a:latin typeface="Arial"/>
                <a:cs typeface="Arial"/>
              </a:rPr>
              <a:t>dvs</a:t>
            </a:r>
            <a:r>
              <a:rPr lang="nb-NO" sz="2200" dirty="0">
                <a:latin typeface="Arial"/>
                <a:cs typeface="Arial"/>
              </a:rPr>
              <a:t> ofte en viss automatisering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2200" dirty="0">
                <a:latin typeface="Arial"/>
                <a:cs typeface="Arial"/>
              </a:rPr>
              <a:t>Knyttet til avvikling av gamle saksbehandlingssystemer</a:t>
            </a:r>
          </a:p>
          <a:p>
            <a:r>
              <a:rPr lang="nb-NO" sz="2600" dirty="0">
                <a:latin typeface="Arial"/>
                <a:cs typeface="Arial"/>
              </a:rPr>
              <a:t>Arbeid i teamene og områder</a:t>
            </a:r>
            <a:endParaRPr lang="en-US" sz="2600" dirty="0">
              <a:latin typeface="Arial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2200" dirty="0">
                <a:latin typeface="Arial"/>
                <a:cs typeface="Arial"/>
              </a:rPr>
              <a:t>Vanlige driftsmidler, man må synliggjøre at man trenger pengene</a:t>
            </a:r>
            <a:endParaRPr lang="nb-NO" sz="22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2200" dirty="0">
                <a:latin typeface="Arial"/>
                <a:cs typeface="Arial"/>
              </a:rPr>
              <a:t>Kontinuerlig forbedring</a:t>
            </a:r>
            <a:endParaRPr lang="nb-NO" sz="22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2200" dirty="0">
                <a:latin typeface="Arial"/>
                <a:cs typeface="Arial"/>
              </a:rPr>
              <a:t>Ellers også ganske store oppgaver som skal løses (halvgamle systemer...)</a:t>
            </a:r>
            <a:endParaRPr lang="nb-NO" sz="22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589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6668A4-042F-BEE8-9199-1B7297B18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automatisering</a:t>
            </a:r>
          </a:p>
        </p:txBody>
      </p:sp>
      <p:pic>
        <p:nvPicPr>
          <p:cNvPr id="5" name="Bilde 4" descr="Dataskript på en skjerm">
            <a:extLst>
              <a:ext uri="{FF2B5EF4-FFF2-40B4-BE49-F238E27FC236}">
                <a16:creationId xmlns:a16="http://schemas.microsoft.com/office/drawing/2014/main" id="{58ADBC25-8847-FC11-D775-39E2E0F0B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268" y="1452647"/>
            <a:ext cx="7216193" cy="480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47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5D2132-5FFA-2FB4-0C44-21863A10A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Automatiseringsgrad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98E54A-48E3-34DC-8B39-49D296FFA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Veldig ulikt ambisjonsnivå av automatiseringsgrad 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Man ser på størrelsen på ytelsen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Man ser på regelverket – er det automatiserbart, eller er det mange skjønnsmessige vurderinger som skal gjøres?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Ytelser med mange helseopplysninger som skal vurderes er typisk vanskelige å automatisere, men kan evt. </a:t>
            </a:r>
            <a:r>
              <a:rPr lang="nb-NO" dirty="0" err="1">
                <a:latin typeface="Arial"/>
                <a:cs typeface="Arial"/>
              </a:rPr>
              <a:t>delautomatiseres</a:t>
            </a:r>
            <a:endParaRPr lang="nb-NO" dirty="0">
              <a:latin typeface="Arial"/>
              <a:cs typeface="Arial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0757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B345CF-D3CF-DFF5-442F-B6FF35B9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Hva må til for å automatisere?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C358CA-29DC-1DD9-D86A-BB532FFC5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Tilgang på strukturert informasjon (som "maskina" kan forstå)</a:t>
            </a:r>
          </a:p>
          <a:p>
            <a:pPr lvl="1"/>
            <a:r>
              <a:rPr lang="nb-NO" dirty="0">
                <a:latin typeface="Arial"/>
                <a:cs typeface="Arial"/>
              </a:rPr>
              <a:t>Helst fra alle involverte (søker/søknad, Navs registre og systemer, samt 3. parter for eksempel arbeidsgivere)</a:t>
            </a:r>
          </a:p>
          <a:p>
            <a:r>
              <a:rPr lang="nb-NO" dirty="0">
                <a:latin typeface="Arial"/>
                <a:cs typeface="Arial"/>
              </a:rPr>
              <a:t>Mulighet for å operasjonalisere loven: </a:t>
            </a:r>
          </a:p>
          <a:p>
            <a:pPr lvl="1"/>
            <a:r>
              <a:rPr lang="nb-NO" dirty="0">
                <a:latin typeface="Arial"/>
                <a:cs typeface="Arial"/>
              </a:rPr>
              <a:t>Stort regelverksarbeid: hvordan skal loven bli kodet? </a:t>
            </a:r>
          </a:p>
          <a:p>
            <a:pPr lvl="1"/>
            <a:r>
              <a:rPr lang="nb-NO" dirty="0">
                <a:latin typeface="Arial"/>
                <a:cs typeface="Arial"/>
              </a:rPr>
              <a:t>Lovens vilkår: Ja/nei vilkår </a:t>
            </a:r>
            <a:r>
              <a:rPr lang="nb-NO" dirty="0" err="1">
                <a:latin typeface="Arial"/>
                <a:cs typeface="Arial"/>
              </a:rPr>
              <a:t>vs</a:t>
            </a:r>
            <a:r>
              <a:rPr lang="nb-NO" dirty="0">
                <a:latin typeface="Arial"/>
                <a:cs typeface="Arial"/>
              </a:rPr>
              <a:t> skjønnsmessige vilkår</a:t>
            </a:r>
          </a:p>
          <a:p>
            <a:pPr lvl="1"/>
            <a:r>
              <a:rPr lang="nb-NO" dirty="0">
                <a:latin typeface="Arial"/>
                <a:cs typeface="Arial"/>
              </a:rPr>
              <a:t>Dokumentasjon som må sjekkes? </a:t>
            </a:r>
          </a:p>
          <a:p>
            <a:pPr lvl="1"/>
            <a:r>
              <a:rPr lang="nb-NO" dirty="0">
                <a:latin typeface="Arial"/>
                <a:cs typeface="Arial"/>
              </a:rPr>
              <a:t>Vil det kreve noen forenklinger, praksisendringer?</a:t>
            </a:r>
          </a:p>
          <a:p>
            <a:pPr lvl="1"/>
            <a:r>
              <a:rPr lang="nb-NO" dirty="0">
                <a:latin typeface="Arial"/>
                <a:cs typeface="Arial"/>
              </a:rPr>
              <a:t>Kan noen svar kategoriseres?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0799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D7DCCA-ECF4-C94E-F7CB-D09F9711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Datakilder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424EE7-F5BE-1DE4-701A-FA44837CB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vi bruker </a:t>
            </a:r>
            <a:r>
              <a:rPr lang="nb-NO" dirty="0" err="1"/>
              <a:t>foreldrepenger</a:t>
            </a:r>
            <a:r>
              <a:rPr lang="nb-NO" dirty="0"/>
              <a:t> som eks: brukt mye tid på hente inn data</a:t>
            </a:r>
          </a:p>
          <a:p>
            <a:r>
              <a:rPr lang="nb-NO" dirty="0">
                <a:latin typeface="Arial"/>
                <a:cs typeface="Arial"/>
              </a:rPr>
              <a:t>Hvor mye data trenger man, hvor ofte? </a:t>
            </a:r>
          </a:p>
          <a:p>
            <a:r>
              <a:rPr lang="nb-NO" dirty="0"/>
              <a:t>Råder området over alle de dataene man skal bruke selv?</a:t>
            </a:r>
          </a:p>
          <a:p>
            <a:r>
              <a:rPr lang="nb-NO" dirty="0">
                <a:latin typeface="Arial"/>
                <a:cs typeface="Arial"/>
              </a:rPr>
              <a:t>Hvor mange aktører er involvert?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4131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BBDA20-0435-5443-7B51-BFB10B63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Hvem lager vi løsning for?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125D6A-2D9A-8282-CEB1-7525DCE2E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Viktig å vite noe om brukergruppen – hvordan automatisere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nb-NO" dirty="0">
                <a:latin typeface="Arial"/>
                <a:cs typeface="Arial"/>
              </a:rPr>
              <a:t>Hva er viktig for brukergruppen? (nynorsk </a:t>
            </a:r>
            <a:r>
              <a:rPr lang="nb-NO" dirty="0" err="1">
                <a:latin typeface="Arial"/>
                <a:cs typeface="Arial"/>
              </a:rPr>
              <a:t>vs</a:t>
            </a:r>
            <a:r>
              <a:rPr lang="nb-NO" dirty="0">
                <a:latin typeface="Arial"/>
                <a:cs typeface="Arial"/>
              </a:rPr>
              <a:t> engelsk?)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nb-NO" dirty="0">
                <a:latin typeface="Arial"/>
                <a:cs typeface="Arial"/>
              </a:rPr>
              <a:t>Hvor stor er gruppen?</a:t>
            </a:r>
            <a:endParaRPr lang="nb-NO" dirty="0"/>
          </a:p>
          <a:p>
            <a:pPr lvl="1"/>
            <a:r>
              <a:rPr lang="nb-NO" dirty="0">
                <a:latin typeface="Arial"/>
                <a:cs typeface="Arial"/>
              </a:rPr>
              <a:t>Hva er situasjonen til brukerne?</a:t>
            </a:r>
            <a:endParaRPr lang="nb-NO" dirty="0"/>
          </a:p>
          <a:p>
            <a:pPr lvl="1"/>
            <a:r>
              <a:rPr lang="nb-NO" dirty="0">
                <a:latin typeface="Arial"/>
                <a:cs typeface="Arial"/>
              </a:rPr>
              <a:t>Er de digitale? Kan de påvirkes til å bli mer digitale?</a:t>
            </a:r>
            <a:endParaRPr lang="nb-NO" dirty="0"/>
          </a:p>
          <a:p>
            <a:pPr lvl="1"/>
            <a:r>
              <a:rPr lang="nb-NO" dirty="0">
                <a:latin typeface="Arial"/>
                <a:cs typeface="Arial"/>
              </a:rPr>
              <a:t>Hvilke utfordringer har de?</a:t>
            </a:r>
          </a:p>
          <a:p>
            <a:pPr lvl="1"/>
            <a:endParaRPr lang="nb-NO" dirty="0">
              <a:latin typeface="Arial"/>
              <a:cs typeface="Arial"/>
            </a:endParaRPr>
          </a:p>
          <a:p>
            <a:r>
              <a:rPr lang="nb-NO" dirty="0">
                <a:latin typeface="Arial"/>
                <a:cs typeface="Arial"/>
              </a:rPr>
              <a:t>Saksbehandlerne – en intern brukergruppe</a:t>
            </a:r>
          </a:p>
          <a:p>
            <a:pPr lvl="1"/>
            <a:r>
              <a:rPr lang="nb-NO" dirty="0">
                <a:latin typeface="Arial"/>
                <a:cs typeface="Arial"/>
              </a:rPr>
              <a:t>Vi har dem med på laget for å få med alle innspill</a:t>
            </a:r>
          </a:p>
          <a:p>
            <a:pPr lvl="1"/>
            <a:r>
              <a:rPr lang="nb-NO" dirty="0">
                <a:latin typeface="Arial"/>
                <a:cs typeface="Arial"/>
              </a:rPr>
              <a:t>Vi kan teste ut ideene våre på dem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779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75845-3422-02B4-85B6-3045189A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Hva oppnår vi med automatisering?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7CBF6B-8F7B-2CFF-0567-C5C11E234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Raskere og mer effektiv saksbehandling</a:t>
            </a:r>
          </a:p>
          <a:p>
            <a:r>
              <a:rPr lang="nb-NO" dirty="0">
                <a:latin typeface="Arial"/>
                <a:cs typeface="Arial"/>
              </a:rPr>
              <a:t>Bedre brukeropplevelser (vedtak raskt)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Overholdelse av etterlevelseskrav, bedre sporbarhet</a:t>
            </a:r>
          </a:p>
          <a:p>
            <a:r>
              <a:rPr lang="nb-NO" dirty="0">
                <a:latin typeface="Arial"/>
                <a:cs typeface="Arial"/>
              </a:rPr>
              <a:t>Bedre rettspraksis, like saker behandles likt over hele landet</a:t>
            </a:r>
          </a:p>
          <a:p>
            <a:r>
              <a:rPr lang="nb-NO" dirty="0">
                <a:latin typeface="Arial"/>
                <a:cs typeface="Arial"/>
              </a:rPr>
              <a:t>Behov for færre ansatte til å gjøre jobben</a:t>
            </a:r>
          </a:p>
          <a:p>
            <a:r>
              <a:rPr lang="nb-NO" dirty="0">
                <a:latin typeface="Arial"/>
                <a:cs typeface="Arial"/>
              </a:rPr>
              <a:t>Større behov for spesialkompetanse knyttet til de sakene som fortsatt må behandles manuelt</a:t>
            </a:r>
          </a:p>
          <a:p>
            <a:r>
              <a:rPr lang="nb-NO" dirty="0">
                <a:latin typeface="Arial"/>
                <a:cs typeface="Arial"/>
              </a:rPr>
              <a:t>Er et ledd i digitaliseringen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3299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8E5A70-0957-7ADB-C0F2-CED25A05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Sporbarhet – bruker kan følge saken sin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ABD04F-A7E1-239C-AE51-C640EE10D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Målet er en verdikjede som er fullt ut dokumentert og sporbar</a:t>
            </a:r>
          </a:p>
          <a:p>
            <a:r>
              <a:rPr lang="nb-NO" dirty="0"/>
              <a:t>Løsningen dokumenterer alt som skjer i behandlingen - hvilket lovgrunnlag som er brukt </a:t>
            </a:r>
          </a:p>
          <a:p>
            <a:r>
              <a:rPr lang="nb-NO" dirty="0"/>
              <a:t>Enhver som ber om innsyn skal kunne følge hele saken og vite hva som er utført i hvert steg</a:t>
            </a:r>
          </a:p>
          <a:p>
            <a:r>
              <a:rPr lang="nb-NO" dirty="0"/>
              <a:t>Sikrer likebehandling av saker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6601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C4423D-4A4D-3D46-7137-55C53407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Klagesaksbehandling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61054-AA48-D8E2-F309-B353D4DDF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Manuell saksbehandling</a:t>
            </a:r>
          </a:p>
          <a:p>
            <a:r>
              <a:rPr lang="nb-NO" dirty="0"/>
              <a:t>En overprøving av det som ellers er behandlet</a:t>
            </a:r>
          </a:p>
          <a:p>
            <a:r>
              <a:rPr lang="nb-NO" dirty="0">
                <a:latin typeface="Arial"/>
                <a:cs typeface="Arial"/>
              </a:rPr>
              <a:t>Man skal se på det som tidligere er vurdert</a:t>
            </a:r>
          </a:p>
          <a:p>
            <a:r>
              <a:rPr lang="nb-NO" dirty="0">
                <a:latin typeface="Arial"/>
                <a:cs typeface="Arial"/>
              </a:rPr>
              <a:t>Vurderer kvalitet på alt som er vurdert, også det som er vurdert automatisk</a:t>
            </a:r>
          </a:p>
          <a:p>
            <a:r>
              <a:rPr lang="nb-NO" dirty="0">
                <a:latin typeface="Arial"/>
                <a:cs typeface="Arial"/>
              </a:rPr>
              <a:t>Klageinstansen lager en kvalitetsrapport årlig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811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37BDA5-67FE-DADA-8658-FFB73AAB9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</a:t>
            </a:r>
            <a:r>
              <a:rPr lang="nb-NO" dirty="0" err="1"/>
              <a:t>foreldrepenger</a:t>
            </a:r>
            <a:endParaRPr lang="nb-NO" dirty="0"/>
          </a:p>
        </p:txBody>
      </p:sp>
      <p:pic>
        <p:nvPicPr>
          <p:cNvPr id="4" name="Plassholder for innhold 3" descr="Pariserhjul hjul med flere farger">
            <a:extLst>
              <a:ext uri="{FF2B5EF4-FFF2-40B4-BE49-F238E27FC236}">
                <a16:creationId xmlns:a16="http://schemas.microsoft.com/office/drawing/2014/main" id="{D9810B54-9DB5-1796-9C78-A51879288E3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57300" y="1945941"/>
            <a:ext cx="6527800" cy="4351338"/>
          </a:xfrm>
          <a:prstGeom prst="rect">
            <a:avLst/>
          </a:prstGeom>
        </p:spPr>
      </p:pic>
      <p:pic>
        <p:nvPicPr>
          <p:cNvPr id="5" name="Plassholder for innhold 3" descr="Et bilde som inneholder clip art, Grafikk, tegnefilm, design&#10;&#10;Automatisk generert beskrivelse">
            <a:extLst>
              <a:ext uri="{FF2B5EF4-FFF2-40B4-BE49-F238E27FC236}">
                <a16:creationId xmlns:a16="http://schemas.microsoft.com/office/drawing/2014/main" id="{8D2C32D1-B1A8-9EF0-EFF3-C9CC833D5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620" y="2366203"/>
            <a:ext cx="3269048" cy="284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34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7AA0519-6DCE-9373-ACED-E51A011D4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221" y="380843"/>
            <a:ext cx="7931558" cy="60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7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2266044-F0F8-D1FE-783A-2A5D9B87E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396" y="339566"/>
            <a:ext cx="7925207" cy="617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52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3982C65-0A39-45BE-2E9D-DFE43BA2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820" y="714235"/>
            <a:ext cx="7982360" cy="542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71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99231AA-233E-75B8-8CCA-E74FCEE30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367" y="0"/>
            <a:ext cx="7401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75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9000DA-8C96-F034-71F2-0DA999256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fra bruker – del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691AD1-E89D-8595-53B1-7B1606E48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 bekrefter at hen vil gi riktige opplysninger</a:t>
            </a:r>
          </a:p>
          <a:p>
            <a:r>
              <a:rPr lang="nb-NO" dirty="0"/>
              <a:t>Din situasjon – hva søker du om og hvorfor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Nav henvender seg til brukeren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Søker om </a:t>
            </a:r>
            <a:r>
              <a:rPr lang="nb-NO" dirty="0" err="1"/>
              <a:t>foreldrepenger</a:t>
            </a:r>
            <a:r>
              <a:rPr lang="nb-NO" dirty="0"/>
              <a:t> som mor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Når er termin for barnet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7030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F83B483-BE39-0A6C-477B-D3FEC2AD0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119" y="495149"/>
            <a:ext cx="8007762" cy="586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26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83F5AE8-1E8B-A2DA-C3D7-8A1B7C829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361" y="1717398"/>
            <a:ext cx="3848298" cy="4229317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E2B1F87-03EE-15DB-DDA8-999D8CADE6AC}"/>
              </a:ext>
            </a:extLst>
          </p:cNvPr>
          <p:cNvSpPr txBox="1"/>
          <p:nvPr/>
        </p:nvSpPr>
        <p:spPr>
          <a:xfrm>
            <a:off x="733926" y="487279"/>
            <a:ext cx="325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Infoboks</a:t>
            </a:r>
            <a:r>
              <a:rPr lang="nb-NO" dirty="0">
                <a:solidFill>
                  <a:srgbClr val="FF0000"/>
                </a:solidFill>
              </a:rPr>
              <a:t> om utenlandsopphold</a:t>
            </a:r>
          </a:p>
        </p:txBody>
      </p:sp>
    </p:spTree>
    <p:extLst>
      <p:ext uri="{BB962C8B-B14F-4D97-AF65-F5344CB8AC3E}">
        <p14:creationId xmlns:p14="http://schemas.microsoft.com/office/powerpoint/2010/main" val="654249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C312733-3811-0BBD-8396-623CD88EE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509" y="0"/>
            <a:ext cx="5704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16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6948423-6E4F-E4C2-F857-16D75EC2E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090" y="657082"/>
            <a:ext cx="8153819" cy="554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04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AC1237-B0C0-EBFF-BF7C-40AF2EE42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Grunnlag for automatisering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44742E-D92A-2785-CC29-10B316248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latin typeface="Arial"/>
                <a:cs typeface="Arial"/>
              </a:rPr>
              <a:t>Spm</a:t>
            </a:r>
            <a:r>
              <a:rPr lang="nb-NO" dirty="0">
                <a:latin typeface="Arial"/>
                <a:cs typeface="Arial"/>
              </a:rPr>
              <a:t> om medlemskap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Når søknaden er mottatt vil det brukeren har svart bli satt opp mot regler på området</a:t>
            </a:r>
          </a:p>
          <a:p>
            <a:r>
              <a:rPr lang="nb-NO" dirty="0" err="1">
                <a:latin typeface="Arial"/>
                <a:cs typeface="Arial"/>
              </a:rPr>
              <a:t>Spm</a:t>
            </a:r>
            <a:r>
              <a:rPr lang="nb-NO" dirty="0">
                <a:latin typeface="Arial"/>
                <a:cs typeface="Arial"/>
              </a:rPr>
              <a:t> om inntekt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Hvem som er registrert som arbeidsgiver – fra </a:t>
            </a:r>
            <a:r>
              <a:rPr lang="nb-NO" dirty="0" err="1">
                <a:latin typeface="Arial"/>
                <a:cs typeface="Arial"/>
              </a:rPr>
              <a:t>aa</a:t>
            </a:r>
            <a:r>
              <a:rPr lang="nb-NO" dirty="0">
                <a:latin typeface="Arial"/>
                <a:cs typeface="Arial"/>
              </a:rPr>
              <a:t>-registeret</a:t>
            </a:r>
          </a:p>
          <a:p>
            <a:pPr marL="457200" lvl="1" indent="0">
              <a:buNone/>
            </a:pPr>
            <a:r>
              <a:rPr lang="nb-NO" dirty="0">
                <a:latin typeface="Arial"/>
                <a:cs typeface="Arial"/>
              </a:rPr>
              <a:t>På nav.no kan du logge inn, ligger under personopplysninger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 err="1">
                <a:latin typeface="Arial"/>
                <a:cs typeface="Arial"/>
              </a:rPr>
              <a:t>Spm</a:t>
            </a:r>
            <a:r>
              <a:rPr lang="nb-NO" dirty="0">
                <a:latin typeface="Arial"/>
                <a:cs typeface="Arial"/>
              </a:rPr>
              <a:t> om frilanser, næringsdrivende og andre inntektskilder – for å fastsette riktig regel man skal behandle etter, </a:t>
            </a:r>
            <a:r>
              <a:rPr lang="nb-NO" dirty="0" err="1">
                <a:latin typeface="Arial"/>
                <a:cs typeface="Arial"/>
              </a:rPr>
              <a:t>evt</a:t>
            </a:r>
            <a:r>
              <a:rPr lang="nb-NO" dirty="0">
                <a:latin typeface="Arial"/>
                <a:cs typeface="Arial"/>
              </a:rPr>
              <a:t> om noe faller ut til manuell vurdering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For arbeidstaker - må ha inntektsmelding i tillegg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Innhenter info fra A-inntekt og sammenligner i videre behandling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3107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7DAA9D5-040D-8AD2-EC34-843D12780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597" y="0"/>
            <a:ext cx="5750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14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0C8E9D8-71C2-8760-6DE0-8CF81CB9D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699" y="1504851"/>
            <a:ext cx="6826601" cy="384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96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DD4C0D6-3900-FE31-F5E7-D88F6E546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43" y="768213"/>
            <a:ext cx="8064914" cy="532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06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8F6CB7D-C854-6B8B-14F3-E6C5EB998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870" y="0"/>
            <a:ext cx="7698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46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A9CDB78-83A9-C737-395B-0191DA66B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405" y="1762039"/>
            <a:ext cx="3683189" cy="3333921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0E234FA-3C87-7CFB-E60E-37A7BD081387}"/>
              </a:ext>
            </a:extLst>
          </p:cNvPr>
          <p:cNvSpPr txBox="1"/>
          <p:nvPr/>
        </p:nvSpPr>
        <p:spPr>
          <a:xfrm>
            <a:off x="475247" y="547437"/>
            <a:ext cx="3278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Infoboks</a:t>
            </a:r>
            <a:r>
              <a:rPr lang="nb-NO" dirty="0">
                <a:solidFill>
                  <a:srgbClr val="FF0000"/>
                </a:solidFill>
              </a:rPr>
              <a:t> om ting som kan påvirke perioden med </a:t>
            </a:r>
            <a:r>
              <a:rPr lang="nb-NO" dirty="0" err="1">
                <a:solidFill>
                  <a:srgbClr val="FF0000"/>
                </a:solidFill>
              </a:rPr>
              <a:t>foreldrepenger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58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28C350A-1CBD-AE12-EA01-D75FF36FB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89" y="0"/>
            <a:ext cx="7842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69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5712431-5B4D-DD8C-E5F1-765D3D3F2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463" y="666608"/>
            <a:ext cx="8249074" cy="552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01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B54D70-4F1C-5BCC-27E7-80A528F1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fra bruker – del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2DC368-A402-6C21-799D-3C58B199C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Den andre part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Hvem er den andre part – er annen part informert?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Det å koble sammen sakene krever litt kunnskap om partene (en familiespesifikk problemstilling)</a:t>
            </a:r>
          </a:p>
          <a:p>
            <a:r>
              <a:rPr lang="nb-NO" dirty="0"/>
              <a:t>Periode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Når vil du ha </a:t>
            </a:r>
            <a:r>
              <a:rPr lang="nb-NO" dirty="0" err="1"/>
              <a:t>foreldrepenger</a:t>
            </a:r>
            <a:r>
              <a:rPr lang="nb-NO" dirty="0"/>
              <a:t>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Brukeren oppgir datoer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Her kan det komme endringer i løpet av en foreldrepengeperiode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Hvilke dager får man </a:t>
            </a:r>
            <a:r>
              <a:rPr lang="nb-NO" dirty="0" err="1"/>
              <a:t>foreldrepenger</a:t>
            </a:r>
            <a:r>
              <a:rPr lang="nb-NO" dirty="0"/>
              <a:t> for? Hva med de røde dagene?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1082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5C19176-D1B7-F199-EEC1-2E6BC81AD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294" y="199859"/>
            <a:ext cx="8001411" cy="64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23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C0585A5-94EC-0B9D-6CCA-B1DC54A1E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858" y="0"/>
            <a:ext cx="2642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626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C9A28A7-08B5-006B-B913-CEE3F6BCE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272" y="0"/>
            <a:ext cx="2983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00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A40F17-07E6-D11D-0C08-EC5AE093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Oppsummering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B93FCD-D941-EFF9-A955-1DDCBADF7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Oppsummering: stemmer opplysningene?</a:t>
            </a:r>
          </a:p>
          <a:p>
            <a:r>
              <a:rPr lang="nb-NO" dirty="0"/>
              <a:t>Bekrefter igjen at det er riktige opplysninger</a:t>
            </a:r>
          </a:p>
          <a:p>
            <a:r>
              <a:rPr lang="nb-NO" dirty="0"/>
              <a:t>Trykker send - Nå er alt opp til Nav</a:t>
            </a:r>
          </a:p>
          <a:p>
            <a:r>
              <a:rPr lang="nb-NO" dirty="0"/>
              <a:t>Svar kort tid etter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80886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2C04034-A297-A3DF-E0C8-42DFB0988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298" y="358617"/>
            <a:ext cx="6877403" cy="6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50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8B441E4-7029-8D3D-60FC-8FB0BBBBC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498" y="0"/>
            <a:ext cx="6439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16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6339C15-6524-7684-E29F-368018283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432" y="0"/>
            <a:ext cx="60671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21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EE75895-3522-830D-D833-8F5E3165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805" y="596754"/>
            <a:ext cx="5626389" cy="566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24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B32A6D-2CDD-9081-ADAE-6005113D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 med en gang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7DE0D1-6B94-971F-857A-846C36328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Nav har alle opplysningene</a:t>
            </a:r>
          </a:p>
          <a:p>
            <a:r>
              <a:rPr lang="nb-NO" dirty="0"/>
              <a:t>Søknad + inntektsmelding + info fra registre</a:t>
            </a:r>
          </a:p>
          <a:p>
            <a:r>
              <a:rPr lang="nb-NO" dirty="0"/>
              <a:t>Ingenting krever manuell behandling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Ingen mismatch i opplysningene som er gitt i søknaden med de som systemet henter inn selv. For eksempel kunne inntekt Nav fikk fra arbeidsgiver være veldig annerledes enn det som arbeidsgiver har rapportert inn i A-ordningen. Det ville ført til manuell behandling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Ingen av opplysningene skal vurderes skjønnsmessig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6666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10462-4EB2-E30E-A684-BCC67A73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Automatiseringsgrad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3DD0AF-4F4A-30A5-2244-0D01EE2E0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Foreldrepenger har høy automatiseringsgrad – 75-80 % helautomatisk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Selvbetjeningsgrad 98,8 % - </a:t>
            </a:r>
            <a:r>
              <a:rPr lang="nb-NO" dirty="0" err="1">
                <a:latin typeface="Arial"/>
                <a:cs typeface="Arial"/>
              </a:rPr>
              <a:t>dvs</a:t>
            </a:r>
            <a:r>
              <a:rPr lang="nb-NO" dirty="0">
                <a:latin typeface="Arial"/>
                <a:cs typeface="Arial"/>
              </a:rPr>
              <a:t> så godt som alle søker elektronisk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64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1FDC6E-1629-D9DC-1D56-F7BE6426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Klage på samme sak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3094BD-6FD8-7D60-D9E1-C7BB4A181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F659643-C26C-0D8E-F3A8-9E4069D44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702" y="2148729"/>
            <a:ext cx="2816596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620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EAB463-CA65-0383-BD88-6FE7A3F1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Flyten i klagebehandling (forenklet)</a:t>
            </a:r>
            <a:endParaRPr lang="nb-NO" dirty="0"/>
          </a:p>
        </p:txBody>
      </p:sp>
      <p:pic>
        <p:nvPicPr>
          <p:cNvPr id="4" name="Plassholder for innhold 9" descr="Et bilde som inneholder tekst, skjermbilde, diagram, design&#10;&#10;Automatisk generert beskrivelse">
            <a:extLst>
              <a:ext uri="{FF2B5EF4-FFF2-40B4-BE49-F238E27FC236}">
                <a16:creationId xmlns:a16="http://schemas.microsoft.com/office/drawing/2014/main" id="{4D00C91B-FD2E-6C02-7276-98A8FF941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1567" y="1825625"/>
            <a:ext cx="8208865" cy="4351338"/>
          </a:xfrm>
        </p:spPr>
      </p:pic>
    </p:spTree>
    <p:extLst>
      <p:ext uri="{BB962C8B-B14F-4D97-AF65-F5344CB8AC3E}">
        <p14:creationId xmlns:p14="http://schemas.microsoft.com/office/powerpoint/2010/main" val="29498230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9DD7E2-9D3C-A775-BD7B-5B23925B7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Klagebehandling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2B70E4-6450-435D-43E4-4B0F524CC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Klagebehandlingen er delt: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Vurderes av de som har fattet vedtak – vedtaksinstans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Dersom vedtaksinstans mener at fattet vedtak er riktig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Går videre til klageinstans</a:t>
            </a:r>
          </a:p>
          <a:p>
            <a:r>
              <a:rPr lang="nb-NO" dirty="0"/>
              <a:t>Klageinstans har fått "sin saksbehandlingsløsning"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Klagebehandling er manuell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Klagebehandling er en overprøving av det som er blitt gjort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/>
              <a:t>Men vi har bygget inn saksbehandlerstøtte i systemet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9461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D684BB2-A329-FC9E-931B-0814DD1F5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146" y="0"/>
            <a:ext cx="4611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044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21CA85A-BC0C-4630-CBDE-DD9631074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310" y="0"/>
            <a:ext cx="667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97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538B1A3-28CA-5EC4-7865-7AA4FD799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492" y="415770"/>
            <a:ext cx="8103016" cy="602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41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B7A68-5C71-0C19-8C4F-3D992C5AB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Vedtaksinstans behandler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1CA6DF-E88D-DF4E-00A2-C0B7A528C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går inn i foreldrepengeløsningen for å behandle klagen på </a:t>
            </a:r>
            <a:r>
              <a:rPr lang="nb-NO" dirty="0" err="1"/>
              <a:t>foreldrepenger</a:t>
            </a:r>
            <a:endParaRPr lang="nb-NO" dirty="0"/>
          </a:p>
          <a:p>
            <a:r>
              <a:rPr lang="nb-NO" dirty="0"/>
              <a:t>Er vedtaket som er fattet, riktig?</a:t>
            </a:r>
          </a:p>
          <a:p>
            <a:r>
              <a:rPr lang="nb-NO" dirty="0"/>
              <a:t>Hvis ja, velger man en stadfestelse</a:t>
            </a:r>
          </a:p>
          <a:p>
            <a:r>
              <a:rPr lang="nb-NO" dirty="0"/>
              <a:t>Hvis nei, så gjør man om tidligere vedtak</a:t>
            </a:r>
          </a:p>
        </p:txBody>
      </p:sp>
    </p:spTree>
    <p:extLst>
      <p:ext uri="{BB962C8B-B14F-4D97-AF65-F5344CB8AC3E}">
        <p14:creationId xmlns:p14="http://schemas.microsoft.com/office/powerpoint/2010/main" val="25639731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E3CA608-3132-9BF0-5F04-75E061B86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6" y="901570"/>
            <a:ext cx="12008467" cy="5054860"/>
          </a:xfrm>
          <a:prstGeom prst="rect">
            <a:avLst/>
          </a:prstGeom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5393471C-CC8C-7941-1AA5-888677207231}"/>
              </a:ext>
            </a:extLst>
          </p:cNvPr>
          <p:cNvSpPr/>
          <p:nvPr/>
        </p:nvSpPr>
        <p:spPr>
          <a:xfrm>
            <a:off x="7736305" y="2051384"/>
            <a:ext cx="1197142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E2EFA65A-2AD0-1896-2752-B83B41E7C5AB}"/>
              </a:ext>
            </a:extLst>
          </p:cNvPr>
          <p:cNvSpPr/>
          <p:nvPr/>
        </p:nvSpPr>
        <p:spPr>
          <a:xfrm>
            <a:off x="11375857" y="2051384"/>
            <a:ext cx="571499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414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5BAE559-18C3-3F8B-77C4-C52D87F97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6" y="1009525"/>
            <a:ext cx="12021168" cy="4838949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62097B86-2CA9-1105-7F47-FEBDB9D138F0}"/>
              </a:ext>
            </a:extLst>
          </p:cNvPr>
          <p:cNvSpPr/>
          <p:nvPr/>
        </p:nvSpPr>
        <p:spPr>
          <a:xfrm>
            <a:off x="7736305" y="3537284"/>
            <a:ext cx="1197142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1BC1A76C-75D0-03B6-C760-70DC6F1F117D}"/>
              </a:ext>
            </a:extLst>
          </p:cNvPr>
          <p:cNvSpPr/>
          <p:nvPr/>
        </p:nvSpPr>
        <p:spPr>
          <a:xfrm>
            <a:off x="7736305" y="2215816"/>
            <a:ext cx="1197142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BD42BCB2-DBFE-C9E1-DB49-258928E4E266}"/>
              </a:ext>
            </a:extLst>
          </p:cNvPr>
          <p:cNvSpPr/>
          <p:nvPr/>
        </p:nvSpPr>
        <p:spPr>
          <a:xfrm>
            <a:off x="11417967" y="3537284"/>
            <a:ext cx="579521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109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8B68A74-2BB3-6E0D-F465-B4F1552C5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1" y="847592"/>
            <a:ext cx="12027518" cy="5162815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F48BF7D8-FC17-712D-3F61-3E83743D0EE2}"/>
              </a:ext>
            </a:extLst>
          </p:cNvPr>
          <p:cNvSpPr/>
          <p:nvPr/>
        </p:nvSpPr>
        <p:spPr>
          <a:xfrm>
            <a:off x="7736305" y="2033337"/>
            <a:ext cx="1197142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7A82157B-241C-F3B0-6ACF-8130A1F20383}"/>
              </a:ext>
            </a:extLst>
          </p:cNvPr>
          <p:cNvSpPr/>
          <p:nvPr/>
        </p:nvSpPr>
        <p:spPr>
          <a:xfrm>
            <a:off x="11628520" y="2039353"/>
            <a:ext cx="342899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284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6E1EB54-8E39-CCEB-EEA8-B798CF775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2" y="933321"/>
            <a:ext cx="11989416" cy="4991357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3CD574BE-A8C4-4E49-A627-5E91BD7EB386}"/>
              </a:ext>
            </a:extLst>
          </p:cNvPr>
          <p:cNvSpPr/>
          <p:nvPr/>
        </p:nvSpPr>
        <p:spPr>
          <a:xfrm>
            <a:off x="252661" y="3218447"/>
            <a:ext cx="5498433" cy="18889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6037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1DEEE94-CBFB-C800-1E2A-D0E1EC2F9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5" y="901570"/>
            <a:ext cx="12046569" cy="50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859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EAE55F8-B4D8-B247-6188-795A75CDA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1" y="1111131"/>
            <a:ext cx="12002117" cy="4635738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C511ABFE-C05C-6129-2D92-9BC78087D7A5}"/>
              </a:ext>
            </a:extLst>
          </p:cNvPr>
          <p:cNvSpPr/>
          <p:nvPr/>
        </p:nvSpPr>
        <p:spPr>
          <a:xfrm>
            <a:off x="210552" y="2743200"/>
            <a:ext cx="2292015" cy="3007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7119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ECE5D38-62F5-5FD8-3A5D-4DF444E9C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9" y="1111131"/>
            <a:ext cx="12078321" cy="46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89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6AF564C-E707-A6AC-E4DB-F8AD0B8FC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" y="923796"/>
            <a:ext cx="12160875" cy="501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372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9DBFC0C-BB78-3B00-DF01-67C2FFB23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1" y="904745"/>
            <a:ext cx="12027518" cy="5048509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100043F2-1AE8-58D8-02E3-913F5105CDA3}"/>
              </a:ext>
            </a:extLst>
          </p:cNvPr>
          <p:cNvSpPr/>
          <p:nvPr/>
        </p:nvSpPr>
        <p:spPr>
          <a:xfrm>
            <a:off x="9468853" y="5107405"/>
            <a:ext cx="2183732" cy="9926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8850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7F77FF-928D-5A1E-EF49-435C79A1D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Klagen oversendes til Klageinstans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7783AC-F160-8844-0C93-B110CD337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Sendes til saksbehandlingssystemet Kabal</a:t>
            </a:r>
          </a:p>
        </p:txBody>
      </p:sp>
    </p:spTree>
    <p:extLst>
      <p:ext uri="{BB962C8B-B14F-4D97-AF65-F5344CB8AC3E}">
        <p14:creationId xmlns:p14="http://schemas.microsoft.com/office/powerpoint/2010/main" val="20577752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Font, Grafikk, symbol, skjermbilde&#10;&#10;Automatisk generert beskrivelse">
            <a:extLst>
              <a:ext uri="{FF2B5EF4-FFF2-40B4-BE49-F238E27FC236}">
                <a16:creationId xmlns:a16="http://schemas.microsoft.com/office/drawing/2014/main" id="{1E2BAC95-FA97-1482-89A3-BB8077555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9906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764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05F057-53E5-0D27-E480-89A978DD5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Oppgavelisten i Kabal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167D53C9-5EFA-7D6D-C825-6817BA6BF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58571"/>
            <a:ext cx="10515600" cy="288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283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9089F20-09FC-BE7B-C908-1F08ACA5C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9" y="806315"/>
            <a:ext cx="12103722" cy="5245370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B6BC6969-4B4B-719B-B586-BEEA1D461FA5}"/>
              </a:ext>
            </a:extLst>
          </p:cNvPr>
          <p:cNvSpPr/>
          <p:nvPr/>
        </p:nvSpPr>
        <p:spPr>
          <a:xfrm>
            <a:off x="7453563" y="2683041"/>
            <a:ext cx="1630279" cy="3609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8063F010-8C07-80AF-ADE8-8068512DB187}"/>
              </a:ext>
            </a:extLst>
          </p:cNvPr>
          <p:cNvSpPr/>
          <p:nvPr/>
        </p:nvSpPr>
        <p:spPr>
          <a:xfrm>
            <a:off x="9899985" y="4782552"/>
            <a:ext cx="2292015" cy="13294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154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2CBA047-CDC0-FB3F-C688-B59FFDC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2356"/>
            <a:ext cx="12192000" cy="4493287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14686C56-C1E4-D8A6-A669-39F2BEE43F66}"/>
              </a:ext>
            </a:extLst>
          </p:cNvPr>
          <p:cNvSpPr/>
          <p:nvPr/>
        </p:nvSpPr>
        <p:spPr>
          <a:xfrm>
            <a:off x="950494" y="1275346"/>
            <a:ext cx="1750595" cy="2466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0487D0AE-F0E5-4D3D-A125-0B07B0107596}"/>
              </a:ext>
            </a:extLst>
          </p:cNvPr>
          <p:cNvSpPr/>
          <p:nvPr/>
        </p:nvSpPr>
        <p:spPr>
          <a:xfrm>
            <a:off x="-48126" y="1398670"/>
            <a:ext cx="691816" cy="31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89A07D3D-55F4-D2C8-CB2D-D7D131817512}"/>
              </a:ext>
            </a:extLst>
          </p:cNvPr>
          <p:cNvSpPr/>
          <p:nvPr/>
        </p:nvSpPr>
        <p:spPr>
          <a:xfrm>
            <a:off x="5951620" y="1398670"/>
            <a:ext cx="1826795" cy="31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EF354A49-0A7F-3382-30B4-21CBE5AF928E}"/>
              </a:ext>
            </a:extLst>
          </p:cNvPr>
          <p:cNvSpPr/>
          <p:nvPr/>
        </p:nvSpPr>
        <p:spPr>
          <a:xfrm>
            <a:off x="8159417" y="1473869"/>
            <a:ext cx="691816" cy="192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632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7323F72-4FBB-177B-BB16-F78C75048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3" y="796789"/>
            <a:ext cx="12122773" cy="5264421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81FF75B2-D951-D145-D63C-DCCFD21610EB}"/>
              </a:ext>
            </a:extLst>
          </p:cNvPr>
          <p:cNvSpPr/>
          <p:nvPr/>
        </p:nvSpPr>
        <p:spPr>
          <a:xfrm>
            <a:off x="102268" y="1648325"/>
            <a:ext cx="1136985" cy="2466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9102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A4C90-8044-7FBC-D321-9634C01D9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Dokumentstøtte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7248A-1916-FE06-3401-67710017D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latin typeface="Arial"/>
                <a:cs typeface="Arial"/>
              </a:rPr>
              <a:t>Dokumentlisten</a:t>
            </a:r>
            <a:r>
              <a:rPr lang="nb-NO" dirty="0">
                <a:latin typeface="Arial"/>
                <a:cs typeface="Arial"/>
              </a:rPr>
              <a:t> er en speiling av det som ligger i dokumentarkivet (</a:t>
            </a:r>
            <a:r>
              <a:rPr lang="nb-NO" dirty="0" err="1">
                <a:latin typeface="Arial"/>
                <a:cs typeface="Arial"/>
              </a:rPr>
              <a:t>Joark</a:t>
            </a:r>
            <a:r>
              <a:rPr lang="nb-NO" dirty="0">
                <a:latin typeface="Arial"/>
                <a:cs typeface="Arial"/>
              </a:rPr>
              <a:t>) </a:t>
            </a:r>
          </a:p>
          <a:p>
            <a:r>
              <a:rPr lang="nb-NO" dirty="0">
                <a:latin typeface="Arial"/>
                <a:cs typeface="Arial"/>
              </a:rPr>
              <a:t>Har funksjonalitet for at saksbehandler også kan legge til dokumenter som er mottatt</a:t>
            </a:r>
          </a:p>
          <a:p>
            <a:r>
              <a:rPr lang="nb-NO" dirty="0">
                <a:latin typeface="Arial"/>
                <a:cs typeface="Arial"/>
              </a:rPr>
              <a:t>Saksbehandler kan også redigere i titler osv.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Saksbehandler kan enkelt svare ut innsynsbegjæring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71163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D9D4C4-FF8C-AF51-E035-60D409FC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Funksjonalitet i </a:t>
            </a:r>
            <a:r>
              <a:rPr lang="nb-NO" dirty="0" err="1">
                <a:latin typeface="Arial"/>
                <a:cs typeface="Arial"/>
              </a:rPr>
              <a:t>dokumentlisten</a:t>
            </a:r>
            <a:r>
              <a:rPr lang="nb-NO" dirty="0">
                <a:latin typeface="Arial"/>
                <a:cs typeface="Arial"/>
              </a:rPr>
              <a:t>  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3274C3-C1F9-90F3-3CB5-9DA10119C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Kan få opp flere dokumenter i en PDF - når man skal lese seg opp på en sak for eksempel, velger alle dokumentene man vil lese og får en PDF</a:t>
            </a:r>
          </a:p>
          <a:p>
            <a:r>
              <a:rPr lang="nb-NO" dirty="0">
                <a:latin typeface="Arial"/>
                <a:cs typeface="Arial"/>
              </a:rPr>
              <a:t>Kan velge dokumenter og bruke som vedlegg til et brev – hvis man skal fremlegge en sak for rådgivende overlege og ønsker å vise fram hvilken dokumentasjon vedkommende bør se på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74628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9D57A4-F221-F73F-4032-6D79EB900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1" y="834891"/>
            <a:ext cx="12027518" cy="518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50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B51950-E29C-EBE4-8980-E825536A1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Brev og behandlingsstøtte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0E63C8-A46E-D50D-DBB1-36522A395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Saksbehandler kan velge relevant brev for sin sak</a:t>
            </a:r>
          </a:p>
          <a:p>
            <a:r>
              <a:rPr lang="nb-NO" dirty="0">
                <a:latin typeface="Arial"/>
                <a:cs typeface="Arial"/>
              </a:rPr>
              <a:t>Saksbehandler kan få informasjon om sin sak – hva slags område, hvor kommer saken fra, evt. Melding og hendelser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Saksbehandler kan sette utfall og hjemmel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Saksbehandler kan legge inn medunderskriver, </a:t>
            </a:r>
            <a:r>
              <a:rPr lang="nb-NO" dirty="0" err="1">
                <a:latin typeface="Arial"/>
                <a:cs typeface="Arial"/>
              </a:rPr>
              <a:t>evt</a:t>
            </a:r>
            <a:r>
              <a:rPr lang="nb-NO" dirty="0">
                <a:latin typeface="Arial"/>
                <a:cs typeface="Arial"/>
              </a:rPr>
              <a:t> navn på rådgivende overlege dersom saken skal sendes dit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15168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8617EC-C87B-AB82-F757-763F1430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Kvalitetsvurderingen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9FB5DE-52B5-B1CC-0152-7E45B67FA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Fylles ut til sist</a:t>
            </a:r>
          </a:p>
          <a:p>
            <a:r>
              <a:rPr lang="nb-NO" dirty="0">
                <a:latin typeface="Arial"/>
                <a:cs typeface="Arial"/>
              </a:rPr>
              <a:t>Handler om å </a:t>
            </a:r>
            <a:r>
              <a:rPr lang="nb-NO" dirty="0" err="1">
                <a:latin typeface="Arial"/>
                <a:cs typeface="Arial"/>
              </a:rPr>
              <a:t>kvalitetsvurdere</a:t>
            </a:r>
            <a:r>
              <a:rPr lang="nb-NO" dirty="0">
                <a:latin typeface="Arial"/>
                <a:cs typeface="Arial"/>
              </a:rPr>
              <a:t> vedtaksinstansens behandling av klagen, eventuelt ytelsesbehandlingen</a:t>
            </a:r>
          </a:p>
          <a:p>
            <a:r>
              <a:rPr lang="nb-NO" dirty="0">
                <a:latin typeface="Arial"/>
                <a:cs typeface="Arial"/>
              </a:rPr>
              <a:t>NAV Klageinstans lager en årlig kvalitetsrapport på alle områder, blant annet basert på disse tilbakemeldingene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70037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D8D17AB-C234-3A94-84EC-532EA500E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" y="815840"/>
            <a:ext cx="12173576" cy="52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743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8016C67-3C78-3781-BA64-320D1F72E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664" y="987299"/>
            <a:ext cx="2368672" cy="48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248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3C0014-37E8-4F64-0CA2-C34DEC27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Manuell saksbehandling 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9435CD-BF7A-D9C8-B521-F6C7529F5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Hver sak må behandles individuelt</a:t>
            </a:r>
          </a:p>
          <a:p>
            <a:r>
              <a:rPr lang="nb-NO" dirty="0">
                <a:latin typeface="Arial"/>
                <a:cs typeface="Arial"/>
              </a:rPr>
              <a:t>Klagebehandling er en form for overprøving av all tidligere saksbehandling</a:t>
            </a:r>
          </a:p>
          <a:p>
            <a:r>
              <a:rPr lang="nb-NO" dirty="0">
                <a:latin typeface="Arial"/>
                <a:cs typeface="Arial"/>
              </a:rPr>
              <a:t>Saksbehandler skal vurdere alle vilkår</a:t>
            </a:r>
          </a:p>
          <a:p>
            <a:r>
              <a:rPr lang="nb-NO" dirty="0">
                <a:latin typeface="Arial"/>
                <a:cs typeface="Arial"/>
              </a:rPr>
              <a:t>Tar mye tid – en utfordring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Det tar tid før en saksbehandler ser på klagen – liggetiden er lang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05380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9CFC1B2-5582-234E-D442-0D024F0F6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982" y="37925"/>
            <a:ext cx="3626036" cy="6782149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E0EE87E7-92DE-B35D-8F2F-86730C86CFD7}"/>
              </a:ext>
            </a:extLst>
          </p:cNvPr>
          <p:cNvSpPr/>
          <p:nvPr/>
        </p:nvSpPr>
        <p:spPr>
          <a:xfrm>
            <a:off x="4282982" y="4716379"/>
            <a:ext cx="968802" cy="42712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9A816F69-7CE5-B3FC-6DD2-1B85DACB161F}"/>
              </a:ext>
            </a:extLst>
          </p:cNvPr>
          <p:cNvSpPr/>
          <p:nvPr/>
        </p:nvSpPr>
        <p:spPr>
          <a:xfrm>
            <a:off x="4282982" y="5727031"/>
            <a:ext cx="1813018" cy="58353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76683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3402492-293F-774C-4FD0-7A6450BB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775" y="0"/>
            <a:ext cx="3800449" cy="6858000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24A7EBBB-2FD3-1EB3-9760-902E5B8A0E39}"/>
              </a:ext>
            </a:extLst>
          </p:cNvPr>
          <p:cNvSpPr/>
          <p:nvPr/>
        </p:nvSpPr>
        <p:spPr>
          <a:xfrm>
            <a:off x="4195775" y="3645569"/>
            <a:ext cx="968802" cy="4271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A40EDB71-F7B8-AEE5-36A7-0AC42CE4BED9}"/>
              </a:ext>
            </a:extLst>
          </p:cNvPr>
          <p:cNvSpPr/>
          <p:nvPr/>
        </p:nvSpPr>
        <p:spPr>
          <a:xfrm>
            <a:off x="4138863" y="4572000"/>
            <a:ext cx="3800449" cy="15761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A8E45EE-0841-1027-DD10-2F1398815092}"/>
              </a:ext>
            </a:extLst>
          </p:cNvPr>
          <p:cNvSpPr txBox="1"/>
          <p:nvPr/>
        </p:nvSpPr>
        <p:spPr>
          <a:xfrm>
            <a:off x="583532" y="637674"/>
            <a:ext cx="2755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Legger inn opplysninger om behandlingen</a:t>
            </a:r>
          </a:p>
        </p:txBody>
      </p:sp>
    </p:spTree>
    <p:extLst>
      <p:ext uri="{BB962C8B-B14F-4D97-AF65-F5344CB8AC3E}">
        <p14:creationId xmlns:p14="http://schemas.microsoft.com/office/powerpoint/2010/main" val="21205358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DE94005-3257-0168-8CAF-1C1266B8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931" y="0"/>
            <a:ext cx="3868137" cy="6858000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B28A7D3E-5D49-957D-848D-E32C4D5375BF}"/>
              </a:ext>
            </a:extLst>
          </p:cNvPr>
          <p:cNvSpPr/>
          <p:nvPr/>
        </p:nvSpPr>
        <p:spPr>
          <a:xfrm>
            <a:off x="4195774" y="4830679"/>
            <a:ext cx="1900225" cy="194911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37140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B3C4C6B-A57D-5284-2CCA-6633357C2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264" y="1006350"/>
            <a:ext cx="5283472" cy="4845299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9898FD7-EF5A-9C55-1407-13FB6997F06C}"/>
              </a:ext>
            </a:extLst>
          </p:cNvPr>
          <p:cNvSpPr txBox="1"/>
          <p:nvPr/>
        </p:nvSpPr>
        <p:spPr>
          <a:xfrm>
            <a:off x="481263" y="639386"/>
            <a:ext cx="2159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Avhengig av type sak, får man ulike mulige brevmaler</a:t>
            </a:r>
          </a:p>
        </p:txBody>
      </p:sp>
    </p:spTree>
    <p:extLst>
      <p:ext uri="{BB962C8B-B14F-4D97-AF65-F5344CB8AC3E}">
        <p14:creationId xmlns:p14="http://schemas.microsoft.com/office/powerpoint/2010/main" val="27110925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AAA045-9AB0-5E58-9196-19A77363D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Brevskriving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E8432A-1C7E-7825-A144-AD9F23EBA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Arial"/>
                <a:cs typeface="Arial"/>
              </a:rPr>
              <a:t>Klagesaksbehandlere jobber for det meste i tekstbehandlingsprogram</a:t>
            </a:r>
          </a:p>
          <a:p>
            <a:r>
              <a:rPr lang="nb-NO" dirty="0">
                <a:latin typeface="Arial"/>
                <a:cs typeface="Arial"/>
              </a:rPr>
              <a:t>Har tidligere jobbet mye i </a:t>
            </a:r>
            <a:r>
              <a:rPr lang="nb-NO" dirty="0" err="1">
                <a:latin typeface="Arial"/>
                <a:cs typeface="Arial"/>
              </a:rPr>
              <a:t>word</a:t>
            </a:r>
            <a:r>
              <a:rPr lang="nb-NO" dirty="0">
                <a:latin typeface="Arial"/>
                <a:cs typeface="Arial"/>
              </a:rPr>
              <a:t> og klippet og limt</a:t>
            </a:r>
          </a:p>
          <a:p>
            <a:r>
              <a:rPr lang="nb-NO" dirty="0">
                <a:latin typeface="Arial"/>
                <a:cs typeface="Arial"/>
              </a:rPr>
              <a:t>Det er en del standardtekst som gjelder for alle vedtak, og så er det en del felter som må være fylt ut eller slettet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Dato for klage, dato for vedtak, hjemmel osv. </a:t>
            </a:r>
          </a:p>
          <a:p>
            <a:r>
              <a:rPr lang="nb-NO" dirty="0">
                <a:latin typeface="Arial"/>
                <a:cs typeface="Arial"/>
              </a:rPr>
              <a:t>En del støtte til hvilken tekst man skriver avhengig av hvilket område og hvilken hjemmel man har brukt</a:t>
            </a:r>
            <a:endParaRPr lang="nb-NO" dirty="0"/>
          </a:p>
          <a:p>
            <a:r>
              <a:rPr lang="nb-NO" dirty="0">
                <a:latin typeface="Arial"/>
                <a:cs typeface="Arial"/>
              </a:rPr>
              <a:t>En del støtte til tekstbehandlingen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 err="1">
                <a:latin typeface="Arial"/>
                <a:cs typeface="Arial"/>
              </a:rPr>
              <a:t>Sbh</a:t>
            </a:r>
            <a:r>
              <a:rPr lang="nb-NO" dirty="0">
                <a:latin typeface="Arial"/>
                <a:cs typeface="Arial"/>
              </a:rPr>
              <a:t> kan legge til personlige forkortelser (</a:t>
            </a:r>
            <a:r>
              <a:rPr lang="nb-NO" dirty="0" err="1">
                <a:latin typeface="Arial"/>
                <a:cs typeface="Arial"/>
              </a:rPr>
              <a:t>dap</a:t>
            </a:r>
            <a:r>
              <a:rPr lang="nb-NO" dirty="0">
                <a:latin typeface="Arial"/>
                <a:cs typeface="Arial"/>
              </a:rPr>
              <a:t> – den ankende part)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38621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4BA93D7-333F-D792-0EDC-578CFBD8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8554" y="0"/>
            <a:ext cx="4154891" cy="68580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4C61EE7-B639-E411-9210-92747E4F9A6E}"/>
              </a:ext>
            </a:extLst>
          </p:cNvPr>
          <p:cNvSpPr txBox="1"/>
          <p:nvPr/>
        </p:nvSpPr>
        <p:spPr>
          <a:xfrm>
            <a:off x="745958" y="673768"/>
            <a:ext cx="2033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Å skrive vedtak er en stor del av jobben for en klagesaksbehandler</a:t>
            </a:r>
          </a:p>
        </p:txBody>
      </p:sp>
    </p:spTree>
    <p:extLst>
      <p:ext uri="{BB962C8B-B14F-4D97-AF65-F5344CB8AC3E}">
        <p14:creationId xmlns:p14="http://schemas.microsoft.com/office/powerpoint/2010/main" val="1425924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48681B1-DDA1-3CAC-6025-49EA81F20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217" y="758688"/>
            <a:ext cx="4197566" cy="534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461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13BDF53-516C-D2E3-D05C-B76997C8B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640" y="863468"/>
            <a:ext cx="4254719" cy="51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503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4FD3CE7-8079-6398-8DEE-A8A07C16F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285" y="1528497"/>
            <a:ext cx="6125430" cy="380100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C7426E6-CE46-D0BB-F44A-4B91AC0D4D80}"/>
              </a:ext>
            </a:extLst>
          </p:cNvPr>
          <p:cNvSpPr txBox="1"/>
          <p:nvPr/>
        </p:nvSpPr>
        <p:spPr>
          <a:xfrm>
            <a:off x="529389" y="733926"/>
            <a:ext cx="17866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Saksbehandler kan legge inn relevant regelverk i vedtaket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7946A926-EFD0-2B3A-9590-2A766E8D7526}"/>
              </a:ext>
            </a:extLst>
          </p:cNvPr>
          <p:cNvSpPr/>
          <p:nvPr/>
        </p:nvSpPr>
        <p:spPr>
          <a:xfrm>
            <a:off x="3242511" y="2117558"/>
            <a:ext cx="553452" cy="4271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069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45E32A2-EACB-105D-E7CF-ABFABDE35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150" y="72852"/>
            <a:ext cx="3873699" cy="671229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4D01650B-2A84-2427-F5EB-99AEFE363C4E}"/>
              </a:ext>
            </a:extLst>
          </p:cNvPr>
          <p:cNvSpPr txBox="1"/>
          <p:nvPr/>
        </p:nvSpPr>
        <p:spPr>
          <a:xfrm>
            <a:off x="926432" y="914400"/>
            <a:ext cx="2051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Saksbehandler kan sende behandlingen til medunderskriver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1AC7934E-4B02-94CF-D62A-6314C6CD4BE1}"/>
              </a:ext>
            </a:extLst>
          </p:cNvPr>
          <p:cNvSpPr/>
          <p:nvPr/>
        </p:nvSpPr>
        <p:spPr>
          <a:xfrm>
            <a:off x="6095999" y="745958"/>
            <a:ext cx="1874922" cy="80611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891778A7-C733-AA42-A3BD-4F755E7A2248}"/>
              </a:ext>
            </a:extLst>
          </p:cNvPr>
          <p:cNvSpPr/>
          <p:nvPr/>
        </p:nvSpPr>
        <p:spPr>
          <a:xfrm>
            <a:off x="6095999" y="3374858"/>
            <a:ext cx="1874922" cy="5955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088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20FDF14-FE0C-E568-14C0-0CA27E000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311" y="1835068"/>
            <a:ext cx="6369377" cy="3187864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F7F7A8D4-C59D-D3B8-1C61-A012BF592F58}"/>
              </a:ext>
            </a:extLst>
          </p:cNvPr>
          <p:cNvSpPr/>
          <p:nvPr/>
        </p:nvSpPr>
        <p:spPr>
          <a:xfrm>
            <a:off x="9011652" y="2689058"/>
            <a:ext cx="415089" cy="4331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ED0DE07-A71D-FD97-FF53-E4E77D2D02BF}"/>
              </a:ext>
            </a:extLst>
          </p:cNvPr>
          <p:cNvSpPr txBox="1"/>
          <p:nvPr/>
        </p:nvSpPr>
        <p:spPr>
          <a:xfrm>
            <a:off x="535404" y="956511"/>
            <a:ext cx="273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For å sende ut vedtaket</a:t>
            </a:r>
          </a:p>
        </p:txBody>
      </p:sp>
    </p:spTree>
    <p:extLst>
      <p:ext uri="{BB962C8B-B14F-4D97-AF65-F5344CB8AC3E}">
        <p14:creationId xmlns:p14="http://schemas.microsoft.com/office/powerpoint/2010/main" val="24942945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3881909-3D94-00C2-17BF-8AF32DE73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75" y="0"/>
            <a:ext cx="9752649" cy="68580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576F592-256E-8DE6-CB60-4F233EF8E64A}"/>
              </a:ext>
            </a:extLst>
          </p:cNvPr>
          <p:cNvSpPr txBox="1"/>
          <p:nvPr/>
        </p:nvSpPr>
        <p:spPr>
          <a:xfrm>
            <a:off x="360947" y="2995863"/>
            <a:ext cx="2051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Saksbehandler får opp forslag til mottakere</a:t>
            </a:r>
          </a:p>
        </p:txBody>
      </p:sp>
    </p:spTree>
    <p:extLst>
      <p:ext uri="{BB962C8B-B14F-4D97-AF65-F5344CB8AC3E}">
        <p14:creationId xmlns:p14="http://schemas.microsoft.com/office/powerpoint/2010/main" val="20504455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A3BA133-8A62-CFD6-3680-40CAFCD2F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566" y="2087308"/>
            <a:ext cx="1886047" cy="139072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EBED23C-B53C-66D9-4AEF-E37C8B1A1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57294"/>
            <a:ext cx="1981302" cy="175269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E1051DF-7669-1820-34A9-EEC7CC485E04}"/>
              </a:ext>
            </a:extLst>
          </p:cNvPr>
          <p:cNvSpPr txBox="1"/>
          <p:nvPr/>
        </p:nvSpPr>
        <p:spPr>
          <a:xfrm>
            <a:off x="770021" y="679784"/>
            <a:ext cx="4734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Saksbehandler kan legge til fullmektig fra behandlingskolonnen hvis det finnes i saken</a:t>
            </a:r>
          </a:p>
        </p:txBody>
      </p:sp>
    </p:spTree>
    <p:extLst>
      <p:ext uri="{BB962C8B-B14F-4D97-AF65-F5344CB8AC3E}">
        <p14:creationId xmlns:p14="http://schemas.microsoft.com/office/powerpoint/2010/main" val="336937267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4A297CD-5E83-044E-B03D-5F5E2D350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115" y="0"/>
            <a:ext cx="9799770" cy="6858000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A5A18B95-5640-1CEA-4799-6A6740622C54}"/>
              </a:ext>
            </a:extLst>
          </p:cNvPr>
          <p:cNvSpPr/>
          <p:nvPr/>
        </p:nvSpPr>
        <p:spPr>
          <a:xfrm>
            <a:off x="1112921" y="1082842"/>
            <a:ext cx="2292015" cy="10407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54846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38D5354-0EEF-06A2-8163-D7CF8DE3C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514" y="0"/>
            <a:ext cx="9812972" cy="6858000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FFB2B3D0-CEAD-73C5-EA6D-0B99C618C04E}"/>
              </a:ext>
            </a:extLst>
          </p:cNvPr>
          <p:cNvSpPr/>
          <p:nvPr/>
        </p:nvSpPr>
        <p:spPr>
          <a:xfrm>
            <a:off x="1112921" y="1082842"/>
            <a:ext cx="2292015" cy="15400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EB7EA770-ECAB-2A09-92DC-2A71B304585B}"/>
              </a:ext>
            </a:extLst>
          </p:cNvPr>
          <p:cNvSpPr/>
          <p:nvPr/>
        </p:nvSpPr>
        <p:spPr>
          <a:xfrm>
            <a:off x="9300411" y="6485020"/>
            <a:ext cx="1828800" cy="3729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5736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9C11E11-7441-0AA7-67B7-2C7086D1F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568" y="0"/>
            <a:ext cx="9764863" cy="6858000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2E778099-9553-576E-4BBF-D0B5977F5557}"/>
              </a:ext>
            </a:extLst>
          </p:cNvPr>
          <p:cNvSpPr/>
          <p:nvPr/>
        </p:nvSpPr>
        <p:spPr>
          <a:xfrm>
            <a:off x="8825163" y="6485020"/>
            <a:ext cx="2195763" cy="3729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48189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1677AD5-3C23-3C19-2A8F-932A595BF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107" y="1714412"/>
            <a:ext cx="6521785" cy="3429176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D23AC8C1-64C0-AE46-1D72-8B858F01CB9A}"/>
              </a:ext>
            </a:extLst>
          </p:cNvPr>
          <p:cNvSpPr/>
          <p:nvPr/>
        </p:nvSpPr>
        <p:spPr>
          <a:xfrm>
            <a:off x="2835108" y="2761247"/>
            <a:ext cx="4600408" cy="3729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8695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C8FEE02-FD3C-A3C7-032A-7325CE8C2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702" y="663433"/>
            <a:ext cx="2838596" cy="5531134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C8D4EC-4515-A0E0-0D3A-A148FE11871D}"/>
              </a:ext>
            </a:extLst>
          </p:cNvPr>
          <p:cNvSpPr txBox="1"/>
          <p:nvPr/>
        </p:nvSpPr>
        <p:spPr>
          <a:xfrm>
            <a:off x="661736" y="866274"/>
            <a:ext cx="2424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Til sist </a:t>
            </a:r>
            <a:r>
              <a:rPr lang="nb-NO" dirty="0" err="1">
                <a:solidFill>
                  <a:srgbClr val="FF0000"/>
                </a:solidFill>
              </a:rPr>
              <a:t>kvalitetsvurderer</a:t>
            </a:r>
            <a:r>
              <a:rPr lang="nb-NO" dirty="0">
                <a:solidFill>
                  <a:srgbClr val="FF0000"/>
                </a:solidFill>
              </a:rPr>
              <a:t> saksbehandler klagen</a:t>
            </a:r>
          </a:p>
        </p:txBody>
      </p:sp>
    </p:spTree>
    <p:extLst>
      <p:ext uri="{BB962C8B-B14F-4D97-AF65-F5344CB8AC3E}">
        <p14:creationId xmlns:p14="http://schemas.microsoft.com/office/powerpoint/2010/main" val="11276914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B92100A-4326-AD16-C27F-7DBBFF049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376" y="2409772"/>
            <a:ext cx="3829247" cy="203845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C2C0B96-0B9D-E2C1-5009-1B4FC6B8BA9D}"/>
              </a:ext>
            </a:extLst>
          </p:cNvPr>
          <p:cNvSpPr txBox="1"/>
          <p:nvPr/>
        </p:nvSpPr>
        <p:spPr>
          <a:xfrm>
            <a:off x="950495" y="968542"/>
            <a:ext cx="2370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Saksbehandler kan nå ferdigstille saken</a:t>
            </a:r>
          </a:p>
        </p:txBody>
      </p:sp>
    </p:spTree>
    <p:extLst>
      <p:ext uri="{BB962C8B-B14F-4D97-AF65-F5344CB8AC3E}">
        <p14:creationId xmlns:p14="http://schemas.microsoft.com/office/powerpoint/2010/main" val="30509807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99FC8D5-7EF3-DB18-E7FE-3AA79B7B6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1" y="758688"/>
            <a:ext cx="12002117" cy="5340624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67AC628-1A09-B634-4723-BDC99CC5CC9D}"/>
              </a:ext>
            </a:extLst>
          </p:cNvPr>
          <p:cNvSpPr txBox="1"/>
          <p:nvPr/>
        </p:nvSpPr>
        <p:spPr>
          <a:xfrm>
            <a:off x="559468" y="3651584"/>
            <a:ext cx="2833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Saksbehandler i vedtaksenheten kan se utfallet i sin løsning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05A3721A-6216-70C8-914F-A6AD6796B0B5}"/>
              </a:ext>
            </a:extLst>
          </p:cNvPr>
          <p:cNvSpPr/>
          <p:nvPr/>
        </p:nvSpPr>
        <p:spPr>
          <a:xfrm>
            <a:off x="9360568" y="4860758"/>
            <a:ext cx="2292015" cy="992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91242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4B0CBC-D533-B818-CB47-CF97F6C0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fordelene med nytt klagesystem?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0ABA93-9245-6921-D8FE-0FA8E553E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Saksbehandlere i klageinstans trenger ikke lære seg flere systemer for å kunne jobbe på ulike områder</a:t>
            </a:r>
          </a:p>
          <a:p>
            <a:r>
              <a:rPr lang="nb-NO" dirty="0"/>
              <a:t>For å jobbe på et nytt område, trenger man «bare» å sette seg inn i en ny del av loven, systemstøtten er den samme</a:t>
            </a:r>
          </a:p>
          <a:p>
            <a:r>
              <a:rPr lang="nb-NO" dirty="0"/>
              <a:t>Det blir lettere å snakke om utfordringer i saksbehandlingen på tvers</a:t>
            </a:r>
          </a:p>
          <a:p>
            <a:r>
              <a:rPr lang="nb-NO" dirty="0"/>
              <a:t>Lettere å sammenligne områder på tvers</a:t>
            </a:r>
          </a:p>
          <a:p>
            <a:r>
              <a:rPr lang="nb-NO" dirty="0"/>
              <a:t>Kan etter hvert se på produksjonsstyring på tvers – det vil si at man kan følge «eldste sak først»-prinsippet på tvers av områder </a:t>
            </a:r>
          </a:p>
        </p:txBody>
      </p:sp>
    </p:spTree>
    <p:extLst>
      <p:ext uri="{BB962C8B-B14F-4D97-AF65-F5344CB8AC3E}">
        <p14:creationId xmlns:p14="http://schemas.microsoft.com/office/powerpoint/2010/main" val="12931416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989B56-DBC1-9307-34AB-6BEFFC2DF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Sammenligning </a:t>
            </a:r>
            <a:r>
              <a:rPr lang="nb-NO" dirty="0" err="1">
                <a:latin typeface="Arial"/>
                <a:cs typeface="Arial"/>
              </a:rPr>
              <a:t>foreldrepenger</a:t>
            </a:r>
            <a:r>
              <a:rPr lang="nb-NO" dirty="0">
                <a:latin typeface="Arial"/>
                <a:cs typeface="Arial"/>
              </a:rPr>
              <a:t> – og klagebehandling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6ACCBC-054E-58DD-E80A-33CB24B9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Foreldrepenger – veldig automatisert et sted mellom 75-80 % helautomatisk</a:t>
            </a:r>
          </a:p>
          <a:p>
            <a:r>
              <a:rPr lang="nb-NO" dirty="0">
                <a:latin typeface="Arial"/>
                <a:cs typeface="Arial"/>
              </a:rPr>
              <a:t>Foreldrepenger bruker regler for å fastsette utfall</a:t>
            </a:r>
          </a:p>
          <a:p>
            <a:r>
              <a:rPr lang="nb-NO" dirty="0">
                <a:latin typeface="Arial"/>
                <a:cs typeface="Arial"/>
              </a:rPr>
              <a:t>Klagebehandlingen er manuell. En del av støtten rundt er automatisert, få strukturerte data (metadata)</a:t>
            </a:r>
          </a:p>
          <a:p>
            <a:r>
              <a:rPr lang="nb-NO" dirty="0">
                <a:latin typeface="Arial"/>
                <a:cs typeface="Arial"/>
              </a:rPr>
              <a:t>I klagebehandlingen er det saksbehandler som vurderer utfallet</a:t>
            </a:r>
          </a:p>
          <a:p>
            <a:r>
              <a:rPr lang="nb-NO" dirty="0">
                <a:latin typeface="Arial"/>
                <a:cs typeface="Arial"/>
              </a:rPr>
              <a:t>Forskjell i saksbehandlingstid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8648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D87474-4EA4-EE71-8CC5-8B99B71B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Skjema fru Blom!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43C5C-B199-818A-EC94-683995C83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Foreldrepenger</a:t>
            </a:r>
          </a:p>
          <a:p>
            <a:r>
              <a:rPr lang="nb-NO" dirty="0"/>
              <a:t>Et strukturert skjema, </a:t>
            </a:r>
            <a:r>
              <a:rPr lang="nb-NO" dirty="0" err="1"/>
              <a:t>dvs</a:t>
            </a:r>
            <a:r>
              <a:rPr lang="nb-NO" dirty="0"/>
              <a:t> at opplysningene som bruker legger inn, kommer automatisk inn i saksbehandlingssystemet</a:t>
            </a:r>
          </a:p>
          <a:p>
            <a:r>
              <a:rPr lang="nb-NO" dirty="0"/>
              <a:t>Dersom man mottar skjema på papir, må noen manuelt legge dette inn i systemet i en form for før-prosess</a:t>
            </a:r>
          </a:p>
          <a:p>
            <a:r>
              <a:rPr lang="nb-NO" dirty="0"/>
              <a:t>Klage</a:t>
            </a:r>
          </a:p>
          <a:p>
            <a:r>
              <a:rPr lang="nb-NO" dirty="0"/>
              <a:t>Et PDF-skjema, </a:t>
            </a:r>
            <a:r>
              <a:rPr lang="nb-NO" dirty="0" err="1"/>
              <a:t>dvs</a:t>
            </a:r>
            <a:r>
              <a:rPr lang="nb-NO" dirty="0"/>
              <a:t> at saksbehandler må lese innholdet </a:t>
            </a:r>
            <a:r>
              <a:rPr lang="nb-NO"/>
              <a:t>i arkivet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27205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7DD5A-EA6C-FCFC-267B-E3A6EAD7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Felles for løsningene  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C712FC-0825-C33C-13BA-2A4BF5997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Bruker felles Nav-funksjoner: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Journalføring – for det meste automatisk, noe manuelt på anke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Arkivsystem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Designsystem – systemene ser ut som de henger sammen for saksbehandler, felles komponenter og utseende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Datavarehus/statistikk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Brevutsendelsesfunksjon - dokumentdistribusjon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Innsyn på min side</a:t>
            </a:r>
            <a:br>
              <a:rPr lang="nb-NO" dirty="0">
                <a:latin typeface="Arial"/>
                <a:cs typeface="Arial"/>
              </a:rPr>
            </a:b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55410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D829A14-C081-2637-A5DB-2E066762E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19" y="1368319"/>
            <a:ext cx="8979361" cy="412136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E0867AE-3183-14E7-0275-0881BA64201D}"/>
              </a:ext>
            </a:extLst>
          </p:cNvPr>
          <p:cNvSpPr txBox="1"/>
          <p:nvPr/>
        </p:nvSpPr>
        <p:spPr>
          <a:xfrm>
            <a:off x="703847" y="511342"/>
            <a:ext cx="5835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Når brukeren har en sak hos Nav klageinstans, kan hen se denne på innlogget side på nav.no</a:t>
            </a:r>
          </a:p>
        </p:txBody>
      </p:sp>
    </p:spTree>
    <p:extLst>
      <p:ext uri="{BB962C8B-B14F-4D97-AF65-F5344CB8AC3E}">
        <p14:creationId xmlns:p14="http://schemas.microsoft.com/office/powerpoint/2010/main" val="3547063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8F49D42-275A-B149-09AA-DE04D742E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845" y="1206386"/>
            <a:ext cx="8960310" cy="444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332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6005625-3FAB-5851-F37D-728FB181E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217" y="206209"/>
            <a:ext cx="9055565" cy="644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265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BDE9C3-87BF-BEE7-4204-06625B0F1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Anke på samme sak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D692483-B679-DBBD-C3F0-C36FE9A6D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7702" y="2721023"/>
            <a:ext cx="2816596" cy="2560542"/>
          </a:xfrm>
        </p:spPr>
      </p:pic>
    </p:spTree>
    <p:extLst>
      <p:ext uri="{BB962C8B-B14F-4D97-AF65-F5344CB8AC3E}">
        <p14:creationId xmlns:p14="http://schemas.microsoft.com/office/powerpoint/2010/main" val="7631829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38B8AF-DAC1-2FD4-A21F-5CBDE48C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Ankeprosessen (forenklet) 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0405285-1506-B798-BF5D-9AA42EB45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990" y="1729373"/>
            <a:ext cx="9071042" cy="4351338"/>
          </a:xfrm>
        </p:spPr>
      </p:pic>
    </p:spTree>
    <p:extLst>
      <p:ext uri="{BB962C8B-B14F-4D97-AF65-F5344CB8AC3E}">
        <p14:creationId xmlns:p14="http://schemas.microsoft.com/office/powerpoint/2010/main" val="201152860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E975C6C-2F28-E201-3374-F0EE9F96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984" y="0"/>
            <a:ext cx="6272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114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083F2B1-373F-644C-1218-0046D15A9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898" y="434821"/>
            <a:ext cx="4934204" cy="598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6677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67CF150-22C2-D089-950E-3EDB2B2DA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94" y="0"/>
            <a:ext cx="6969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2892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BDB368A-4A88-6C72-D1AC-6E1ADAD70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664" y="663433"/>
            <a:ext cx="7226671" cy="553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157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66DA204-AC87-4381-513D-28DEC684C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770" y="990474"/>
            <a:ext cx="7982360" cy="4877051"/>
          </a:xfrm>
          <a:prstGeom prst="rect">
            <a:avLst/>
          </a:prstGeom>
        </p:spPr>
      </p:pic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A526ED8C-E80B-1005-8B0F-9FEAB610EAC9}"/>
              </a:ext>
            </a:extLst>
          </p:cNvPr>
          <p:cNvSpPr/>
          <p:nvPr/>
        </p:nvSpPr>
        <p:spPr>
          <a:xfrm>
            <a:off x="3435016" y="2941721"/>
            <a:ext cx="2292015" cy="4331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2D95281-2207-7F36-0CB2-AA30AE7100B2}"/>
              </a:ext>
            </a:extLst>
          </p:cNvPr>
          <p:cNvSpPr txBox="1"/>
          <p:nvPr/>
        </p:nvSpPr>
        <p:spPr>
          <a:xfrm>
            <a:off x="385011" y="661737"/>
            <a:ext cx="2231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Å registrere en anke er en manuell prosess, orienteringsbrevet sendes ut manuelt</a:t>
            </a:r>
          </a:p>
        </p:txBody>
      </p:sp>
    </p:spTree>
    <p:extLst>
      <p:ext uri="{BB962C8B-B14F-4D97-AF65-F5344CB8AC3E}">
        <p14:creationId xmlns:p14="http://schemas.microsoft.com/office/powerpoint/2010/main" val="29159623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1033D62-3CCC-8211-773C-37ED0EF90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980" y="0"/>
            <a:ext cx="5192039" cy="68580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A24C32F-8F45-168C-A4B4-6EB95C3BE0F3}"/>
              </a:ext>
            </a:extLst>
          </p:cNvPr>
          <p:cNvSpPr txBox="1"/>
          <p:nvPr/>
        </p:nvSpPr>
        <p:spPr>
          <a:xfrm>
            <a:off x="427121" y="637674"/>
            <a:ext cx="2989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Maler som er tilgjengelige i en ankebehandling</a:t>
            </a:r>
          </a:p>
        </p:txBody>
      </p:sp>
    </p:spTree>
    <p:extLst>
      <p:ext uri="{BB962C8B-B14F-4D97-AF65-F5344CB8AC3E}">
        <p14:creationId xmlns:p14="http://schemas.microsoft.com/office/powerpoint/2010/main" val="160206118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3701FC-5165-BC1C-6F75-7C90F54E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Anke – en del manuelt arbeid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4300B4-7269-A0A3-2B56-48D56302C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11-punkts rutine for å behandle en ankesak</a:t>
            </a:r>
          </a:p>
          <a:p>
            <a:r>
              <a:rPr lang="nb-NO" dirty="0" err="1"/>
              <a:t>Innbærer</a:t>
            </a:r>
            <a:r>
              <a:rPr lang="nb-NO" dirty="0"/>
              <a:t> blant annet utredning og vurdering av saken</a:t>
            </a:r>
          </a:p>
          <a:p>
            <a:r>
              <a:rPr lang="nb-NO" dirty="0"/>
              <a:t>Hvis anken stadfestes, går videre til Trygderetten, egen oversendelsesrutine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20650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82BD9-A333-2880-F9C5-E4B270CF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Utfordringer 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40C309-545F-6F2D-8815-A67CC3CE1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For automatiserte løsninger: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Regelverket laget over lang tid – ikke automatiseringsvennlig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Gamle systemer må erstattes av nye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Mange nye team – ett for hver ytelse som regel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endParaRPr lang="nb-NO" dirty="0"/>
          </a:p>
          <a:p>
            <a:r>
              <a:rPr lang="nb-NO" dirty="0">
                <a:latin typeface="Arial"/>
                <a:cs typeface="Arial"/>
              </a:rPr>
              <a:t>For klageløsningen: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Mye manuelt arbeid = lang saksbehandlingstid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latin typeface="Arial"/>
                <a:cs typeface="Arial"/>
              </a:rPr>
              <a:t>Lang liggetid for sakene, tar lang tid før de blir sett på i alle instanser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51591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3A8C84-C59B-5EEA-9573-E87A0410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NOU raskt og riktig (2023-11)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FE49BB-D353-73CC-3422-76B31DECA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/>
                <a:cs typeface="Arial"/>
              </a:rPr>
              <a:t>Kritikk for lang saksbehandlingstid, hva kan man gjøre? </a:t>
            </a:r>
          </a:p>
          <a:p>
            <a:r>
              <a:rPr lang="nb-NO" dirty="0">
                <a:latin typeface="Arial"/>
                <a:cs typeface="Arial"/>
              </a:rPr>
              <a:t>Foreslått en del tiltak, bl.a. anker direkte til Trygderetten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Arial"/>
                <a:cs typeface="Arial"/>
              </a:rPr>
              <a:t>Foreleggelsesplikt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Arial"/>
                <a:cs typeface="Arial"/>
              </a:rPr>
              <a:t>Veiledning og opplysningsplikt</a:t>
            </a:r>
          </a:p>
          <a:p>
            <a:r>
              <a:rPr lang="nb-NO" dirty="0">
                <a:latin typeface="Arial"/>
                <a:cs typeface="Arial"/>
              </a:rPr>
              <a:t>Tillit: Speiler noe av utfordringen for hele organisasjonen - må lage systemer på en sånn måte at folk forstår hva som skjer og prosessen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Arial"/>
                <a:cs typeface="Arial"/>
              </a:rPr>
              <a:t>Innsyn og god informasjon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Arial"/>
                <a:cs typeface="Arial"/>
              </a:rPr>
              <a:t>Klarspråk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Arial"/>
                <a:cs typeface="Arial"/>
              </a:rPr>
              <a:t>Færre klager? 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endParaRPr lang="nb-NO" dirty="0">
              <a:latin typeface="Arial"/>
              <a:cs typeface="Arial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072017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877BFA-8931-DC66-276B-173ADDFAE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Endringer som kommer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71F64-F815-6B79-39A2-29A5D195C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Ny Trygderettslov - flyten mellom Nav og Trygderetten endres fra 1.1.27</a:t>
            </a:r>
          </a:p>
          <a:p>
            <a:pPr lvl="1"/>
            <a:r>
              <a:rPr lang="nb-NO" dirty="0"/>
              <a:t>Anker skal settes fram for Trygderetten og ikke Nav</a:t>
            </a:r>
          </a:p>
          <a:p>
            <a:pPr lvl="1"/>
            <a:r>
              <a:rPr lang="nb-NO" dirty="0"/>
              <a:t>De sendes til Nav på tilsvar</a:t>
            </a:r>
          </a:p>
          <a:p>
            <a:pPr lvl="1"/>
            <a:r>
              <a:rPr lang="nb-NO" dirty="0"/>
              <a:t>Nav skal vurdere saken og sende sakens dokumenter til Trygderetten</a:t>
            </a:r>
          </a:p>
          <a:p>
            <a:pPr lvl="1"/>
            <a:r>
              <a:rPr lang="nb-NO" dirty="0"/>
              <a:t>Trygderetten behandler saken</a:t>
            </a:r>
          </a:p>
          <a:p>
            <a:pPr lvl="1"/>
            <a:r>
              <a:rPr lang="nb-NO" dirty="0"/>
              <a:t>Trygderetten sender svar til klager og Nav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6965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V">
      <a:dk1>
        <a:srgbClr val="000000"/>
      </a:dk1>
      <a:lt1>
        <a:srgbClr val="FFFFFF"/>
      </a:lt1>
      <a:dk2>
        <a:srgbClr val="3E3832"/>
      </a:dk2>
      <a:lt2>
        <a:srgbClr val="E9E7E7"/>
      </a:lt2>
      <a:accent1>
        <a:srgbClr val="C30000"/>
      </a:accent1>
      <a:accent2>
        <a:srgbClr val="0067C5"/>
      </a:accent2>
      <a:accent3>
        <a:srgbClr val="A2AD00"/>
      </a:accent3>
      <a:accent4>
        <a:srgbClr val="FF9100"/>
      </a:accent4>
      <a:accent5>
        <a:srgbClr val="06893A"/>
      </a:accent5>
      <a:accent6>
        <a:srgbClr val="634689"/>
      </a:accent6>
      <a:hlink>
        <a:srgbClr val="0067C5"/>
      </a:hlink>
      <a:folHlink>
        <a:srgbClr val="6346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92DA66B1-6A7D-DD48-A514-C1747DCBC43A}" vid="{A8BD521C-0F0C-5544-AF5C-352DF7DD609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ABC25B1A7F4546834DC07304BFE463" ma:contentTypeVersion="6" ma:contentTypeDescription="Opprett et nytt dokument." ma:contentTypeScope="" ma:versionID="0c06d48ba59beffcc24702413f088e61">
  <xsd:schema xmlns:xsd="http://www.w3.org/2001/XMLSchema" xmlns:xs="http://www.w3.org/2001/XMLSchema" xmlns:p="http://schemas.microsoft.com/office/2006/metadata/properties" xmlns:ns2="3edffd6d-c9d2-433e-b06a-63d0c11731a1" xmlns:ns3="a2d28713-6eb6-4aa0-943b-5496727ef1a0" targetNamespace="http://schemas.microsoft.com/office/2006/metadata/properties" ma:root="true" ma:fieldsID="0ba01c59eb7799a8e166bb74cb4a48a7" ns2:_="" ns3:_="">
    <xsd:import namespace="3edffd6d-c9d2-433e-b06a-63d0c11731a1"/>
    <xsd:import namespace="a2d28713-6eb6-4aa0-943b-5496727ef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fd6d-c9d2-433e-b06a-63d0c1173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28713-6eb6-4aa0-943b-5496727ef1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67644B-F489-4133-B166-F79D4D4987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ffd6d-c9d2-433e-b06a-63d0c11731a1"/>
    <ds:schemaRef ds:uri="a2d28713-6eb6-4aa0-943b-5496727ef1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91905-A811-45D1-A44B-D4999240A5F2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30ac3786-78c3-414b-815f-b4fca2e0bd42"/>
    <ds:schemaRef ds:uri="http://schemas.openxmlformats.org/package/2006/metadata/core-properties"/>
    <ds:schemaRef ds:uri="f979e152-3237-4567-8e98-aa3526074255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ddf15bfe-616f-49eb-bf8f-6269de7f40a1}" enabled="1" method="Privileged" siteId="{62366534-1ec3-4962-8869-9b5535279d0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NAV_Rød</Template>
  <TotalTime>781</TotalTime>
  <Words>2070</Words>
  <Application>Microsoft Office PowerPoint</Application>
  <PresentationFormat>Widescreen</PresentationFormat>
  <Paragraphs>247</Paragraphs>
  <Slides>112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112</vt:i4>
      </vt:variant>
    </vt:vector>
  </HeadingPairs>
  <TitlesOfParts>
    <vt:vector size="117" baseType="lpstr">
      <vt:lpstr>Arial</vt:lpstr>
      <vt:lpstr>Calibri</vt:lpstr>
      <vt:lpstr>Courier New</vt:lpstr>
      <vt:lpstr>Segoe UI</vt:lpstr>
      <vt:lpstr>Office-tema</vt:lpstr>
      <vt:lpstr>Automatisert saksbehandling på foreldrepenger vs klagebehandling</vt:lpstr>
      <vt:lpstr>Agenda</vt:lpstr>
      <vt:lpstr>Kort om Nav</vt:lpstr>
      <vt:lpstr>Samfunnsoppdraget</vt:lpstr>
      <vt:lpstr>Effektivisering</vt:lpstr>
      <vt:lpstr>Ulike måter å finansiere utvikling på</vt:lpstr>
      <vt:lpstr>Kort om automatisering</vt:lpstr>
      <vt:lpstr>Automatiseringsgrad</vt:lpstr>
      <vt:lpstr>Hva må til for å automatisere?</vt:lpstr>
      <vt:lpstr>Datakilder</vt:lpstr>
      <vt:lpstr>Hvem lager vi løsning for?</vt:lpstr>
      <vt:lpstr>Hva oppnår vi med automatisering?</vt:lpstr>
      <vt:lpstr>Sporbarhet – bruker kan følge saken sin</vt:lpstr>
      <vt:lpstr>Klagesaksbehandling</vt:lpstr>
      <vt:lpstr>Eksempel fra foreldrepenger</vt:lpstr>
      <vt:lpstr>PowerPoint Presentation</vt:lpstr>
      <vt:lpstr>PowerPoint Presentation</vt:lpstr>
      <vt:lpstr>PowerPoint Presentation</vt:lpstr>
      <vt:lpstr>PowerPoint Presentation</vt:lpstr>
      <vt:lpstr>Informasjon fra bruker – del 1</vt:lpstr>
      <vt:lpstr>PowerPoint Presentation</vt:lpstr>
      <vt:lpstr>PowerPoint Presentation</vt:lpstr>
      <vt:lpstr>PowerPoint Presentation</vt:lpstr>
      <vt:lpstr>PowerPoint Presentation</vt:lpstr>
      <vt:lpstr>Grunnlag for automatisering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Informasjon fra bruker – del 2</vt:lpstr>
      <vt:lpstr>PowerPoint Presentation</vt:lpstr>
      <vt:lpstr>PowerPoint Presentation</vt:lpstr>
      <vt:lpstr>PowerPoint Presentation</vt:lpstr>
      <vt:lpstr>Oppsummering</vt:lpstr>
      <vt:lpstr>PowerPoint Presentation</vt:lpstr>
      <vt:lpstr>PowerPoint Presentation</vt:lpstr>
      <vt:lpstr>PowerPoint Presentation</vt:lpstr>
      <vt:lpstr>PowerPoint Presentation</vt:lpstr>
      <vt:lpstr>Svar med en gang </vt:lpstr>
      <vt:lpstr>Automatiseringsgrad</vt:lpstr>
      <vt:lpstr>Klage på samme sak</vt:lpstr>
      <vt:lpstr>Flyten i klagebehandling (forenklet)</vt:lpstr>
      <vt:lpstr>Klagebehandling</vt:lpstr>
      <vt:lpstr>PowerPoint Presentation</vt:lpstr>
      <vt:lpstr>PowerPoint Presentation</vt:lpstr>
      <vt:lpstr>PowerPoint Presentation</vt:lpstr>
      <vt:lpstr>Vedtaksinstans behandler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Klagen oversendes til Klageinstans</vt:lpstr>
      <vt:lpstr>PowerPoint Presentation</vt:lpstr>
      <vt:lpstr>Oppgavelisten i Kabal</vt:lpstr>
      <vt:lpstr>PowerPoint Presentation</vt:lpstr>
      <vt:lpstr>PowerPoint Presentation</vt:lpstr>
      <vt:lpstr>PowerPoint Presentation</vt:lpstr>
      <vt:lpstr>Dokumentstøtte</vt:lpstr>
      <vt:lpstr>Funksjonalitet i dokumentlisten  </vt:lpstr>
      <vt:lpstr>PowerPoint Presentation</vt:lpstr>
      <vt:lpstr>Brev og behandlingsstøtte</vt:lpstr>
      <vt:lpstr>Kvalitetsvurderingen</vt:lpstr>
      <vt:lpstr>PowerPoint Presentation</vt:lpstr>
      <vt:lpstr>PowerPoint Presentation</vt:lpstr>
      <vt:lpstr>Manuell saksbehandling </vt:lpstr>
      <vt:lpstr>PowerPoint Presentation</vt:lpstr>
      <vt:lpstr>PowerPoint Presentation</vt:lpstr>
      <vt:lpstr>PowerPoint Presentation</vt:lpstr>
      <vt:lpstr>PowerPoint Presentation</vt:lpstr>
      <vt:lpstr>Brevskriving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Hva er fordelene med nytt klagesystem?</vt:lpstr>
      <vt:lpstr>Sammenligning foreldrepenger – og klagebehandling</vt:lpstr>
      <vt:lpstr>Skjema fru Blom!</vt:lpstr>
      <vt:lpstr>Felles for løsningene  </vt:lpstr>
      <vt:lpstr>PowerPoint Presentation</vt:lpstr>
      <vt:lpstr>PowerPoint Presentation</vt:lpstr>
      <vt:lpstr>PowerPoint Presentation</vt:lpstr>
      <vt:lpstr>Anke på samme sak</vt:lpstr>
      <vt:lpstr>Ankeprosessen (forenklet)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Anke – en del manuelt arbeid</vt:lpstr>
      <vt:lpstr>Utfordringer </vt:lpstr>
      <vt:lpstr>NOU raskt og riktig (2023-11)</vt:lpstr>
      <vt:lpstr>Endringer som kommer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Jacobsen, Kristin</dc:creator>
  <cp:keywords/>
  <dc:description/>
  <cp:lastModifiedBy>dag wiese schartum</cp:lastModifiedBy>
  <cp:revision>2</cp:revision>
  <cp:lastPrinted>2020-04-21T11:47:02Z</cp:lastPrinted>
  <dcterms:created xsi:type="dcterms:W3CDTF">2025-09-01T08:24:46Z</dcterms:created>
  <dcterms:modified xsi:type="dcterms:W3CDTF">2025-09-10T22:10:09Z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0x010100B4ABC25B1A7F4546834DC07304BFE463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2020-07-17T09:01:45Z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6aab726e-71e4-4161-a674-ca875e604b1a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</Properties>
</file>