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56" r:id="rId2"/>
    <p:sldId id="257" r:id="rId3"/>
    <p:sldId id="259" r:id="rId4"/>
    <p:sldId id="261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iaronsen:Library:Mail%20Downloads:Kopi%20av%20Grafisk%20oversikt%20over%20departementets%20%20vurdering%20av%20h&#248;ringsinstansers%20syn%20v2.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iaronsen:Library:Mail%20Downloads:Kopi%20av%20Grafisk%20oversikt%20over%20departementets%20%20vurdering%20av%20h&#248;ringsinstansers%20syn%20v2.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iaronsen:Library:Mail%20Downloads:Kopi%20av%20Grafisk%20oversikt%20over%20departementets%20%20vurdering%20av%20h&#248;ringsinstansers%20syn%20v2.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iaronsen:Library:Mail%20Downloads:Kopi%20av%20Grafisk%20oversikt%20over%20departementets%20%20vurdering%20av%20h&#248;ringsinstansers%20syn%20v2.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dirty="0" smtClean="0"/>
              <a:t>Departementets</a:t>
            </a:r>
            <a:r>
              <a:rPr lang="nb-NO" baseline="0" dirty="0" smtClean="0"/>
              <a:t> vurdering til </a:t>
            </a:r>
            <a:r>
              <a:rPr lang="nb-NO" baseline="0" dirty="0" err="1" smtClean="0"/>
              <a:t>Ot.prp</a:t>
            </a:r>
            <a:r>
              <a:rPr lang="nb-NO" baseline="0" dirty="0" smtClean="0"/>
              <a:t> nr. 108 (2008-2009) </a:t>
            </a:r>
            <a:r>
              <a:rPr lang="nb-NO" i="1" baseline="0" dirty="0" smtClean="0"/>
              <a:t>Lov om behandlinga av opplysninger i politiet og påtalemyndigheten (politiregisterloven).</a:t>
            </a:r>
            <a:endParaRPr lang="nb-NO" i="1" dirty="0"/>
          </a:p>
        </c:rich>
      </c:tx>
      <c:layout>
        <c:manualLayout>
          <c:xMode val="edge"/>
          <c:yMode val="edge"/>
          <c:x val="0.100000107978796"/>
          <c:y val="0.0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'Ark1'!$H$46:$H$51</c:f>
              <c:strCache>
                <c:ptCount val="6"/>
                <c:pt idx="0">
                  <c:v>Helt uenig</c:v>
                </c:pt>
                <c:pt idx="1">
                  <c:v>Delvis uenig</c:v>
                </c:pt>
                <c:pt idx="2">
                  <c:v>Delvis enig</c:v>
                </c:pt>
                <c:pt idx="3">
                  <c:v>Enig</c:v>
                </c:pt>
                <c:pt idx="4">
                  <c:v>Ikke kommentert</c:v>
                </c:pt>
                <c:pt idx="5">
                  <c:v>Misforstått</c:v>
                </c:pt>
              </c:strCache>
            </c:strRef>
          </c:cat>
          <c:val>
            <c:numRef>
              <c:f>'Ark1'!$I$46:$I$51</c:f>
            </c:numRef>
          </c:val>
        </c:ser>
        <c:ser>
          <c:idx val="1"/>
          <c:order val="1"/>
          <c:invertIfNegative val="0"/>
          <c:cat>
            <c:strRef>
              <c:f>'Ark1'!$H$46:$H$51</c:f>
              <c:strCache>
                <c:ptCount val="6"/>
                <c:pt idx="0">
                  <c:v>Helt uenig</c:v>
                </c:pt>
                <c:pt idx="1">
                  <c:v>Delvis uenig</c:v>
                </c:pt>
                <c:pt idx="2">
                  <c:v>Delvis enig</c:v>
                </c:pt>
                <c:pt idx="3">
                  <c:v>Enig</c:v>
                </c:pt>
                <c:pt idx="4">
                  <c:v>Ikke kommentert</c:v>
                </c:pt>
                <c:pt idx="5">
                  <c:v>Misforstått</c:v>
                </c:pt>
              </c:strCache>
            </c:strRef>
          </c:cat>
          <c:val>
            <c:numRef>
              <c:f>'Ark1'!$J$46:$J$51</c:f>
              <c:numCache>
                <c:formatCode>General</c:formatCode>
                <c:ptCount val="6"/>
                <c:pt idx="0">
                  <c:v>4.0</c:v>
                </c:pt>
                <c:pt idx="1">
                  <c:v>2.0</c:v>
                </c:pt>
                <c:pt idx="2">
                  <c:v>5.0</c:v>
                </c:pt>
                <c:pt idx="3">
                  <c:v>9.0</c:v>
                </c:pt>
                <c:pt idx="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0118920"/>
        <c:axId val="2140118312"/>
      </c:barChart>
      <c:catAx>
        <c:axId val="2140118920"/>
        <c:scaling>
          <c:orientation val="minMax"/>
        </c:scaling>
        <c:delete val="0"/>
        <c:axPos val="l"/>
        <c:majorTickMark val="out"/>
        <c:minorTickMark val="none"/>
        <c:tickLblPos val="nextTo"/>
        <c:crossAx val="2140118312"/>
        <c:crosses val="autoZero"/>
        <c:auto val="1"/>
        <c:lblAlgn val="ctr"/>
        <c:lblOffset val="100"/>
        <c:noMultiLvlLbl val="0"/>
      </c:catAx>
      <c:valAx>
        <c:axId val="21401183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40118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dirty="0"/>
              <a:t>Departementets</a:t>
            </a:r>
            <a:r>
              <a:rPr lang="nb-NO" baseline="0" dirty="0"/>
              <a:t> </a:t>
            </a:r>
            <a:r>
              <a:rPr lang="nb-NO" baseline="0" dirty="0" smtClean="0"/>
              <a:t>vurdering Prop. 151 L (2009-2010) </a:t>
            </a:r>
            <a:r>
              <a:rPr lang="nb-NO" i="1" baseline="0" dirty="0" err="1" smtClean="0"/>
              <a:t>Endringar</a:t>
            </a:r>
            <a:r>
              <a:rPr lang="nb-NO" i="1" baseline="0" dirty="0" smtClean="0"/>
              <a:t> i forvaltningslova og straffegjennomføringslova (behandling av </a:t>
            </a:r>
            <a:r>
              <a:rPr lang="nb-NO" i="1" baseline="0" dirty="0" err="1" smtClean="0"/>
              <a:t>personopplysningar</a:t>
            </a:r>
            <a:r>
              <a:rPr lang="nb-NO" i="1" baseline="0" dirty="0" smtClean="0"/>
              <a:t> i kriminalomsorga, innsyn i benådningssaker </a:t>
            </a:r>
            <a:r>
              <a:rPr lang="nb-NO" i="1" baseline="0" dirty="0" err="1" smtClean="0"/>
              <a:t>o.a</a:t>
            </a:r>
            <a:r>
              <a:rPr lang="nb-NO" i="1" baseline="0" dirty="0" smtClean="0"/>
              <a:t>)</a:t>
            </a:r>
            <a:endParaRPr lang="nb-NO" i="1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'Ark1'!$H$40:$H$45</c:f>
              <c:strCache>
                <c:ptCount val="6"/>
                <c:pt idx="0">
                  <c:v>Helt uenig</c:v>
                </c:pt>
                <c:pt idx="1">
                  <c:v>Delvis uenig</c:v>
                </c:pt>
                <c:pt idx="2">
                  <c:v>Delvis enig</c:v>
                </c:pt>
                <c:pt idx="3">
                  <c:v>Enig</c:v>
                </c:pt>
                <c:pt idx="4">
                  <c:v>Ikke kommentert</c:v>
                </c:pt>
                <c:pt idx="5">
                  <c:v>Misforstått</c:v>
                </c:pt>
              </c:strCache>
            </c:strRef>
          </c:cat>
          <c:val>
            <c:numRef>
              <c:f>'Ark1'!$I$40:$I$45</c:f>
            </c:numRef>
          </c:val>
        </c:ser>
        <c:ser>
          <c:idx val="1"/>
          <c:order val="1"/>
          <c:invertIfNegative val="0"/>
          <c:cat>
            <c:strRef>
              <c:f>'Ark1'!$H$40:$H$45</c:f>
              <c:strCache>
                <c:ptCount val="6"/>
                <c:pt idx="0">
                  <c:v>Helt uenig</c:v>
                </c:pt>
                <c:pt idx="1">
                  <c:v>Delvis uenig</c:v>
                </c:pt>
                <c:pt idx="2">
                  <c:v>Delvis enig</c:v>
                </c:pt>
                <c:pt idx="3">
                  <c:v>Enig</c:v>
                </c:pt>
                <c:pt idx="4">
                  <c:v>Ikke kommentert</c:v>
                </c:pt>
                <c:pt idx="5">
                  <c:v>Misforstått</c:v>
                </c:pt>
              </c:strCache>
            </c:strRef>
          </c:cat>
          <c:val>
            <c:numRef>
              <c:f>'Ark1'!$J$40:$J$45</c:f>
              <c:numCache>
                <c:formatCode>General</c:formatCode>
                <c:ptCount val="6"/>
                <c:pt idx="0">
                  <c:v>8.0</c:v>
                </c:pt>
                <c:pt idx="1">
                  <c:v>4.0</c:v>
                </c:pt>
                <c:pt idx="2">
                  <c:v>4.0</c:v>
                </c:pt>
                <c:pt idx="3">
                  <c:v>1.0</c:v>
                </c:pt>
                <c:pt idx="4">
                  <c:v>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0065880"/>
        <c:axId val="2140068856"/>
      </c:barChart>
      <c:catAx>
        <c:axId val="2140065880"/>
        <c:scaling>
          <c:orientation val="minMax"/>
        </c:scaling>
        <c:delete val="0"/>
        <c:axPos val="l"/>
        <c:majorTickMark val="out"/>
        <c:minorTickMark val="none"/>
        <c:tickLblPos val="nextTo"/>
        <c:crossAx val="2140068856"/>
        <c:crosses val="autoZero"/>
        <c:auto val="1"/>
        <c:lblAlgn val="ctr"/>
        <c:lblOffset val="100"/>
        <c:noMultiLvlLbl val="0"/>
      </c:catAx>
      <c:valAx>
        <c:axId val="21400688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40065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Departementets</a:t>
            </a:r>
            <a:r>
              <a:rPr lang="nb-NO" baseline="0" dirty="0"/>
              <a:t> </a:t>
            </a:r>
            <a:r>
              <a:rPr lang="nb-NO" baseline="0" dirty="0" smtClean="0"/>
              <a:t>vurdering </a:t>
            </a:r>
            <a:r>
              <a:rPr lang="nb-NO" sz="1800" i="0" dirty="0" smtClean="0">
                <a:effectLst/>
              </a:rPr>
              <a:t>Ot.prp. nr. 76 (2007-­‐2008) </a:t>
            </a:r>
            <a:r>
              <a:rPr lang="nb-NO" sz="1800" i="1" dirty="0" smtClean="0">
                <a:effectLst/>
              </a:rPr>
              <a:t>Om lov om </a:t>
            </a:r>
            <a:r>
              <a:rPr lang="nb-NO" sz="1800" i="1" dirty="0" err="1" smtClean="0">
                <a:effectLst/>
              </a:rPr>
              <a:t>endringar</a:t>
            </a:r>
            <a:r>
              <a:rPr lang="nb-NO" sz="1800" i="1" dirty="0" smtClean="0">
                <a:effectLst/>
              </a:rPr>
              <a:t> i folketrygdlova og i enkelte -andre lover (</a:t>
            </a:r>
            <a:r>
              <a:rPr lang="nb-NO" sz="1800" i="1" dirty="0" err="1" smtClean="0">
                <a:effectLst/>
              </a:rPr>
              <a:t>tilbakekrevjing</a:t>
            </a:r>
            <a:r>
              <a:rPr lang="nb-NO" sz="1800" i="1" dirty="0" smtClean="0">
                <a:effectLst/>
              </a:rPr>
              <a:t> etter </a:t>
            </a:r>
            <a:r>
              <a:rPr lang="nb-NO" sz="1800" i="1" dirty="0" err="1" smtClean="0">
                <a:effectLst/>
              </a:rPr>
              <a:t>feilutbetalingar</a:t>
            </a:r>
            <a:r>
              <a:rPr lang="nb-NO" sz="1800" i="1" dirty="0" smtClean="0">
                <a:effectLst/>
              </a:rPr>
              <a:t>, -tiltak mot trygdemisbruk, renter og erstatning i ‐trygdesaker) </a:t>
            </a:r>
            <a:endParaRPr lang="nb-NO" dirty="0" smtClean="0"/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nb-NO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'Ark1'!$H$22:$H$27</c:f>
              <c:strCache>
                <c:ptCount val="6"/>
                <c:pt idx="0">
                  <c:v>Helt uenig</c:v>
                </c:pt>
                <c:pt idx="1">
                  <c:v>Delvis uenig</c:v>
                </c:pt>
                <c:pt idx="2">
                  <c:v>Delvis enig</c:v>
                </c:pt>
                <c:pt idx="3">
                  <c:v>Enig</c:v>
                </c:pt>
                <c:pt idx="4">
                  <c:v>Ikke kommentert</c:v>
                </c:pt>
                <c:pt idx="5">
                  <c:v>Misforstått</c:v>
                </c:pt>
              </c:strCache>
            </c:strRef>
          </c:cat>
          <c:val>
            <c:numRef>
              <c:f>'Ark1'!$I$22:$I$27</c:f>
            </c:numRef>
          </c:val>
        </c:ser>
        <c:ser>
          <c:idx val="1"/>
          <c:order val="1"/>
          <c:invertIfNegative val="0"/>
          <c:cat>
            <c:strRef>
              <c:f>'Ark1'!$H$22:$H$27</c:f>
              <c:strCache>
                <c:ptCount val="6"/>
                <c:pt idx="0">
                  <c:v>Helt uenig</c:v>
                </c:pt>
                <c:pt idx="1">
                  <c:v>Delvis uenig</c:v>
                </c:pt>
                <c:pt idx="2">
                  <c:v>Delvis enig</c:v>
                </c:pt>
                <c:pt idx="3">
                  <c:v>Enig</c:v>
                </c:pt>
                <c:pt idx="4">
                  <c:v>Ikke kommentert</c:v>
                </c:pt>
                <c:pt idx="5">
                  <c:v>Misforstått</c:v>
                </c:pt>
              </c:strCache>
            </c:strRef>
          </c:cat>
          <c:val>
            <c:numRef>
              <c:f>'Ark1'!$J$22:$J$27</c:f>
              <c:numCache>
                <c:formatCode>General</c:formatCode>
                <c:ptCount val="6"/>
                <c:pt idx="0">
                  <c:v>6.0</c:v>
                </c:pt>
                <c:pt idx="1">
                  <c:v>2.0</c:v>
                </c:pt>
                <c:pt idx="2">
                  <c:v>2.0</c:v>
                </c:pt>
                <c:pt idx="4">
                  <c:v>12.0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0023784"/>
        <c:axId val="2140026760"/>
      </c:barChart>
      <c:catAx>
        <c:axId val="2140023784"/>
        <c:scaling>
          <c:orientation val="minMax"/>
        </c:scaling>
        <c:delete val="0"/>
        <c:axPos val="l"/>
        <c:majorTickMark val="out"/>
        <c:minorTickMark val="none"/>
        <c:tickLblPos val="nextTo"/>
        <c:crossAx val="2140026760"/>
        <c:crosses val="autoZero"/>
        <c:auto val="1"/>
        <c:lblAlgn val="ctr"/>
        <c:lblOffset val="100"/>
        <c:noMultiLvlLbl val="0"/>
      </c:catAx>
      <c:valAx>
        <c:axId val="214002676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400237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'Ark1'!$N$4:$N$9</c:f>
              <c:strCache>
                <c:ptCount val="6"/>
                <c:pt idx="0">
                  <c:v>Helt uenig</c:v>
                </c:pt>
                <c:pt idx="1">
                  <c:v>Delvis uenig</c:v>
                </c:pt>
                <c:pt idx="2">
                  <c:v>Delvis enig</c:v>
                </c:pt>
                <c:pt idx="3">
                  <c:v>Enig</c:v>
                </c:pt>
                <c:pt idx="4">
                  <c:v>Ikke kommentert</c:v>
                </c:pt>
                <c:pt idx="5">
                  <c:v>Misforstått</c:v>
                </c:pt>
              </c:strCache>
            </c:strRef>
          </c:cat>
          <c:val>
            <c:numRef>
              <c:f>'Ark1'!$O$4:$O$9</c:f>
              <c:numCache>
                <c:formatCode>General</c:formatCode>
                <c:ptCount val="6"/>
                <c:pt idx="0">
                  <c:v>31.0</c:v>
                </c:pt>
                <c:pt idx="1">
                  <c:v>17.0</c:v>
                </c:pt>
                <c:pt idx="2">
                  <c:v>15.0</c:v>
                </c:pt>
                <c:pt idx="3">
                  <c:v>18.0</c:v>
                </c:pt>
                <c:pt idx="4">
                  <c:v>40.0</c:v>
                </c:pt>
                <c:pt idx="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9983368"/>
        <c:axId val="2139986376"/>
      </c:barChart>
      <c:catAx>
        <c:axId val="2139983368"/>
        <c:scaling>
          <c:orientation val="minMax"/>
        </c:scaling>
        <c:delete val="0"/>
        <c:axPos val="l"/>
        <c:majorTickMark val="out"/>
        <c:minorTickMark val="none"/>
        <c:tickLblPos val="nextTo"/>
        <c:crossAx val="2139986376"/>
        <c:crosses val="autoZero"/>
        <c:auto val="1"/>
        <c:lblAlgn val="ctr"/>
        <c:lblOffset val="100"/>
        <c:noMultiLvlLbl val="0"/>
      </c:catAx>
      <c:valAx>
        <c:axId val="21399863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39983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4"/>
              <c:delete val="1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'Ark1'!$A$1:$A$6</c:f>
              <c:strCache>
                <c:ptCount val="6"/>
                <c:pt idx="0">
                  <c:v>Helt uenig </c:v>
                </c:pt>
                <c:pt idx="1">
                  <c:v>Delvis uenig</c:v>
                </c:pt>
                <c:pt idx="2">
                  <c:v>Delvis enig</c:v>
                </c:pt>
                <c:pt idx="3">
                  <c:v>Helt enig</c:v>
                </c:pt>
                <c:pt idx="4">
                  <c:v>Misforstått</c:v>
                </c:pt>
                <c:pt idx="5">
                  <c:v>Ikke kommentert</c:v>
                </c:pt>
              </c:strCache>
            </c:strRef>
          </c:cat>
          <c:val>
            <c:numRef>
              <c:f>'Ark1'!$B$1:$B$6</c:f>
              <c:numCache>
                <c:formatCode>General</c:formatCode>
                <c:ptCount val="6"/>
                <c:pt idx="0">
                  <c:v>11.0</c:v>
                </c:pt>
                <c:pt idx="1">
                  <c:v>4.0</c:v>
                </c:pt>
                <c:pt idx="2">
                  <c:v>6.0</c:v>
                </c:pt>
                <c:pt idx="3">
                  <c:v>6.0</c:v>
                </c:pt>
                <c:pt idx="4">
                  <c:v>0.0</c:v>
                </c:pt>
                <c:pt idx="5">
                  <c:v>12.0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8853F0-38B3-46C0-AD22-4F1909C072FD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9321AB0A-34B2-4B1D-9427-B7A5B2CE93B7}">
      <dgm:prSet phldrT="[Tekst]"/>
      <dgm:spPr/>
      <dgm:t>
        <a:bodyPr/>
        <a:lstStyle/>
        <a:p>
          <a:r>
            <a:rPr lang="nb-NO"/>
            <a:t>Utredning</a:t>
          </a:r>
        </a:p>
      </dgm:t>
    </dgm:pt>
    <dgm:pt modelId="{95F26D3F-1D3B-44F0-B341-7086F39718E0}" type="parTrans" cxnId="{679A6B28-AD36-4AFD-9C90-107AE5180E8F}">
      <dgm:prSet/>
      <dgm:spPr/>
      <dgm:t>
        <a:bodyPr/>
        <a:lstStyle/>
        <a:p>
          <a:endParaRPr lang="nb-NO"/>
        </a:p>
      </dgm:t>
    </dgm:pt>
    <dgm:pt modelId="{1F6D5ABE-A3C0-4E39-94DF-15F124F34E6B}" type="sibTrans" cxnId="{679A6B28-AD36-4AFD-9C90-107AE5180E8F}">
      <dgm:prSet/>
      <dgm:spPr/>
      <dgm:t>
        <a:bodyPr/>
        <a:lstStyle/>
        <a:p>
          <a:endParaRPr lang="nb-NO"/>
        </a:p>
      </dgm:t>
    </dgm:pt>
    <dgm:pt modelId="{ACECD64B-5879-45B9-9010-FC6CBB015AA5}">
      <dgm:prSet phldrT="[Tekst]"/>
      <dgm:spPr/>
      <dgm:t>
        <a:bodyPr/>
        <a:lstStyle/>
        <a:p>
          <a:r>
            <a:rPr lang="nb-NO"/>
            <a:t>Planlegge evaluering av personvernkonsekvenser</a:t>
          </a:r>
        </a:p>
      </dgm:t>
    </dgm:pt>
    <dgm:pt modelId="{E473F32E-705F-4AC1-8E48-DEE4468001EE}" type="parTrans" cxnId="{616A0290-BD36-4E20-B78B-F38B80476E62}">
      <dgm:prSet/>
      <dgm:spPr/>
      <dgm:t>
        <a:bodyPr/>
        <a:lstStyle/>
        <a:p>
          <a:endParaRPr lang="nb-NO"/>
        </a:p>
      </dgm:t>
    </dgm:pt>
    <dgm:pt modelId="{CC5C79E3-05FC-44AC-B330-B61F5C40746F}" type="sibTrans" cxnId="{616A0290-BD36-4E20-B78B-F38B80476E62}">
      <dgm:prSet/>
      <dgm:spPr/>
      <dgm:t>
        <a:bodyPr/>
        <a:lstStyle/>
        <a:p>
          <a:endParaRPr lang="nb-NO"/>
        </a:p>
      </dgm:t>
    </dgm:pt>
    <dgm:pt modelId="{282CABF8-3BFE-4867-953F-65B624FFD6C5}">
      <dgm:prSet phldrT="[Tekst]"/>
      <dgm:spPr/>
      <dgm:t>
        <a:bodyPr/>
        <a:lstStyle/>
        <a:p>
          <a:r>
            <a:rPr lang="nb-NO" dirty="0"/>
            <a:t>Høring</a:t>
          </a:r>
        </a:p>
      </dgm:t>
    </dgm:pt>
    <dgm:pt modelId="{466ADD34-C0C9-438E-BA6C-23B36197C299}" type="parTrans" cxnId="{A7754982-F997-421C-9D62-597CCEA535AA}">
      <dgm:prSet/>
      <dgm:spPr/>
      <dgm:t>
        <a:bodyPr/>
        <a:lstStyle/>
        <a:p>
          <a:endParaRPr lang="nb-NO"/>
        </a:p>
      </dgm:t>
    </dgm:pt>
    <dgm:pt modelId="{4A47A857-97F1-404D-A706-5D9AD32B704A}" type="sibTrans" cxnId="{A7754982-F997-421C-9D62-597CCEA535AA}">
      <dgm:prSet/>
      <dgm:spPr/>
      <dgm:t>
        <a:bodyPr/>
        <a:lstStyle/>
        <a:p>
          <a:endParaRPr lang="nb-NO"/>
        </a:p>
      </dgm:t>
    </dgm:pt>
    <dgm:pt modelId="{7C5275ED-5F43-4939-B74A-E0B55124141A}">
      <dgm:prSet phldrT="[Tekst]"/>
      <dgm:spPr/>
      <dgm:t>
        <a:bodyPr/>
        <a:lstStyle/>
        <a:p>
          <a:r>
            <a:rPr lang="nb-NO"/>
            <a:t>Kommentarer fra høringsinstansene</a:t>
          </a:r>
        </a:p>
      </dgm:t>
    </dgm:pt>
    <dgm:pt modelId="{1C91B69A-257B-405B-AA45-A5BF691F7066}" type="parTrans" cxnId="{C4B0D6F7-B705-4DD7-8863-81171E194826}">
      <dgm:prSet/>
      <dgm:spPr/>
      <dgm:t>
        <a:bodyPr/>
        <a:lstStyle/>
        <a:p>
          <a:endParaRPr lang="nb-NO"/>
        </a:p>
      </dgm:t>
    </dgm:pt>
    <dgm:pt modelId="{21837B08-81E7-4817-A2D1-37A6D0003A2D}" type="sibTrans" cxnId="{C4B0D6F7-B705-4DD7-8863-81171E194826}">
      <dgm:prSet/>
      <dgm:spPr/>
      <dgm:t>
        <a:bodyPr/>
        <a:lstStyle/>
        <a:p>
          <a:endParaRPr lang="nb-NO"/>
        </a:p>
      </dgm:t>
    </dgm:pt>
    <dgm:pt modelId="{71F71C2A-8F0F-452A-B013-01DA7F094127}">
      <dgm:prSet phldrT="[Tekst]"/>
      <dgm:spPr/>
      <dgm:t>
        <a:bodyPr/>
        <a:lstStyle/>
        <a:p>
          <a:r>
            <a:rPr lang="nb-NO"/>
            <a:t>Departementets vurdering av kommentarene</a:t>
          </a:r>
        </a:p>
      </dgm:t>
    </dgm:pt>
    <dgm:pt modelId="{1B2F2F2A-975E-47AE-907A-7FD9B7FB5625}" type="parTrans" cxnId="{C259DCB0-A98E-4DC9-987E-04E4657365EB}">
      <dgm:prSet/>
      <dgm:spPr/>
      <dgm:t>
        <a:bodyPr/>
        <a:lstStyle/>
        <a:p>
          <a:endParaRPr lang="nb-NO"/>
        </a:p>
      </dgm:t>
    </dgm:pt>
    <dgm:pt modelId="{55AE7592-4E86-45ED-99D9-82FCD6F64549}" type="sibTrans" cxnId="{C259DCB0-A98E-4DC9-987E-04E4657365EB}">
      <dgm:prSet/>
      <dgm:spPr/>
      <dgm:t>
        <a:bodyPr/>
        <a:lstStyle/>
        <a:p>
          <a:endParaRPr lang="nb-NO"/>
        </a:p>
      </dgm:t>
    </dgm:pt>
    <dgm:pt modelId="{875C604E-7752-4E14-8563-89471A523176}">
      <dgm:prSet phldrT="[Tekst]"/>
      <dgm:spPr/>
      <dgm:t>
        <a:bodyPr/>
        <a:lstStyle/>
        <a:p>
          <a:r>
            <a:rPr lang="nb-NO"/>
            <a:t>Evaluering</a:t>
          </a:r>
        </a:p>
      </dgm:t>
    </dgm:pt>
    <dgm:pt modelId="{5B380CEF-F4F8-447F-AC49-047A1156B42B}" type="parTrans" cxnId="{79FEE913-7506-4ABF-A986-40F508692E0B}">
      <dgm:prSet/>
      <dgm:spPr/>
      <dgm:t>
        <a:bodyPr/>
        <a:lstStyle/>
        <a:p>
          <a:endParaRPr lang="nb-NO"/>
        </a:p>
      </dgm:t>
    </dgm:pt>
    <dgm:pt modelId="{A74C2EDB-573B-4ED9-9800-77C7E976747C}" type="sibTrans" cxnId="{79FEE913-7506-4ABF-A986-40F508692E0B}">
      <dgm:prSet/>
      <dgm:spPr/>
      <dgm:t>
        <a:bodyPr/>
        <a:lstStyle/>
        <a:p>
          <a:endParaRPr lang="nb-NO"/>
        </a:p>
      </dgm:t>
    </dgm:pt>
    <dgm:pt modelId="{B78D21F4-D1AD-4A0E-AACD-76AC19F0CEEB}">
      <dgm:prSet phldrT="[Tekst]"/>
      <dgm:spPr/>
      <dgm:t>
        <a:bodyPr/>
        <a:lstStyle/>
        <a:p>
          <a:r>
            <a:rPr lang="nb-NO"/>
            <a:t>Gjennomføre evaluering av de faktiske personvernkonsekvensene</a:t>
          </a:r>
        </a:p>
      </dgm:t>
    </dgm:pt>
    <dgm:pt modelId="{5B018EC9-5E93-4149-B23C-C825436E2B88}" type="parTrans" cxnId="{CA3EAF76-20A4-4E6C-A117-AC4EDC0F47C6}">
      <dgm:prSet/>
      <dgm:spPr/>
      <dgm:t>
        <a:bodyPr/>
        <a:lstStyle/>
        <a:p>
          <a:endParaRPr lang="nb-NO"/>
        </a:p>
      </dgm:t>
    </dgm:pt>
    <dgm:pt modelId="{38CEA078-16E3-49B3-A141-761F76752785}" type="sibTrans" cxnId="{CA3EAF76-20A4-4E6C-A117-AC4EDC0F47C6}">
      <dgm:prSet/>
      <dgm:spPr/>
      <dgm:t>
        <a:bodyPr/>
        <a:lstStyle/>
        <a:p>
          <a:endParaRPr lang="nb-NO"/>
        </a:p>
      </dgm:t>
    </dgm:pt>
    <dgm:pt modelId="{37168085-FBDB-4D79-8524-1F16FAA85CA7}">
      <dgm:prSet phldrT="[Tekst]"/>
      <dgm:spPr/>
      <dgm:t>
        <a:bodyPr/>
        <a:lstStyle/>
        <a:p>
          <a:r>
            <a:rPr lang="nb-NO"/>
            <a:t>Presentere resultat, evt foreslå endringer</a:t>
          </a:r>
        </a:p>
      </dgm:t>
    </dgm:pt>
    <dgm:pt modelId="{45CED568-7A00-43D8-B403-D1FCD39CC0B6}" type="parTrans" cxnId="{ED907A26-D95E-4393-91A9-53EE3A51823F}">
      <dgm:prSet/>
      <dgm:spPr/>
      <dgm:t>
        <a:bodyPr/>
        <a:lstStyle/>
        <a:p>
          <a:endParaRPr lang="nb-NO"/>
        </a:p>
      </dgm:t>
    </dgm:pt>
    <dgm:pt modelId="{987CF7E8-1BB7-4C26-A497-0F0C968195FF}" type="sibTrans" cxnId="{ED907A26-D95E-4393-91A9-53EE3A51823F}">
      <dgm:prSet/>
      <dgm:spPr/>
      <dgm:t>
        <a:bodyPr/>
        <a:lstStyle/>
        <a:p>
          <a:endParaRPr lang="nb-NO"/>
        </a:p>
      </dgm:t>
    </dgm:pt>
    <dgm:pt modelId="{1CB19EE2-E5D9-43A9-9EDF-753588BF8D3E}">
      <dgm:prSet phldrT="[Tekst]"/>
      <dgm:spPr/>
      <dgm:t>
        <a:bodyPr/>
        <a:lstStyle/>
        <a:p>
          <a:r>
            <a:rPr lang="nb-NO"/>
            <a:t>Konsekvensutredning av personvern som et ledd i utredningen</a:t>
          </a:r>
        </a:p>
      </dgm:t>
    </dgm:pt>
    <dgm:pt modelId="{457E70A4-809F-4233-BB78-B98912575A7C}" type="sibTrans" cxnId="{D1EC7B38-EFDD-4DE4-9B4A-6AB110762B94}">
      <dgm:prSet/>
      <dgm:spPr/>
      <dgm:t>
        <a:bodyPr/>
        <a:lstStyle/>
        <a:p>
          <a:endParaRPr lang="nb-NO"/>
        </a:p>
      </dgm:t>
    </dgm:pt>
    <dgm:pt modelId="{A8880EA0-36D8-446D-B7C7-3E181302AEEA}" type="parTrans" cxnId="{D1EC7B38-EFDD-4DE4-9B4A-6AB110762B94}">
      <dgm:prSet/>
      <dgm:spPr/>
      <dgm:t>
        <a:bodyPr/>
        <a:lstStyle/>
        <a:p>
          <a:endParaRPr lang="nb-NO"/>
        </a:p>
      </dgm:t>
    </dgm:pt>
    <dgm:pt modelId="{48737053-0444-4F27-A527-CC0A8ABDA4B6}" type="pres">
      <dgm:prSet presAssocID="{448853F0-38B3-46C0-AD22-4F1909C072F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C0BADA9B-4AC5-484A-8FA1-8664DBB2AD42}" type="pres">
      <dgm:prSet presAssocID="{9321AB0A-34B2-4B1D-9427-B7A5B2CE93B7}" presName="horFlow" presStyleCnt="0"/>
      <dgm:spPr/>
    </dgm:pt>
    <dgm:pt modelId="{31A60AFC-B7FC-42C4-A37E-370BC94B538A}" type="pres">
      <dgm:prSet presAssocID="{9321AB0A-34B2-4B1D-9427-B7A5B2CE93B7}" presName="bigChev" presStyleLbl="node1" presStyleIdx="0" presStyleCnt="3"/>
      <dgm:spPr/>
      <dgm:t>
        <a:bodyPr/>
        <a:lstStyle/>
        <a:p>
          <a:endParaRPr lang="nb-NO"/>
        </a:p>
      </dgm:t>
    </dgm:pt>
    <dgm:pt modelId="{B594C841-3C46-4886-86D6-68C6B0C80946}" type="pres">
      <dgm:prSet presAssocID="{A8880EA0-36D8-446D-B7C7-3E181302AEEA}" presName="parTrans" presStyleCnt="0"/>
      <dgm:spPr/>
    </dgm:pt>
    <dgm:pt modelId="{6A5E5CC8-DD2D-400A-8990-877DF9300152}" type="pres">
      <dgm:prSet presAssocID="{1CB19EE2-E5D9-43A9-9EDF-753588BF8D3E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A86028F-6845-43B0-9F48-481725E799B4}" type="pres">
      <dgm:prSet presAssocID="{457E70A4-809F-4233-BB78-B98912575A7C}" presName="sibTrans" presStyleCnt="0"/>
      <dgm:spPr/>
    </dgm:pt>
    <dgm:pt modelId="{4FBB1DC3-2DCB-4047-A3E8-A45117479060}" type="pres">
      <dgm:prSet presAssocID="{ACECD64B-5879-45B9-9010-FC6CBB015AA5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D7BA960-8135-49A8-8D64-88C63DFA9522}" type="pres">
      <dgm:prSet presAssocID="{9321AB0A-34B2-4B1D-9427-B7A5B2CE93B7}" presName="vSp" presStyleCnt="0"/>
      <dgm:spPr/>
    </dgm:pt>
    <dgm:pt modelId="{1AA4B507-1D41-4913-B81F-EA8975403C53}" type="pres">
      <dgm:prSet presAssocID="{282CABF8-3BFE-4867-953F-65B624FFD6C5}" presName="horFlow" presStyleCnt="0"/>
      <dgm:spPr/>
    </dgm:pt>
    <dgm:pt modelId="{45E92098-9DAA-4AD0-B370-EC0128A8BB46}" type="pres">
      <dgm:prSet presAssocID="{282CABF8-3BFE-4867-953F-65B624FFD6C5}" presName="bigChev" presStyleLbl="node1" presStyleIdx="1" presStyleCnt="3"/>
      <dgm:spPr/>
      <dgm:t>
        <a:bodyPr/>
        <a:lstStyle/>
        <a:p>
          <a:endParaRPr lang="nb-NO"/>
        </a:p>
      </dgm:t>
    </dgm:pt>
    <dgm:pt modelId="{34057754-7A65-4AF1-A6C6-744C214A782F}" type="pres">
      <dgm:prSet presAssocID="{1C91B69A-257B-405B-AA45-A5BF691F7066}" presName="parTrans" presStyleCnt="0"/>
      <dgm:spPr/>
    </dgm:pt>
    <dgm:pt modelId="{456E0FA1-5087-4884-A834-0CCBB486A300}" type="pres">
      <dgm:prSet presAssocID="{7C5275ED-5F43-4939-B74A-E0B55124141A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4ED6FD0-1D4B-483D-A6CF-6FF3840DFBC8}" type="pres">
      <dgm:prSet presAssocID="{21837B08-81E7-4817-A2D1-37A6D0003A2D}" presName="sibTrans" presStyleCnt="0"/>
      <dgm:spPr/>
    </dgm:pt>
    <dgm:pt modelId="{78303223-FDFB-4F3D-B709-2D571C8C2CEE}" type="pres">
      <dgm:prSet presAssocID="{71F71C2A-8F0F-452A-B013-01DA7F094127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2818F61-2AD3-4EC0-842C-F0662A63C164}" type="pres">
      <dgm:prSet presAssocID="{282CABF8-3BFE-4867-953F-65B624FFD6C5}" presName="vSp" presStyleCnt="0"/>
      <dgm:spPr/>
    </dgm:pt>
    <dgm:pt modelId="{EA54C244-1BEC-499F-B3CB-1D94A032A1FF}" type="pres">
      <dgm:prSet presAssocID="{875C604E-7752-4E14-8563-89471A523176}" presName="horFlow" presStyleCnt="0"/>
      <dgm:spPr/>
    </dgm:pt>
    <dgm:pt modelId="{FEC1BE4C-8614-411E-8E80-70CD810DF47C}" type="pres">
      <dgm:prSet presAssocID="{875C604E-7752-4E14-8563-89471A523176}" presName="bigChev" presStyleLbl="node1" presStyleIdx="2" presStyleCnt="3"/>
      <dgm:spPr/>
      <dgm:t>
        <a:bodyPr/>
        <a:lstStyle/>
        <a:p>
          <a:endParaRPr lang="nb-NO"/>
        </a:p>
      </dgm:t>
    </dgm:pt>
    <dgm:pt modelId="{D96E21E6-5F67-49B6-B187-9783FC7149A9}" type="pres">
      <dgm:prSet presAssocID="{5B018EC9-5E93-4149-B23C-C825436E2B88}" presName="parTrans" presStyleCnt="0"/>
      <dgm:spPr/>
    </dgm:pt>
    <dgm:pt modelId="{883A98F9-EA44-4775-B9FB-3BBB2117BAF6}" type="pres">
      <dgm:prSet presAssocID="{B78D21F4-D1AD-4A0E-AACD-76AC19F0CEEB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DD24720-B4F1-4E18-A189-4373472E2965}" type="pres">
      <dgm:prSet presAssocID="{38CEA078-16E3-49B3-A141-761F76752785}" presName="sibTrans" presStyleCnt="0"/>
      <dgm:spPr/>
    </dgm:pt>
    <dgm:pt modelId="{2D4B4A2D-CB27-40EA-81A2-4BD19FBB2021}" type="pres">
      <dgm:prSet presAssocID="{37168085-FBDB-4D79-8524-1F16FAA85CA7}" presName="node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3F29472-15BD-3E4E-8E88-80CB4F95FB99}" type="presOf" srcId="{B78D21F4-D1AD-4A0E-AACD-76AC19F0CEEB}" destId="{883A98F9-EA44-4775-B9FB-3BBB2117BAF6}" srcOrd="0" destOrd="0" presId="urn:microsoft.com/office/officeart/2005/8/layout/lProcess3"/>
    <dgm:cxn modelId="{C259DCB0-A98E-4DC9-987E-04E4657365EB}" srcId="{282CABF8-3BFE-4867-953F-65B624FFD6C5}" destId="{71F71C2A-8F0F-452A-B013-01DA7F094127}" srcOrd="1" destOrd="0" parTransId="{1B2F2F2A-975E-47AE-907A-7FD9B7FB5625}" sibTransId="{55AE7592-4E86-45ED-99D9-82FCD6F64549}"/>
    <dgm:cxn modelId="{616A0290-BD36-4E20-B78B-F38B80476E62}" srcId="{9321AB0A-34B2-4B1D-9427-B7A5B2CE93B7}" destId="{ACECD64B-5879-45B9-9010-FC6CBB015AA5}" srcOrd="1" destOrd="0" parTransId="{E473F32E-705F-4AC1-8E48-DEE4468001EE}" sibTransId="{CC5C79E3-05FC-44AC-B330-B61F5C40746F}"/>
    <dgm:cxn modelId="{5BD8BAC5-0198-3147-8CDB-7D18F7631FF5}" type="presOf" srcId="{282CABF8-3BFE-4867-953F-65B624FFD6C5}" destId="{45E92098-9DAA-4AD0-B370-EC0128A8BB46}" srcOrd="0" destOrd="0" presId="urn:microsoft.com/office/officeart/2005/8/layout/lProcess3"/>
    <dgm:cxn modelId="{679A6B28-AD36-4AFD-9C90-107AE5180E8F}" srcId="{448853F0-38B3-46C0-AD22-4F1909C072FD}" destId="{9321AB0A-34B2-4B1D-9427-B7A5B2CE93B7}" srcOrd="0" destOrd="0" parTransId="{95F26D3F-1D3B-44F0-B341-7086F39718E0}" sibTransId="{1F6D5ABE-A3C0-4E39-94DF-15F124F34E6B}"/>
    <dgm:cxn modelId="{39468E7B-F9DD-1445-B5DE-C8E7718C42A7}" type="presOf" srcId="{37168085-FBDB-4D79-8524-1F16FAA85CA7}" destId="{2D4B4A2D-CB27-40EA-81A2-4BD19FBB2021}" srcOrd="0" destOrd="0" presId="urn:microsoft.com/office/officeart/2005/8/layout/lProcess3"/>
    <dgm:cxn modelId="{36208674-34F1-0A47-8896-C232C89F2948}" type="presOf" srcId="{9321AB0A-34B2-4B1D-9427-B7A5B2CE93B7}" destId="{31A60AFC-B7FC-42C4-A37E-370BC94B538A}" srcOrd="0" destOrd="0" presId="urn:microsoft.com/office/officeart/2005/8/layout/lProcess3"/>
    <dgm:cxn modelId="{A7754982-F997-421C-9D62-597CCEA535AA}" srcId="{448853F0-38B3-46C0-AD22-4F1909C072FD}" destId="{282CABF8-3BFE-4867-953F-65B624FFD6C5}" srcOrd="1" destOrd="0" parTransId="{466ADD34-C0C9-438E-BA6C-23B36197C299}" sibTransId="{4A47A857-97F1-404D-A706-5D9AD32B704A}"/>
    <dgm:cxn modelId="{ED907A26-D95E-4393-91A9-53EE3A51823F}" srcId="{875C604E-7752-4E14-8563-89471A523176}" destId="{37168085-FBDB-4D79-8524-1F16FAA85CA7}" srcOrd="1" destOrd="0" parTransId="{45CED568-7A00-43D8-B403-D1FCD39CC0B6}" sibTransId="{987CF7E8-1BB7-4C26-A497-0F0C968195FF}"/>
    <dgm:cxn modelId="{83F5A146-23DA-FA44-BD03-3CC65BE058EC}" type="presOf" srcId="{1CB19EE2-E5D9-43A9-9EDF-753588BF8D3E}" destId="{6A5E5CC8-DD2D-400A-8990-877DF9300152}" srcOrd="0" destOrd="0" presId="urn:microsoft.com/office/officeart/2005/8/layout/lProcess3"/>
    <dgm:cxn modelId="{61E83212-6B44-7A4A-AD86-27BDC4783A83}" type="presOf" srcId="{ACECD64B-5879-45B9-9010-FC6CBB015AA5}" destId="{4FBB1DC3-2DCB-4047-A3E8-A45117479060}" srcOrd="0" destOrd="0" presId="urn:microsoft.com/office/officeart/2005/8/layout/lProcess3"/>
    <dgm:cxn modelId="{D1EC7B38-EFDD-4DE4-9B4A-6AB110762B94}" srcId="{9321AB0A-34B2-4B1D-9427-B7A5B2CE93B7}" destId="{1CB19EE2-E5D9-43A9-9EDF-753588BF8D3E}" srcOrd="0" destOrd="0" parTransId="{A8880EA0-36D8-446D-B7C7-3E181302AEEA}" sibTransId="{457E70A4-809F-4233-BB78-B98912575A7C}"/>
    <dgm:cxn modelId="{C4B0D6F7-B705-4DD7-8863-81171E194826}" srcId="{282CABF8-3BFE-4867-953F-65B624FFD6C5}" destId="{7C5275ED-5F43-4939-B74A-E0B55124141A}" srcOrd="0" destOrd="0" parTransId="{1C91B69A-257B-405B-AA45-A5BF691F7066}" sibTransId="{21837B08-81E7-4817-A2D1-37A6D0003A2D}"/>
    <dgm:cxn modelId="{12E813BC-557D-424C-97A8-24737DEAC190}" type="presOf" srcId="{875C604E-7752-4E14-8563-89471A523176}" destId="{FEC1BE4C-8614-411E-8E80-70CD810DF47C}" srcOrd="0" destOrd="0" presId="urn:microsoft.com/office/officeart/2005/8/layout/lProcess3"/>
    <dgm:cxn modelId="{79FEE913-7506-4ABF-A986-40F508692E0B}" srcId="{448853F0-38B3-46C0-AD22-4F1909C072FD}" destId="{875C604E-7752-4E14-8563-89471A523176}" srcOrd="2" destOrd="0" parTransId="{5B380CEF-F4F8-447F-AC49-047A1156B42B}" sibTransId="{A74C2EDB-573B-4ED9-9800-77C7E976747C}"/>
    <dgm:cxn modelId="{E6941A55-69FD-1A40-B5EF-01D517CCC245}" type="presOf" srcId="{71F71C2A-8F0F-452A-B013-01DA7F094127}" destId="{78303223-FDFB-4F3D-B709-2D571C8C2CEE}" srcOrd="0" destOrd="0" presId="urn:microsoft.com/office/officeart/2005/8/layout/lProcess3"/>
    <dgm:cxn modelId="{CA3EAF76-20A4-4E6C-A117-AC4EDC0F47C6}" srcId="{875C604E-7752-4E14-8563-89471A523176}" destId="{B78D21F4-D1AD-4A0E-AACD-76AC19F0CEEB}" srcOrd="0" destOrd="0" parTransId="{5B018EC9-5E93-4149-B23C-C825436E2B88}" sibTransId="{38CEA078-16E3-49B3-A141-761F76752785}"/>
    <dgm:cxn modelId="{C5C4B41D-B74E-7440-BC69-D01DA93E9760}" type="presOf" srcId="{448853F0-38B3-46C0-AD22-4F1909C072FD}" destId="{48737053-0444-4F27-A527-CC0A8ABDA4B6}" srcOrd="0" destOrd="0" presId="urn:microsoft.com/office/officeart/2005/8/layout/lProcess3"/>
    <dgm:cxn modelId="{8EBEE840-06B1-FF43-864E-5850A90F0A00}" type="presOf" srcId="{7C5275ED-5F43-4939-B74A-E0B55124141A}" destId="{456E0FA1-5087-4884-A834-0CCBB486A300}" srcOrd="0" destOrd="0" presId="urn:microsoft.com/office/officeart/2005/8/layout/lProcess3"/>
    <dgm:cxn modelId="{0EE4E08E-93DC-5646-BAF9-2E706336E960}" type="presParOf" srcId="{48737053-0444-4F27-A527-CC0A8ABDA4B6}" destId="{C0BADA9B-4AC5-484A-8FA1-8664DBB2AD42}" srcOrd="0" destOrd="0" presId="urn:microsoft.com/office/officeart/2005/8/layout/lProcess3"/>
    <dgm:cxn modelId="{17B2B0D9-2E1F-C04D-90D9-6D9CFC60D019}" type="presParOf" srcId="{C0BADA9B-4AC5-484A-8FA1-8664DBB2AD42}" destId="{31A60AFC-B7FC-42C4-A37E-370BC94B538A}" srcOrd="0" destOrd="0" presId="urn:microsoft.com/office/officeart/2005/8/layout/lProcess3"/>
    <dgm:cxn modelId="{5304D4C9-6BA2-4942-8D31-A3AAD62997C1}" type="presParOf" srcId="{C0BADA9B-4AC5-484A-8FA1-8664DBB2AD42}" destId="{B594C841-3C46-4886-86D6-68C6B0C80946}" srcOrd="1" destOrd="0" presId="urn:microsoft.com/office/officeart/2005/8/layout/lProcess3"/>
    <dgm:cxn modelId="{A95E667D-9C85-3E4F-B1E3-A2F892CA3085}" type="presParOf" srcId="{C0BADA9B-4AC5-484A-8FA1-8664DBB2AD42}" destId="{6A5E5CC8-DD2D-400A-8990-877DF9300152}" srcOrd="2" destOrd="0" presId="urn:microsoft.com/office/officeart/2005/8/layout/lProcess3"/>
    <dgm:cxn modelId="{8C88C712-8A18-3B46-B824-D8F7D9953620}" type="presParOf" srcId="{C0BADA9B-4AC5-484A-8FA1-8664DBB2AD42}" destId="{2A86028F-6845-43B0-9F48-481725E799B4}" srcOrd="3" destOrd="0" presId="urn:microsoft.com/office/officeart/2005/8/layout/lProcess3"/>
    <dgm:cxn modelId="{0E4AB50E-39F0-8942-9577-127AC495C3ED}" type="presParOf" srcId="{C0BADA9B-4AC5-484A-8FA1-8664DBB2AD42}" destId="{4FBB1DC3-2DCB-4047-A3E8-A45117479060}" srcOrd="4" destOrd="0" presId="urn:microsoft.com/office/officeart/2005/8/layout/lProcess3"/>
    <dgm:cxn modelId="{348BCEA5-91E8-564D-91CF-CDA6ECC9793B}" type="presParOf" srcId="{48737053-0444-4F27-A527-CC0A8ABDA4B6}" destId="{0D7BA960-8135-49A8-8D64-88C63DFA9522}" srcOrd="1" destOrd="0" presId="urn:microsoft.com/office/officeart/2005/8/layout/lProcess3"/>
    <dgm:cxn modelId="{95BD774F-CC19-BD49-9EF5-8CB4B1D6F15E}" type="presParOf" srcId="{48737053-0444-4F27-A527-CC0A8ABDA4B6}" destId="{1AA4B507-1D41-4913-B81F-EA8975403C53}" srcOrd="2" destOrd="0" presId="urn:microsoft.com/office/officeart/2005/8/layout/lProcess3"/>
    <dgm:cxn modelId="{143E91CE-2F76-2746-BD0E-D9306E2953EC}" type="presParOf" srcId="{1AA4B507-1D41-4913-B81F-EA8975403C53}" destId="{45E92098-9DAA-4AD0-B370-EC0128A8BB46}" srcOrd="0" destOrd="0" presId="urn:microsoft.com/office/officeart/2005/8/layout/lProcess3"/>
    <dgm:cxn modelId="{82C97652-D1C9-0A4C-AD45-DE444B4AA3FE}" type="presParOf" srcId="{1AA4B507-1D41-4913-B81F-EA8975403C53}" destId="{34057754-7A65-4AF1-A6C6-744C214A782F}" srcOrd="1" destOrd="0" presId="urn:microsoft.com/office/officeart/2005/8/layout/lProcess3"/>
    <dgm:cxn modelId="{2899D440-F306-4040-A7A1-B591EE25878E}" type="presParOf" srcId="{1AA4B507-1D41-4913-B81F-EA8975403C53}" destId="{456E0FA1-5087-4884-A834-0CCBB486A300}" srcOrd="2" destOrd="0" presId="urn:microsoft.com/office/officeart/2005/8/layout/lProcess3"/>
    <dgm:cxn modelId="{AA6BDAEB-4E3B-C247-9143-4F20075A0D4E}" type="presParOf" srcId="{1AA4B507-1D41-4913-B81F-EA8975403C53}" destId="{24ED6FD0-1D4B-483D-A6CF-6FF3840DFBC8}" srcOrd="3" destOrd="0" presId="urn:microsoft.com/office/officeart/2005/8/layout/lProcess3"/>
    <dgm:cxn modelId="{BCBCAAE9-DD47-854F-8756-62C35045DFFC}" type="presParOf" srcId="{1AA4B507-1D41-4913-B81F-EA8975403C53}" destId="{78303223-FDFB-4F3D-B709-2D571C8C2CEE}" srcOrd="4" destOrd="0" presId="urn:microsoft.com/office/officeart/2005/8/layout/lProcess3"/>
    <dgm:cxn modelId="{0B5F7545-8516-4E4A-89B2-A0A9D3AD7CD9}" type="presParOf" srcId="{48737053-0444-4F27-A527-CC0A8ABDA4B6}" destId="{C2818F61-2AD3-4EC0-842C-F0662A63C164}" srcOrd="3" destOrd="0" presId="urn:microsoft.com/office/officeart/2005/8/layout/lProcess3"/>
    <dgm:cxn modelId="{08CFB3BD-CF04-824F-8BE9-5E6143514D95}" type="presParOf" srcId="{48737053-0444-4F27-A527-CC0A8ABDA4B6}" destId="{EA54C244-1BEC-499F-B3CB-1D94A032A1FF}" srcOrd="4" destOrd="0" presId="urn:microsoft.com/office/officeart/2005/8/layout/lProcess3"/>
    <dgm:cxn modelId="{1BA51F0E-8E07-FA42-8EC7-A9213AF99FF1}" type="presParOf" srcId="{EA54C244-1BEC-499F-B3CB-1D94A032A1FF}" destId="{FEC1BE4C-8614-411E-8E80-70CD810DF47C}" srcOrd="0" destOrd="0" presId="urn:microsoft.com/office/officeart/2005/8/layout/lProcess3"/>
    <dgm:cxn modelId="{2CDCEEC3-245B-1B4F-8931-C998A5EBC683}" type="presParOf" srcId="{EA54C244-1BEC-499F-B3CB-1D94A032A1FF}" destId="{D96E21E6-5F67-49B6-B187-9783FC7149A9}" srcOrd="1" destOrd="0" presId="urn:microsoft.com/office/officeart/2005/8/layout/lProcess3"/>
    <dgm:cxn modelId="{3F03A86A-8EF6-5B43-923B-70B885D65771}" type="presParOf" srcId="{EA54C244-1BEC-499F-B3CB-1D94A032A1FF}" destId="{883A98F9-EA44-4775-B9FB-3BBB2117BAF6}" srcOrd="2" destOrd="0" presId="urn:microsoft.com/office/officeart/2005/8/layout/lProcess3"/>
    <dgm:cxn modelId="{8F393096-6BA6-544E-AB67-BB43808019C9}" type="presParOf" srcId="{EA54C244-1BEC-499F-B3CB-1D94A032A1FF}" destId="{EDD24720-B4F1-4E18-A189-4373472E2965}" srcOrd="3" destOrd="0" presId="urn:microsoft.com/office/officeart/2005/8/layout/lProcess3"/>
    <dgm:cxn modelId="{041C6A07-2B33-D247-95F5-DA08CDD5D053}" type="presParOf" srcId="{EA54C244-1BEC-499F-B3CB-1D94A032A1FF}" destId="{2D4B4A2D-CB27-40EA-81A2-4BD19FBB2021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8853F0-38B3-46C0-AD22-4F1909C072FD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282CABF8-3BFE-4867-953F-65B624FFD6C5}">
      <dgm:prSet phldrT="[Tekst]"/>
      <dgm:spPr/>
      <dgm:t>
        <a:bodyPr/>
        <a:lstStyle/>
        <a:p>
          <a:r>
            <a:rPr lang="nb-NO" dirty="0"/>
            <a:t>Høring</a:t>
          </a:r>
        </a:p>
      </dgm:t>
    </dgm:pt>
    <dgm:pt modelId="{466ADD34-C0C9-438E-BA6C-23B36197C299}" type="parTrans" cxnId="{A7754982-F997-421C-9D62-597CCEA535AA}">
      <dgm:prSet/>
      <dgm:spPr/>
      <dgm:t>
        <a:bodyPr/>
        <a:lstStyle/>
        <a:p>
          <a:endParaRPr lang="nb-NO"/>
        </a:p>
      </dgm:t>
    </dgm:pt>
    <dgm:pt modelId="{4A47A857-97F1-404D-A706-5D9AD32B704A}" type="sibTrans" cxnId="{A7754982-F997-421C-9D62-597CCEA535AA}">
      <dgm:prSet/>
      <dgm:spPr/>
      <dgm:t>
        <a:bodyPr/>
        <a:lstStyle/>
        <a:p>
          <a:endParaRPr lang="nb-NO"/>
        </a:p>
      </dgm:t>
    </dgm:pt>
    <dgm:pt modelId="{7C5275ED-5F43-4939-B74A-E0B55124141A}">
      <dgm:prSet phldrT="[Tekst]"/>
      <dgm:spPr/>
      <dgm:t>
        <a:bodyPr/>
        <a:lstStyle/>
        <a:p>
          <a:r>
            <a:rPr lang="nb-NO" dirty="0"/>
            <a:t>Kommentarer fra høringsinstansene</a:t>
          </a:r>
        </a:p>
      </dgm:t>
    </dgm:pt>
    <dgm:pt modelId="{1C91B69A-257B-405B-AA45-A5BF691F7066}" type="parTrans" cxnId="{C4B0D6F7-B705-4DD7-8863-81171E194826}">
      <dgm:prSet/>
      <dgm:spPr/>
      <dgm:t>
        <a:bodyPr/>
        <a:lstStyle/>
        <a:p>
          <a:endParaRPr lang="nb-NO"/>
        </a:p>
      </dgm:t>
    </dgm:pt>
    <dgm:pt modelId="{21837B08-81E7-4817-A2D1-37A6D0003A2D}" type="sibTrans" cxnId="{C4B0D6F7-B705-4DD7-8863-81171E194826}">
      <dgm:prSet/>
      <dgm:spPr/>
      <dgm:t>
        <a:bodyPr/>
        <a:lstStyle/>
        <a:p>
          <a:endParaRPr lang="nb-NO"/>
        </a:p>
      </dgm:t>
    </dgm:pt>
    <dgm:pt modelId="{71F71C2A-8F0F-452A-B013-01DA7F094127}">
      <dgm:prSet phldrT="[Tekst]"/>
      <dgm:spPr/>
      <dgm:t>
        <a:bodyPr/>
        <a:lstStyle/>
        <a:p>
          <a:r>
            <a:rPr lang="nb-NO"/>
            <a:t>Departementets vurdering av kommentarene</a:t>
          </a:r>
        </a:p>
      </dgm:t>
    </dgm:pt>
    <dgm:pt modelId="{1B2F2F2A-975E-47AE-907A-7FD9B7FB5625}" type="parTrans" cxnId="{C259DCB0-A98E-4DC9-987E-04E4657365EB}">
      <dgm:prSet/>
      <dgm:spPr/>
      <dgm:t>
        <a:bodyPr/>
        <a:lstStyle/>
        <a:p>
          <a:endParaRPr lang="nb-NO"/>
        </a:p>
      </dgm:t>
    </dgm:pt>
    <dgm:pt modelId="{55AE7592-4E86-45ED-99D9-82FCD6F64549}" type="sibTrans" cxnId="{C259DCB0-A98E-4DC9-987E-04E4657365EB}">
      <dgm:prSet/>
      <dgm:spPr/>
      <dgm:t>
        <a:bodyPr/>
        <a:lstStyle/>
        <a:p>
          <a:endParaRPr lang="nb-NO"/>
        </a:p>
      </dgm:t>
    </dgm:pt>
    <dgm:pt modelId="{48737053-0444-4F27-A527-CC0A8ABDA4B6}" type="pres">
      <dgm:prSet presAssocID="{448853F0-38B3-46C0-AD22-4F1909C072F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AA4B507-1D41-4913-B81F-EA8975403C53}" type="pres">
      <dgm:prSet presAssocID="{282CABF8-3BFE-4867-953F-65B624FFD6C5}" presName="horFlow" presStyleCnt="0"/>
      <dgm:spPr/>
    </dgm:pt>
    <dgm:pt modelId="{45E92098-9DAA-4AD0-B370-EC0128A8BB46}" type="pres">
      <dgm:prSet presAssocID="{282CABF8-3BFE-4867-953F-65B624FFD6C5}" presName="bigChev" presStyleLbl="node1" presStyleIdx="0" presStyleCnt="1"/>
      <dgm:spPr/>
      <dgm:t>
        <a:bodyPr/>
        <a:lstStyle/>
        <a:p>
          <a:endParaRPr lang="nb-NO"/>
        </a:p>
      </dgm:t>
    </dgm:pt>
    <dgm:pt modelId="{34057754-7A65-4AF1-A6C6-744C214A782F}" type="pres">
      <dgm:prSet presAssocID="{1C91B69A-257B-405B-AA45-A5BF691F7066}" presName="parTrans" presStyleCnt="0"/>
      <dgm:spPr/>
    </dgm:pt>
    <dgm:pt modelId="{456E0FA1-5087-4884-A834-0CCBB486A300}" type="pres">
      <dgm:prSet presAssocID="{7C5275ED-5F43-4939-B74A-E0B55124141A}" presName="node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4ED6FD0-1D4B-483D-A6CF-6FF3840DFBC8}" type="pres">
      <dgm:prSet presAssocID="{21837B08-81E7-4817-A2D1-37A6D0003A2D}" presName="sibTrans" presStyleCnt="0"/>
      <dgm:spPr/>
    </dgm:pt>
    <dgm:pt modelId="{78303223-FDFB-4F3D-B709-2D571C8C2CEE}" type="pres">
      <dgm:prSet presAssocID="{71F71C2A-8F0F-452A-B013-01DA7F094127}" presName="node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C4B0D6F7-B705-4DD7-8863-81171E194826}" srcId="{282CABF8-3BFE-4867-953F-65B624FFD6C5}" destId="{7C5275ED-5F43-4939-B74A-E0B55124141A}" srcOrd="0" destOrd="0" parTransId="{1C91B69A-257B-405B-AA45-A5BF691F7066}" sibTransId="{21837B08-81E7-4817-A2D1-37A6D0003A2D}"/>
    <dgm:cxn modelId="{C259DCB0-A98E-4DC9-987E-04E4657365EB}" srcId="{282CABF8-3BFE-4867-953F-65B624FFD6C5}" destId="{71F71C2A-8F0F-452A-B013-01DA7F094127}" srcOrd="1" destOrd="0" parTransId="{1B2F2F2A-975E-47AE-907A-7FD9B7FB5625}" sibTransId="{55AE7592-4E86-45ED-99D9-82FCD6F64549}"/>
    <dgm:cxn modelId="{E6941A55-69FD-1A40-B5EF-01D517CCC245}" type="presOf" srcId="{71F71C2A-8F0F-452A-B013-01DA7F094127}" destId="{78303223-FDFB-4F3D-B709-2D571C8C2CEE}" srcOrd="0" destOrd="0" presId="urn:microsoft.com/office/officeart/2005/8/layout/lProcess3"/>
    <dgm:cxn modelId="{5BD8BAC5-0198-3147-8CDB-7D18F7631FF5}" type="presOf" srcId="{282CABF8-3BFE-4867-953F-65B624FFD6C5}" destId="{45E92098-9DAA-4AD0-B370-EC0128A8BB46}" srcOrd="0" destOrd="0" presId="urn:microsoft.com/office/officeart/2005/8/layout/lProcess3"/>
    <dgm:cxn modelId="{C5C4B41D-B74E-7440-BC69-D01DA93E9760}" type="presOf" srcId="{448853F0-38B3-46C0-AD22-4F1909C072FD}" destId="{48737053-0444-4F27-A527-CC0A8ABDA4B6}" srcOrd="0" destOrd="0" presId="urn:microsoft.com/office/officeart/2005/8/layout/lProcess3"/>
    <dgm:cxn modelId="{8EBEE840-06B1-FF43-864E-5850A90F0A00}" type="presOf" srcId="{7C5275ED-5F43-4939-B74A-E0B55124141A}" destId="{456E0FA1-5087-4884-A834-0CCBB486A300}" srcOrd="0" destOrd="0" presId="urn:microsoft.com/office/officeart/2005/8/layout/lProcess3"/>
    <dgm:cxn modelId="{A7754982-F997-421C-9D62-597CCEA535AA}" srcId="{448853F0-38B3-46C0-AD22-4F1909C072FD}" destId="{282CABF8-3BFE-4867-953F-65B624FFD6C5}" srcOrd="0" destOrd="0" parTransId="{466ADD34-C0C9-438E-BA6C-23B36197C299}" sibTransId="{4A47A857-97F1-404D-A706-5D9AD32B704A}"/>
    <dgm:cxn modelId="{95BD774F-CC19-BD49-9EF5-8CB4B1D6F15E}" type="presParOf" srcId="{48737053-0444-4F27-A527-CC0A8ABDA4B6}" destId="{1AA4B507-1D41-4913-B81F-EA8975403C53}" srcOrd="0" destOrd="0" presId="urn:microsoft.com/office/officeart/2005/8/layout/lProcess3"/>
    <dgm:cxn modelId="{143E91CE-2F76-2746-BD0E-D9306E2953EC}" type="presParOf" srcId="{1AA4B507-1D41-4913-B81F-EA8975403C53}" destId="{45E92098-9DAA-4AD0-B370-EC0128A8BB46}" srcOrd="0" destOrd="0" presId="urn:microsoft.com/office/officeart/2005/8/layout/lProcess3"/>
    <dgm:cxn modelId="{82C97652-D1C9-0A4C-AD45-DE444B4AA3FE}" type="presParOf" srcId="{1AA4B507-1D41-4913-B81F-EA8975403C53}" destId="{34057754-7A65-4AF1-A6C6-744C214A782F}" srcOrd="1" destOrd="0" presId="urn:microsoft.com/office/officeart/2005/8/layout/lProcess3"/>
    <dgm:cxn modelId="{2899D440-F306-4040-A7A1-B591EE25878E}" type="presParOf" srcId="{1AA4B507-1D41-4913-B81F-EA8975403C53}" destId="{456E0FA1-5087-4884-A834-0CCBB486A300}" srcOrd="2" destOrd="0" presId="urn:microsoft.com/office/officeart/2005/8/layout/lProcess3"/>
    <dgm:cxn modelId="{AA6BDAEB-4E3B-C247-9143-4F20075A0D4E}" type="presParOf" srcId="{1AA4B507-1D41-4913-B81F-EA8975403C53}" destId="{24ED6FD0-1D4B-483D-A6CF-6FF3840DFBC8}" srcOrd="3" destOrd="0" presId="urn:microsoft.com/office/officeart/2005/8/layout/lProcess3"/>
    <dgm:cxn modelId="{BCBCAAE9-DD47-854F-8756-62C35045DFFC}" type="presParOf" srcId="{1AA4B507-1D41-4913-B81F-EA8975403C53}" destId="{78303223-FDFB-4F3D-B709-2D571C8C2CEE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8853F0-38B3-46C0-AD22-4F1909C072FD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875C604E-7752-4E14-8563-89471A523176}">
      <dgm:prSet phldrT="[Tekst]"/>
      <dgm:spPr/>
      <dgm:t>
        <a:bodyPr/>
        <a:lstStyle/>
        <a:p>
          <a:r>
            <a:rPr lang="nb-NO"/>
            <a:t>Evaluering</a:t>
          </a:r>
        </a:p>
      </dgm:t>
    </dgm:pt>
    <dgm:pt modelId="{5B380CEF-F4F8-447F-AC49-047A1156B42B}" type="parTrans" cxnId="{79FEE913-7506-4ABF-A986-40F508692E0B}">
      <dgm:prSet/>
      <dgm:spPr/>
      <dgm:t>
        <a:bodyPr/>
        <a:lstStyle/>
        <a:p>
          <a:endParaRPr lang="nb-NO"/>
        </a:p>
      </dgm:t>
    </dgm:pt>
    <dgm:pt modelId="{A74C2EDB-573B-4ED9-9800-77C7E976747C}" type="sibTrans" cxnId="{79FEE913-7506-4ABF-A986-40F508692E0B}">
      <dgm:prSet/>
      <dgm:spPr/>
      <dgm:t>
        <a:bodyPr/>
        <a:lstStyle/>
        <a:p>
          <a:endParaRPr lang="nb-NO"/>
        </a:p>
      </dgm:t>
    </dgm:pt>
    <dgm:pt modelId="{B78D21F4-D1AD-4A0E-AACD-76AC19F0CEEB}">
      <dgm:prSet phldrT="[Tekst]"/>
      <dgm:spPr/>
      <dgm:t>
        <a:bodyPr/>
        <a:lstStyle/>
        <a:p>
          <a:r>
            <a:rPr lang="nb-NO"/>
            <a:t>Gjennomføre evaluering av de faktiske personvernkonsekvensene</a:t>
          </a:r>
        </a:p>
      </dgm:t>
    </dgm:pt>
    <dgm:pt modelId="{5B018EC9-5E93-4149-B23C-C825436E2B88}" type="parTrans" cxnId="{CA3EAF76-20A4-4E6C-A117-AC4EDC0F47C6}">
      <dgm:prSet/>
      <dgm:spPr/>
      <dgm:t>
        <a:bodyPr/>
        <a:lstStyle/>
        <a:p>
          <a:endParaRPr lang="nb-NO"/>
        </a:p>
      </dgm:t>
    </dgm:pt>
    <dgm:pt modelId="{38CEA078-16E3-49B3-A141-761F76752785}" type="sibTrans" cxnId="{CA3EAF76-20A4-4E6C-A117-AC4EDC0F47C6}">
      <dgm:prSet/>
      <dgm:spPr/>
      <dgm:t>
        <a:bodyPr/>
        <a:lstStyle/>
        <a:p>
          <a:endParaRPr lang="nb-NO"/>
        </a:p>
      </dgm:t>
    </dgm:pt>
    <dgm:pt modelId="{37168085-FBDB-4D79-8524-1F16FAA85CA7}">
      <dgm:prSet phldrT="[Tekst]"/>
      <dgm:spPr/>
      <dgm:t>
        <a:bodyPr/>
        <a:lstStyle/>
        <a:p>
          <a:r>
            <a:rPr lang="nb-NO"/>
            <a:t>Presentere resultat, evt foreslå endringer</a:t>
          </a:r>
        </a:p>
      </dgm:t>
    </dgm:pt>
    <dgm:pt modelId="{45CED568-7A00-43D8-B403-D1FCD39CC0B6}" type="parTrans" cxnId="{ED907A26-D95E-4393-91A9-53EE3A51823F}">
      <dgm:prSet/>
      <dgm:spPr/>
      <dgm:t>
        <a:bodyPr/>
        <a:lstStyle/>
        <a:p>
          <a:endParaRPr lang="nb-NO"/>
        </a:p>
      </dgm:t>
    </dgm:pt>
    <dgm:pt modelId="{987CF7E8-1BB7-4C26-A497-0F0C968195FF}" type="sibTrans" cxnId="{ED907A26-D95E-4393-91A9-53EE3A51823F}">
      <dgm:prSet/>
      <dgm:spPr/>
      <dgm:t>
        <a:bodyPr/>
        <a:lstStyle/>
        <a:p>
          <a:endParaRPr lang="nb-NO"/>
        </a:p>
      </dgm:t>
    </dgm:pt>
    <dgm:pt modelId="{48737053-0444-4F27-A527-CC0A8ABDA4B6}" type="pres">
      <dgm:prSet presAssocID="{448853F0-38B3-46C0-AD22-4F1909C072F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EA54C244-1BEC-499F-B3CB-1D94A032A1FF}" type="pres">
      <dgm:prSet presAssocID="{875C604E-7752-4E14-8563-89471A523176}" presName="horFlow" presStyleCnt="0"/>
      <dgm:spPr/>
    </dgm:pt>
    <dgm:pt modelId="{FEC1BE4C-8614-411E-8E80-70CD810DF47C}" type="pres">
      <dgm:prSet presAssocID="{875C604E-7752-4E14-8563-89471A523176}" presName="bigChev" presStyleLbl="node1" presStyleIdx="0" presStyleCnt="1"/>
      <dgm:spPr/>
      <dgm:t>
        <a:bodyPr/>
        <a:lstStyle/>
        <a:p>
          <a:endParaRPr lang="nb-NO"/>
        </a:p>
      </dgm:t>
    </dgm:pt>
    <dgm:pt modelId="{D96E21E6-5F67-49B6-B187-9783FC7149A9}" type="pres">
      <dgm:prSet presAssocID="{5B018EC9-5E93-4149-B23C-C825436E2B88}" presName="parTrans" presStyleCnt="0"/>
      <dgm:spPr/>
    </dgm:pt>
    <dgm:pt modelId="{883A98F9-EA44-4775-B9FB-3BBB2117BAF6}" type="pres">
      <dgm:prSet presAssocID="{B78D21F4-D1AD-4A0E-AACD-76AC19F0CEEB}" presName="node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DD24720-B4F1-4E18-A189-4373472E2965}" type="pres">
      <dgm:prSet presAssocID="{38CEA078-16E3-49B3-A141-761F76752785}" presName="sibTrans" presStyleCnt="0"/>
      <dgm:spPr/>
    </dgm:pt>
    <dgm:pt modelId="{2D4B4A2D-CB27-40EA-81A2-4BD19FBB2021}" type="pres">
      <dgm:prSet presAssocID="{37168085-FBDB-4D79-8524-1F16FAA85CA7}" presName="node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9415FD2B-7966-7349-8EA8-0623EBF5DB3D}" type="presOf" srcId="{875C604E-7752-4E14-8563-89471A523176}" destId="{FEC1BE4C-8614-411E-8E80-70CD810DF47C}" srcOrd="0" destOrd="0" presId="urn:microsoft.com/office/officeart/2005/8/layout/lProcess3"/>
    <dgm:cxn modelId="{8D0F4C41-E927-C44F-B15F-8AE6969B7397}" type="presOf" srcId="{448853F0-38B3-46C0-AD22-4F1909C072FD}" destId="{48737053-0444-4F27-A527-CC0A8ABDA4B6}" srcOrd="0" destOrd="0" presId="urn:microsoft.com/office/officeart/2005/8/layout/lProcess3"/>
    <dgm:cxn modelId="{886D1E32-20A7-054F-9045-5F4369B7307F}" type="presOf" srcId="{37168085-FBDB-4D79-8524-1F16FAA85CA7}" destId="{2D4B4A2D-CB27-40EA-81A2-4BD19FBB2021}" srcOrd="0" destOrd="0" presId="urn:microsoft.com/office/officeart/2005/8/layout/lProcess3"/>
    <dgm:cxn modelId="{FDAE3B23-2239-C34F-B596-0B33CBBF5659}" type="presOf" srcId="{B78D21F4-D1AD-4A0E-AACD-76AC19F0CEEB}" destId="{883A98F9-EA44-4775-B9FB-3BBB2117BAF6}" srcOrd="0" destOrd="0" presId="urn:microsoft.com/office/officeart/2005/8/layout/lProcess3"/>
    <dgm:cxn modelId="{CA3EAF76-20A4-4E6C-A117-AC4EDC0F47C6}" srcId="{875C604E-7752-4E14-8563-89471A523176}" destId="{B78D21F4-D1AD-4A0E-AACD-76AC19F0CEEB}" srcOrd="0" destOrd="0" parTransId="{5B018EC9-5E93-4149-B23C-C825436E2B88}" sibTransId="{38CEA078-16E3-49B3-A141-761F76752785}"/>
    <dgm:cxn modelId="{ED907A26-D95E-4393-91A9-53EE3A51823F}" srcId="{875C604E-7752-4E14-8563-89471A523176}" destId="{37168085-FBDB-4D79-8524-1F16FAA85CA7}" srcOrd="1" destOrd="0" parTransId="{45CED568-7A00-43D8-B403-D1FCD39CC0B6}" sibTransId="{987CF7E8-1BB7-4C26-A497-0F0C968195FF}"/>
    <dgm:cxn modelId="{79FEE913-7506-4ABF-A986-40F508692E0B}" srcId="{448853F0-38B3-46C0-AD22-4F1909C072FD}" destId="{875C604E-7752-4E14-8563-89471A523176}" srcOrd="0" destOrd="0" parTransId="{5B380CEF-F4F8-447F-AC49-047A1156B42B}" sibTransId="{A74C2EDB-573B-4ED9-9800-77C7E976747C}"/>
    <dgm:cxn modelId="{C6E8EB19-9448-194D-8849-08E4D1CCAEC8}" type="presParOf" srcId="{48737053-0444-4F27-A527-CC0A8ABDA4B6}" destId="{EA54C244-1BEC-499F-B3CB-1D94A032A1FF}" srcOrd="0" destOrd="0" presId="urn:microsoft.com/office/officeart/2005/8/layout/lProcess3"/>
    <dgm:cxn modelId="{32D961CA-0EAF-144F-AF45-AF4FCD863BF7}" type="presParOf" srcId="{EA54C244-1BEC-499F-B3CB-1D94A032A1FF}" destId="{FEC1BE4C-8614-411E-8E80-70CD810DF47C}" srcOrd="0" destOrd="0" presId="urn:microsoft.com/office/officeart/2005/8/layout/lProcess3"/>
    <dgm:cxn modelId="{B40BE2A5-DE75-1743-A428-8A1A661CC454}" type="presParOf" srcId="{EA54C244-1BEC-499F-B3CB-1D94A032A1FF}" destId="{D96E21E6-5F67-49B6-B187-9783FC7149A9}" srcOrd="1" destOrd="0" presId="urn:microsoft.com/office/officeart/2005/8/layout/lProcess3"/>
    <dgm:cxn modelId="{B28F9032-91E2-FA49-A26F-AE08A679329B}" type="presParOf" srcId="{EA54C244-1BEC-499F-B3CB-1D94A032A1FF}" destId="{883A98F9-EA44-4775-B9FB-3BBB2117BAF6}" srcOrd="2" destOrd="0" presId="urn:microsoft.com/office/officeart/2005/8/layout/lProcess3"/>
    <dgm:cxn modelId="{9C79616E-F4E6-A944-80B8-02B497E4A265}" type="presParOf" srcId="{EA54C244-1BEC-499F-B3CB-1D94A032A1FF}" destId="{EDD24720-B4F1-4E18-A189-4373472E2965}" srcOrd="3" destOrd="0" presId="urn:microsoft.com/office/officeart/2005/8/layout/lProcess3"/>
    <dgm:cxn modelId="{C4E87748-5811-D042-9E4B-8023890BCB12}" type="presParOf" srcId="{EA54C244-1BEC-499F-B3CB-1D94A032A1FF}" destId="{2D4B4A2D-CB27-40EA-81A2-4BD19FBB2021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60AFC-B7FC-42C4-A37E-370BC94B538A}">
      <dsp:nvSpPr>
        <dsp:cNvPr id="0" name=""/>
        <dsp:cNvSpPr/>
      </dsp:nvSpPr>
      <dsp:spPr>
        <a:xfrm>
          <a:off x="530282" y="331"/>
          <a:ext cx="2630001" cy="105200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700" kern="1200"/>
            <a:t>Utredning</a:t>
          </a:r>
        </a:p>
      </dsp:txBody>
      <dsp:txXfrm>
        <a:off x="1056282" y="331"/>
        <a:ext cx="1578001" cy="1052000"/>
      </dsp:txXfrm>
    </dsp:sp>
    <dsp:sp modelId="{6A5E5CC8-DD2D-400A-8990-877DF9300152}">
      <dsp:nvSpPr>
        <dsp:cNvPr id="0" name=""/>
        <dsp:cNvSpPr/>
      </dsp:nvSpPr>
      <dsp:spPr>
        <a:xfrm>
          <a:off x="2818383" y="89751"/>
          <a:ext cx="2182901" cy="873160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/>
            <a:t>Konsekvensutredning av personvern som et ledd i utredningen</a:t>
          </a:r>
        </a:p>
      </dsp:txBody>
      <dsp:txXfrm>
        <a:off x="3254963" y="89751"/>
        <a:ext cx="1309741" cy="873160"/>
      </dsp:txXfrm>
    </dsp:sp>
    <dsp:sp modelId="{4FBB1DC3-2DCB-4047-A3E8-A45117479060}">
      <dsp:nvSpPr>
        <dsp:cNvPr id="0" name=""/>
        <dsp:cNvSpPr/>
      </dsp:nvSpPr>
      <dsp:spPr>
        <a:xfrm>
          <a:off x="4695678" y="89751"/>
          <a:ext cx="2182901" cy="873160"/>
        </a:xfrm>
        <a:prstGeom prst="chevron">
          <a:avLst/>
        </a:prstGeom>
        <a:solidFill>
          <a:schemeClr val="accent2">
            <a:tint val="40000"/>
            <a:alpha val="90000"/>
            <a:hueOff val="-1095138"/>
            <a:satOff val="-910"/>
            <a:lumOff val="6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095138"/>
              <a:satOff val="-910"/>
              <a:lumOff val="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/>
            <a:t>Planlegge evaluering av personvernkonsekvenser</a:t>
          </a:r>
        </a:p>
      </dsp:txBody>
      <dsp:txXfrm>
        <a:off x="5132258" y="89751"/>
        <a:ext cx="1309741" cy="873160"/>
      </dsp:txXfrm>
    </dsp:sp>
    <dsp:sp modelId="{45E92098-9DAA-4AD0-B370-EC0128A8BB46}">
      <dsp:nvSpPr>
        <dsp:cNvPr id="0" name=""/>
        <dsp:cNvSpPr/>
      </dsp:nvSpPr>
      <dsp:spPr>
        <a:xfrm>
          <a:off x="530282" y="1199612"/>
          <a:ext cx="2630001" cy="1052000"/>
        </a:xfrm>
        <a:prstGeom prst="chevron">
          <a:avLst/>
        </a:prstGeom>
        <a:solidFill>
          <a:schemeClr val="accent2">
            <a:hueOff val="-2355276"/>
            <a:satOff val="-3145"/>
            <a:lumOff val="18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700" kern="1200" dirty="0"/>
            <a:t>Høring</a:t>
          </a:r>
        </a:p>
      </dsp:txBody>
      <dsp:txXfrm>
        <a:off x="1056282" y="1199612"/>
        <a:ext cx="1578001" cy="1052000"/>
      </dsp:txXfrm>
    </dsp:sp>
    <dsp:sp modelId="{456E0FA1-5087-4884-A834-0CCBB486A300}">
      <dsp:nvSpPr>
        <dsp:cNvPr id="0" name=""/>
        <dsp:cNvSpPr/>
      </dsp:nvSpPr>
      <dsp:spPr>
        <a:xfrm>
          <a:off x="2818383" y="1289032"/>
          <a:ext cx="2182901" cy="873160"/>
        </a:xfrm>
        <a:prstGeom prst="chevron">
          <a:avLst/>
        </a:prstGeom>
        <a:solidFill>
          <a:schemeClr val="accent2">
            <a:tint val="40000"/>
            <a:alpha val="90000"/>
            <a:hueOff val="-2190276"/>
            <a:satOff val="-1820"/>
            <a:lumOff val="12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2190276"/>
              <a:satOff val="-1820"/>
              <a:lumOff val="1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/>
            <a:t>Kommentarer fra høringsinstansene</a:t>
          </a:r>
        </a:p>
      </dsp:txBody>
      <dsp:txXfrm>
        <a:off x="3254963" y="1289032"/>
        <a:ext cx="1309741" cy="873160"/>
      </dsp:txXfrm>
    </dsp:sp>
    <dsp:sp modelId="{78303223-FDFB-4F3D-B709-2D571C8C2CEE}">
      <dsp:nvSpPr>
        <dsp:cNvPr id="0" name=""/>
        <dsp:cNvSpPr/>
      </dsp:nvSpPr>
      <dsp:spPr>
        <a:xfrm>
          <a:off x="4695678" y="1289032"/>
          <a:ext cx="2182901" cy="873160"/>
        </a:xfrm>
        <a:prstGeom prst="chevron">
          <a:avLst/>
        </a:prstGeom>
        <a:solidFill>
          <a:schemeClr val="accent2">
            <a:tint val="40000"/>
            <a:alpha val="90000"/>
            <a:hueOff val="-3285414"/>
            <a:satOff val="-2729"/>
            <a:lumOff val="191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3285414"/>
              <a:satOff val="-2729"/>
              <a:lumOff val="1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/>
            <a:t>Departementets vurdering av kommentarene</a:t>
          </a:r>
        </a:p>
      </dsp:txBody>
      <dsp:txXfrm>
        <a:off x="5132258" y="1289032"/>
        <a:ext cx="1309741" cy="873160"/>
      </dsp:txXfrm>
    </dsp:sp>
    <dsp:sp modelId="{FEC1BE4C-8614-411E-8E80-70CD810DF47C}">
      <dsp:nvSpPr>
        <dsp:cNvPr id="0" name=""/>
        <dsp:cNvSpPr/>
      </dsp:nvSpPr>
      <dsp:spPr>
        <a:xfrm>
          <a:off x="530282" y="2398892"/>
          <a:ext cx="2630001" cy="1052000"/>
        </a:xfrm>
        <a:prstGeom prst="chevron">
          <a:avLst/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700" kern="1200"/>
            <a:t>Evaluering</a:t>
          </a:r>
        </a:p>
      </dsp:txBody>
      <dsp:txXfrm>
        <a:off x="1056282" y="2398892"/>
        <a:ext cx="1578001" cy="1052000"/>
      </dsp:txXfrm>
    </dsp:sp>
    <dsp:sp modelId="{883A98F9-EA44-4775-B9FB-3BBB2117BAF6}">
      <dsp:nvSpPr>
        <dsp:cNvPr id="0" name=""/>
        <dsp:cNvSpPr/>
      </dsp:nvSpPr>
      <dsp:spPr>
        <a:xfrm>
          <a:off x="2818383" y="2488312"/>
          <a:ext cx="2182901" cy="873160"/>
        </a:xfrm>
        <a:prstGeom prst="chevron">
          <a:avLst/>
        </a:prstGeom>
        <a:solidFill>
          <a:schemeClr val="accent2">
            <a:tint val="40000"/>
            <a:alpha val="90000"/>
            <a:hueOff val="-4380553"/>
            <a:satOff val="-3639"/>
            <a:lumOff val="255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4380553"/>
              <a:satOff val="-3639"/>
              <a:lumOff val="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/>
            <a:t>Gjennomføre evaluering av de faktiske personvernkonsekvensene</a:t>
          </a:r>
        </a:p>
      </dsp:txBody>
      <dsp:txXfrm>
        <a:off x="3254963" y="2488312"/>
        <a:ext cx="1309741" cy="873160"/>
      </dsp:txXfrm>
    </dsp:sp>
    <dsp:sp modelId="{2D4B4A2D-CB27-40EA-81A2-4BD19FBB2021}">
      <dsp:nvSpPr>
        <dsp:cNvPr id="0" name=""/>
        <dsp:cNvSpPr/>
      </dsp:nvSpPr>
      <dsp:spPr>
        <a:xfrm>
          <a:off x="4695678" y="2488312"/>
          <a:ext cx="2182901" cy="873160"/>
        </a:xfrm>
        <a:prstGeom prst="chevron">
          <a:avLst/>
        </a:prstGeom>
        <a:solidFill>
          <a:schemeClr val="accent2">
            <a:tint val="40000"/>
            <a:alpha val="90000"/>
            <a:hueOff val="-5475690"/>
            <a:satOff val="-4549"/>
            <a:lumOff val="319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5475690"/>
              <a:satOff val="-4549"/>
              <a:lumOff val="3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/>
            <a:t>Presentere resultat, evt foreslå endringer</a:t>
          </a:r>
        </a:p>
      </dsp:txBody>
      <dsp:txXfrm>
        <a:off x="5132258" y="2488312"/>
        <a:ext cx="1309741" cy="873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92098-9DAA-4AD0-B370-EC0128A8BB46}">
      <dsp:nvSpPr>
        <dsp:cNvPr id="0" name=""/>
        <dsp:cNvSpPr/>
      </dsp:nvSpPr>
      <dsp:spPr>
        <a:xfrm>
          <a:off x="1378" y="679204"/>
          <a:ext cx="2129970" cy="85198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400" kern="1200" dirty="0"/>
            <a:t>Høring</a:t>
          </a:r>
        </a:p>
      </dsp:txBody>
      <dsp:txXfrm>
        <a:off x="427372" y="679204"/>
        <a:ext cx="1277982" cy="851988"/>
      </dsp:txXfrm>
    </dsp:sp>
    <dsp:sp modelId="{456E0FA1-5087-4884-A834-0CCBB486A300}">
      <dsp:nvSpPr>
        <dsp:cNvPr id="0" name=""/>
        <dsp:cNvSpPr/>
      </dsp:nvSpPr>
      <dsp:spPr>
        <a:xfrm>
          <a:off x="1854452" y="751623"/>
          <a:ext cx="1767875" cy="707150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/>
            <a:t>Kommentarer fra høringsinstansene</a:t>
          </a:r>
        </a:p>
      </dsp:txBody>
      <dsp:txXfrm>
        <a:off x="2208027" y="751623"/>
        <a:ext cx="1060725" cy="707150"/>
      </dsp:txXfrm>
    </dsp:sp>
    <dsp:sp modelId="{78303223-FDFB-4F3D-B709-2D571C8C2CEE}">
      <dsp:nvSpPr>
        <dsp:cNvPr id="0" name=""/>
        <dsp:cNvSpPr/>
      </dsp:nvSpPr>
      <dsp:spPr>
        <a:xfrm>
          <a:off x="3374825" y="751623"/>
          <a:ext cx="1767875" cy="707150"/>
        </a:xfrm>
        <a:prstGeom prst="chevron">
          <a:avLst/>
        </a:prstGeom>
        <a:solidFill>
          <a:schemeClr val="accent2">
            <a:tint val="40000"/>
            <a:alpha val="90000"/>
            <a:hueOff val="-5475690"/>
            <a:satOff val="-4549"/>
            <a:lumOff val="319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5475690"/>
              <a:satOff val="-4549"/>
              <a:lumOff val="3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/>
            <a:t>Departementets vurdering av kommentarene</a:t>
          </a:r>
        </a:p>
      </dsp:txBody>
      <dsp:txXfrm>
        <a:off x="3728400" y="751623"/>
        <a:ext cx="1060725" cy="7071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C1BE4C-8614-411E-8E80-70CD810DF47C}">
      <dsp:nvSpPr>
        <dsp:cNvPr id="0" name=""/>
        <dsp:cNvSpPr/>
      </dsp:nvSpPr>
      <dsp:spPr>
        <a:xfrm>
          <a:off x="1985" y="36690"/>
          <a:ext cx="3067731" cy="122709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kern="1200"/>
            <a:t>Evaluering</a:t>
          </a:r>
        </a:p>
      </dsp:txBody>
      <dsp:txXfrm>
        <a:off x="615531" y="36690"/>
        <a:ext cx="1840639" cy="1227092"/>
      </dsp:txXfrm>
    </dsp:sp>
    <dsp:sp modelId="{883A98F9-EA44-4775-B9FB-3BBB2117BAF6}">
      <dsp:nvSpPr>
        <dsp:cNvPr id="0" name=""/>
        <dsp:cNvSpPr/>
      </dsp:nvSpPr>
      <dsp:spPr>
        <a:xfrm>
          <a:off x="2670912" y="140993"/>
          <a:ext cx="2546217" cy="1018486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/>
            <a:t>Gjennomføre evaluering av de faktiske personvernkonsekvensene</a:t>
          </a:r>
        </a:p>
      </dsp:txBody>
      <dsp:txXfrm>
        <a:off x="3180155" y="140993"/>
        <a:ext cx="1527731" cy="1018486"/>
      </dsp:txXfrm>
    </dsp:sp>
    <dsp:sp modelId="{2D4B4A2D-CB27-40EA-81A2-4BD19FBB2021}">
      <dsp:nvSpPr>
        <dsp:cNvPr id="0" name=""/>
        <dsp:cNvSpPr/>
      </dsp:nvSpPr>
      <dsp:spPr>
        <a:xfrm>
          <a:off x="4860659" y="140993"/>
          <a:ext cx="2546217" cy="1018486"/>
        </a:xfrm>
        <a:prstGeom prst="chevron">
          <a:avLst/>
        </a:prstGeom>
        <a:solidFill>
          <a:schemeClr val="accent2">
            <a:tint val="40000"/>
            <a:alpha val="90000"/>
            <a:hueOff val="-5475690"/>
            <a:satOff val="-4549"/>
            <a:lumOff val="319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5475690"/>
              <a:satOff val="-4549"/>
              <a:lumOff val="3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/>
            <a:t>Presentere resultat, evt foreslå endringer</a:t>
          </a:r>
        </a:p>
      </dsp:txBody>
      <dsp:txXfrm>
        <a:off x="5369902" y="140993"/>
        <a:ext cx="1527731" cy="1018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548CA-CF56-4F4F-AFCC-023057B97EEC}" type="datetimeFigureOut">
              <a:rPr lang="nb-NO" smtClean="0"/>
              <a:t>12.09.13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5D247-1DEE-BB4E-B592-87AD7EA731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733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5D247-1DEE-BB4E-B592-87AD7EA7315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5759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 bildet til plassholderen eller klikk ikonet for å legge til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12.09.13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Personvernkonsekvenser av lovforslag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 hvilken grad </a:t>
            </a:r>
            <a:r>
              <a:rPr lang="nb-NO" dirty="0" err="1"/>
              <a:t>får</a:t>
            </a:r>
            <a:r>
              <a:rPr lang="nb-NO" dirty="0"/>
              <a:t> argumenter om personvern gjennomslag i lovgivningsprosessen? </a:t>
            </a:r>
          </a:p>
          <a:p>
            <a:endParaRPr lang="nb-NO" dirty="0" smtClean="0"/>
          </a:p>
          <a:p>
            <a:r>
              <a:rPr lang="nb-NO" sz="1400" dirty="0" smtClean="0"/>
              <a:t>Eirik Aronsen &amp; Henrik Lindgren Jensen 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151128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Gjennomgang av Datatilsynets årsmeldinger fra 2004-2012</a:t>
            </a:r>
          </a:p>
          <a:p>
            <a:r>
              <a:rPr lang="nb-NO" dirty="0" smtClean="0"/>
              <a:t>Fokus på lovsaker</a:t>
            </a:r>
          </a:p>
          <a:p>
            <a:r>
              <a:rPr lang="nb-NO" dirty="0" smtClean="0"/>
              <a:t>En sak pr. årsmelding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Metode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6912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i="1" dirty="0"/>
              <a:t>I hvilken grad og </a:t>
            </a:r>
            <a:r>
              <a:rPr lang="nb-NO" i="1" dirty="0" err="1"/>
              <a:t>pa</a:t>
            </a:r>
            <a:r>
              <a:rPr lang="nb-NO" i="1" dirty="0"/>
              <a:t>̊ hvilken </a:t>
            </a:r>
            <a:r>
              <a:rPr lang="nb-NO" i="1" dirty="0" err="1"/>
              <a:t>måte</a:t>
            </a:r>
            <a:r>
              <a:rPr lang="nb-NO" i="1" dirty="0"/>
              <a:t> er det i forarbeidene til lover gjort antagelser om konsekvenser for personvernet av lovvedtaket?</a:t>
            </a:r>
            <a:br>
              <a:rPr lang="nb-NO" i="1" dirty="0"/>
            </a:br>
            <a:endParaRPr lang="nb-NO" i="1" dirty="0"/>
          </a:p>
          <a:p>
            <a:r>
              <a:rPr lang="nb-NO" i="1" dirty="0"/>
              <a:t>Hvilken respons har argumentene fra høringsrundene </a:t>
            </a:r>
            <a:r>
              <a:rPr lang="nb-NO" i="1" dirty="0" err="1"/>
              <a:t>fått</a:t>
            </a:r>
            <a:r>
              <a:rPr lang="nb-NO" i="1" dirty="0"/>
              <a:t> fra departementene, og har høringsinstansene </a:t>
            </a:r>
            <a:r>
              <a:rPr lang="nb-NO" i="1" dirty="0" err="1"/>
              <a:t>fått</a:t>
            </a:r>
            <a:r>
              <a:rPr lang="nb-NO" i="1" dirty="0"/>
              <a:t> gjennomslag?</a:t>
            </a:r>
            <a:br>
              <a:rPr lang="nb-NO" i="1" dirty="0"/>
            </a:br>
            <a:endParaRPr lang="nb-NO" i="1" dirty="0"/>
          </a:p>
          <a:p>
            <a:r>
              <a:rPr lang="nb-NO" i="1" dirty="0"/>
              <a:t>I hvilken grad har lovgivning der personvernhensyn er et spesielt viktig hensyn vært gjenstand for evaluering eller etterkontroll?</a:t>
            </a:r>
            <a:br>
              <a:rPr lang="nb-NO" i="1" dirty="0"/>
            </a:br>
            <a:endParaRPr lang="nb-NO" i="1" dirty="0"/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 tredelt problemstilling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5481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Vurdering av personvernkonsekvenser i tre faser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871538" y="2674938"/>
          <a:ext cx="74088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958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3032216"/>
              </p:ext>
            </p:extLst>
          </p:nvPr>
        </p:nvGraphicFramePr>
        <p:xfrm>
          <a:off x="214426" y="2079276"/>
          <a:ext cx="8659482" cy="4641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0759"/>
                <a:gridCol w="2575251"/>
                <a:gridCol w="1813472"/>
              </a:tblGrid>
              <a:tr h="186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Saker:</a:t>
                      </a:r>
                      <a:endParaRPr lang="nb-NO" sz="1100" dirty="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Utredning av personvernkonsekvenser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Vurdert evaluering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23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Prop. 132 L (2011-2012) Endringer i statsborgerloven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  <a:tr h="56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Prop.  151 L (2009 – 2010) Endringar i forvaltningslova og straffegjennomføringslova (behandling av personopplysningar i kriminalomsorga, innsyn i benådningssaker o.a)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Ja, men viser ikke til utredningsinstruksen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  <a:tr h="8471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Prop. 23 L (2009-2010) Endringer i helseregisterloven og helsepersonelloven (nasjonalt register over hjerte- og karlidelser, adgang til å gi dispensasjon fra taushetsplikt for kvalitetssikring, administrasjon, planlegging og styring av helsetjenesten)</a:t>
                      </a:r>
                      <a:endParaRPr lang="nb-NO" sz="1100" dirty="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Ja, viser til Utredningsinstruksen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  <a:tr h="423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Ot.prp. nr. 108 (2008-2009)Om lov om behandling av opplysninger i politiet og påtalemyndigheten (politiregisterloven)</a:t>
                      </a:r>
                      <a:endParaRPr lang="nb-NO" sz="1100" dirty="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Ja, men viser ikke til Utredningsinstruksen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  <a:tr h="705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Ot.prp. nr. 76 (2007-2008) Om lov om </a:t>
                      </a:r>
                      <a:r>
                        <a:rPr lang="nb-NO" sz="1000" b="1" dirty="0" err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endringar</a:t>
                      </a:r>
                      <a:r>
                        <a:rPr lang="nb-NO" sz="10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i folketrygdlova og i enkelte ­andre lover (</a:t>
                      </a:r>
                      <a:r>
                        <a:rPr lang="nb-NO" sz="1000" b="1" dirty="0" err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tilbakekrevjing</a:t>
                      </a:r>
                      <a:r>
                        <a:rPr lang="nb-NO" sz="10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etter </a:t>
                      </a:r>
                      <a:r>
                        <a:rPr lang="nb-NO" sz="1000" b="1" dirty="0" err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feilutbetalingar</a:t>
                      </a:r>
                      <a:r>
                        <a:rPr lang="nb-NO" sz="10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, ­tiltak mot trygdemisbruk, renter og erstatning i ­trygdesaker)</a:t>
                      </a:r>
                      <a:endParaRPr lang="nb-NO" sz="1100" dirty="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  <a:tr h="564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Ot.prp. nr. 48 (2007-2008) Om lov om endringer i straffeloven 1902 og straffeprosessloven (kriminalisering av kjøp av seksuell omgang eller handling mv.)</a:t>
                      </a:r>
                      <a:endParaRPr lang="nb-NO" sz="1100" dirty="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  <a:tr h="3410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Ot.prp. nr. 74 (2006–2007) Om lov om medisinsk og helsefaglig forskning (helseforskningsloven)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Ja, men viser ikke til Utredningsinstruksen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  <a:tr h="423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Ot.prp. nr. 47 (2005–2006) Om lov om arbeids- og velferdsforvaltningen (arbeids- og velferdsforvaltningsloven)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Ja, men viser ikke til Utredningsinstruksen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  <a:tr h="2823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n-NO" sz="1000" b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Ot.prp. nr. 48 (2004–2005) Om lov om utdanningsstøtte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Nei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Utredning av personvernkonsekvenser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2713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Offentlige og private institusjoner og organisasjoner som berøres av saken blir invitert til å være høringsinstans</a:t>
            </a:r>
          </a:p>
          <a:p>
            <a:r>
              <a:rPr lang="nb-NO" dirty="0" smtClean="0"/>
              <a:t>Vi begrenset oss </a:t>
            </a:r>
            <a:r>
              <a:rPr lang="nb-NO" dirty="0"/>
              <a:t>til å se </a:t>
            </a:r>
            <a:r>
              <a:rPr lang="nb-NO" dirty="0" smtClean="0"/>
              <a:t>på̊ </a:t>
            </a:r>
            <a:r>
              <a:rPr lang="nb-NO" dirty="0"/>
              <a:t>kapitler i proposisjonene som </a:t>
            </a:r>
            <a:r>
              <a:rPr lang="nb-NO" dirty="0" smtClean="0"/>
              <a:t>omhandlet </a:t>
            </a:r>
            <a:r>
              <a:rPr lang="nb-NO" dirty="0"/>
              <a:t>høringsinstansenes syn og departementets </a:t>
            </a:r>
            <a:r>
              <a:rPr lang="nb-NO" dirty="0" smtClean="0"/>
              <a:t>vurdering</a:t>
            </a:r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Personvernkonsekvenser ved høring av lovforslag 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1435000" y="437130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529650"/>
              </p:ext>
            </p:extLst>
          </p:nvPr>
        </p:nvGraphicFramePr>
        <p:xfrm>
          <a:off x="2146378" y="1979458"/>
          <a:ext cx="5144080" cy="2210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43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289376"/>
              </p:ext>
            </p:extLst>
          </p:nvPr>
        </p:nvGraphicFramePr>
        <p:xfrm>
          <a:off x="181436" y="2276376"/>
          <a:ext cx="8725459" cy="4419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772"/>
                <a:gridCol w="7482687"/>
              </a:tblGrid>
              <a:tr h="350188">
                <a:tc gridSpan="2">
                  <a:txBody>
                    <a:bodyPr/>
                    <a:lstStyle/>
                    <a:p>
                      <a:r>
                        <a:rPr lang="nn-NO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Ot.prp. nr. 48 (2004–2005) ”Om lov om utdanningsstøtte” </a:t>
                      </a:r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246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§-referanse:</a:t>
                      </a:r>
                      <a:endParaRPr lang="nb-NO" sz="1100" dirty="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Utdanningsstøtteloven § 23 (innhenting av opplysninger fra andre)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9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HS argument 1: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i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Datatilsynet: </a:t>
                      </a: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anser innsamling av opplysninger om andre enn søker/låntaker etter § 23 som et inngrep i personvernet overfor personer som ikke er søkere/låntakere i Lånekassen.</a:t>
                      </a:r>
                    </a:p>
                  </a:txBody>
                  <a:tcPr marL="68580" marR="68580" marT="0" marB="0"/>
                </a:tc>
              </a:tr>
              <a:tr h="246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HS argument 2: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i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Datatilsynet</a:t>
                      </a: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: innhenting av opplysninger om kontonummer fra private registre burde bygge på den enkeltes samtykke.</a:t>
                      </a:r>
                    </a:p>
                  </a:txBody>
                  <a:tcPr marL="68580" marR="68580" marT="0" marB="0"/>
                </a:tc>
              </a:tr>
              <a:tr h="369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HS argument 3:</a:t>
                      </a:r>
                      <a:endParaRPr lang="nb-NO" sz="1100" dirty="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i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BI og Kunsthøgskolen i Oslo</a:t>
                      </a: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: påpeker at det er viktig at Lånekassen oppretter gode rutiner for rask sletting av overskuddsopplysninger.</a:t>
                      </a:r>
                    </a:p>
                  </a:txBody>
                  <a:tcPr marL="68580" marR="68580" marT="0" marB="0"/>
                </a:tc>
              </a:tr>
              <a:tr h="369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HS argument 4: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i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Studentparlamentet – Høgskolen i Sør-Trøndelag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i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(Studentparlamentet): og Studentenes Landsforbund: </a:t>
                      </a: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er imot at Lånekassen skal ha tilgang til private registre.</a:t>
                      </a:r>
                    </a:p>
                  </a:txBody>
                  <a:tcPr marL="68580" marR="68580" marT="0" marB="0"/>
                </a:tc>
              </a:tr>
              <a:tr h="4164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HS argument 5: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i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Skattedirektoratet – </a:t>
                      </a: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kommenterer at utkastet til lovtekst synes å ha fått en videre ordlyd en tilsiktet. Tilgang til private registre burde ikke omfatte også personer som ikke er kunder i Lånekassen.</a:t>
                      </a:r>
                    </a:p>
                  </a:txBody>
                  <a:tcPr marL="68580" marR="68580" marT="0" marB="0"/>
                </a:tc>
              </a:tr>
              <a:tr h="369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HS argument 6: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i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Justisdepartementet – </a:t>
                      </a: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påpeker at det bør fremgå av lovteksten at nødvendige opplysninger kan gis uhindret av taushetsplikt, jf forvaltningsloven § 13 f annet ledd.</a:t>
                      </a:r>
                    </a:p>
                  </a:txBody>
                  <a:tcPr marL="68580" marR="68580" marT="0" marB="0"/>
                </a:tc>
              </a:tr>
              <a:tr h="1107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Departementets vurdering: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HS argument 1: Uenig (effektivitetshensyn)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HS argument 2: Enig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HS argument 3: Ikke kommentert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HS argument 4: ikke kommentert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HS argument 5: Enig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HS argument 6: Enig </a:t>
                      </a:r>
                    </a:p>
                  </a:txBody>
                  <a:tcPr marL="68580" marR="68580" marT="0" marB="0"/>
                </a:tc>
              </a:tr>
              <a:tr h="246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Endringer: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i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Skattedirektoratets og Justisdepartementets</a:t>
                      </a:r>
                      <a:r>
                        <a:rPr lang="nb-NO" sz="11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merknader er tatt hensyn til og lovteksten er blitt endret.</a:t>
                      </a:r>
                    </a:p>
                  </a:txBody>
                  <a:tcPr marL="68580" marR="68580" marT="0" marB="0"/>
                </a:tc>
              </a:tr>
              <a:tr h="200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>
                          <a:effectLst/>
                          <a:latin typeface="Cambria"/>
                          <a:ea typeface="ＭＳ ゴシック"/>
                          <a:cs typeface="Times New Roman"/>
                        </a:rPr>
                        <a:t>Evaluering:</a:t>
                      </a:r>
                      <a:endParaRPr lang="nb-NO" sz="1100"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Ingen evaluering er planlagt/gjennomført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Et eksempel på gjennomgang av argumenter i høringsrunden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5132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Resultater for gjennomgangen av høringsargumenter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5286375"/>
              </p:ext>
            </p:extLst>
          </p:nvPr>
        </p:nvGraphicFramePr>
        <p:xfrm>
          <a:off x="263909" y="2424837"/>
          <a:ext cx="8642986" cy="4255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6981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Resultater forsetter…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584354"/>
              </p:ext>
            </p:extLst>
          </p:nvPr>
        </p:nvGraphicFramePr>
        <p:xfrm>
          <a:off x="214425" y="2160910"/>
          <a:ext cx="8708964" cy="4503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754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Resultater fortsetter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686029"/>
              </p:ext>
            </p:extLst>
          </p:nvPr>
        </p:nvGraphicFramePr>
        <p:xfrm>
          <a:off x="263907" y="2028946"/>
          <a:ext cx="8659481" cy="4829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0749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Departementets vurdering av det totale antall høringssvar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284550"/>
              </p:ext>
            </p:extLst>
          </p:nvPr>
        </p:nvGraphicFramePr>
        <p:xfrm>
          <a:off x="280402" y="2028945"/>
          <a:ext cx="8659482" cy="4602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506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Departementets vurdering av Datatilsynets høringsargumenter 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584707"/>
              </p:ext>
            </p:extLst>
          </p:nvPr>
        </p:nvGraphicFramePr>
        <p:xfrm>
          <a:off x="457199" y="2061936"/>
          <a:ext cx="8416707" cy="4569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4773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Ingen funn av gjennomført evaluering i sakene vi har gjennomgått</a:t>
            </a:r>
          </a:p>
          <a:p>
            <a:r>
              <a:rPr lang="nb-NO" dirty="0" smtClean="0"/>
              <a:t>Arbeidet i Metodekontrollutvalget og ved revisjon av personopplysningloven er eksempler på evaluering og etterkontroll.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Evaluering av personvernkonsekvenser av lover</a:t>
            </a:r>
            <a:endParaRPr lang="nb-NO" dirty="0"/>
          </a:p>
        </p:txBody>
      </p:sp>
      <p:graphicFrame>
        <p:nvGraphicFramePr>
          <p:cNvPr id="9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970172"/>
              </p:ext>
            </p:extLst>
          </p:nvPr>
        </p:nvGraphicFramePr>
        <p:xfrm>
          <a:off x="871538" y="2476994"/>
          <a:ext cx="7408862" cy="1300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298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Utredningsinstruksens krav til å utrede personvernkonsekvenser ikke blir fulgt i alle saker. </a:t>
            </a:r>
          </a:p>
          <a:p>
            <a:r>
              <a:rPr lang="nb-NO" dirty="0"/>
              <a:t>Det er sjelden at det vises til </a:t>
            </a:r>
            <a:r>
              <a:rPr lang="nb-NO" dirty="0" err="1"/>
              <a:t>FADs</a:t>
            </a:r>
            <a:r>
              <a:rPr lang="nb-NO" dirty="0"/>
              <a:t> veileder om utredning av slike konsekvenser. </a:t>
            </a:r>
          </a:p>
          <a:p>
            <a:r>
              <a:rPr lang="nb-NO" dirty="0"/>
              <a:t>I høringsrundene er det relativt sjelden at argumentene fra høringsinstansene blir tatt til </a:t>
            </a:r>
            <a:r>
              <a:rPr lang="nb-NO" dirty="0" smtClean="0"/>
              <a:t>følge </a:t>
            </a:r>
            <a:r>
              <a:rPr lang="nb-NO" dirty="0"/>
              <a:t>av departementet. </a:t>
            </a:r>
          </a:p>
          <a:p>
            <a:r>
              <a:rPr lang="nb-NO" dirty="0"/>
              <a:t>En betydelig andel av høringsargumentene blir ikke kommentert av departementet. </a:t>
            </a:r>
          </a:p>
          <a:p>
            <a:r>
              <a:rPr lang="nb-NO" dirty="0"/>
              <a:t>Datatilsynets argumenter i høringsrunden har ikke større gjennomslag og blir ikke oftere </a:t>
            </a:r>
            <a:r>
              <a:rPr lang="nb-NO" dirty="0" smtClean="0"/>
              <a:t>kommentert </a:t>
            </a:r>
            <a:r>
              <a:rPr lang="nb-NO" dirty="0"/>
              <a:t>enn gjennomsnittet. </a:t>
            </a:r>
          </a:p>
          <a:p>
            <a:r>
              <a:rPr lang="nb-NO" dirty="0"/>
              <a:t>Det er ikke gjennomført evalueringer av personvernkonsekvenser i noen av sakene vi har </a:t>
            </a:r>
            <a:r>
              <a:rPr lang="nb-NO" dirty="0" smtClean="0"/>
              <a:t>gjennomgått, </a:t>
            </a:r>
            <a:r>
              <a:rPr lang="nb-NO" dirty="0"/>
              <a:t>til tross for at lover og forskrifter er underlagt </a:t>
            </a:r>
            <a:r>
              <a:rPr lang="nb-NO" dirty="0" smtClean="0"/>
              <a:t>evalueringsplikt, jf. </a:t>
            </a:r>
            <a:r>
              <a:rPr lang="nb-NO" dirty="0"/>
              <a:t>Reglement for økonomistyring i </a:t>
            </a:r>
            <a:r>
              <a:rPr lang="nb-NO" dirty="0" smtClean="0"/>
              <a:t>staten § 16 og evalueringsveilederen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Avsluttende kommentarer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036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000" dirty="0" smtClean="0"/>
              <a:t>Takk for oss!</a:t>
            </a:r>
            <a:endParaRPr lang="nb-NO" sz="60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036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Bølgeform.thmx</Template>
  <TotalTime>301</TotalTime>
  <Words>988</Words>
  <Application>Microsoft Macintosh PowerPoint</Application>
  <PresentationFormat>Skjermfremvisning (4:3)</PresentationFormat>
  <Paragraphs>115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Bølgeform</vt:lpstr>
      <vt:lpstr>Personvernkonsekvenser av lovforslag</vt:lpstr>
      <vt:lpstr>Metode</vt:lpstr>
      <vt:lpstr>En tredelt problemstilling</vt:lpstr>
      <vt:lpstr>Vurdering av personvernkonsekvenser i tre faser</vt:lpstr>
      <vt:lpstr>Utredning av personvernkonsekvenser</vt:lpstr>
      <vt:lpstr>Personvernkonsekvenser ved høring av lovforslag </vt:lpstr>
      <vt:lpstr>Et eksempel på gjennomgang av argumenter i høringsrunden</vt:lpstr>
      <vt:lpstr>Resultater for gjennomgangen av høringsargumenter</vt:lpstr>
      <vt:lpstr>Resultater forsetter…</vt:lpstr>
      <vt:lpstr>Resultater fortsetter</vt:lpstr>
      <vt:lpstr>Departementets vurdering av det totale antall høringssvar</vt:lpstr>
      <vt:lpstr>Departementets vurdering av Datatilsynets høringsargumenter </vt:lpstr>
      <vt:lpstr>Evaluering av personvernkonsekvenser av lover</vt:lpstr>
      <vt:lpstr>Avsluttende kommentarer</vt:lpstr>
      <vt:lpstr>Takk for oss!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Personvernkonsekvenser av lovforslag</dc:title>
  <dc:creator>Eirik Aronsen</dc:creator>
  <cp:lastModifiedBy>Eirik Aronsen</cp:lastModifiedBy>
  <cp:revision>8</cp:revision>
  <dcterms:created xsi:type="dcterms:W3CDTF">2013-09-04T08:08:45Z</dcterms:created>
  <dcterms:modified xsi:type="dcterms:W3CDTF">2013-09-12T10:26:18Z</dcterms:modified>
</cp:coreProperties>
</file>