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03BD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9FB4A-E765-45B8-AD61-CBC024899F38}" type="datetimeFigureOut">
              <a:rPr lang="nb-NO" smtClean="0"/>
              <a:t>11.09.2013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6D7E-5473-42A6-98B4-73E65280BB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9FB4A-E765-45B8-AD61-CBC024899F38}" type="datetimeFigureOut">
              <a:rPr lang="nb-NO" smtClean="0"/>
              <a:t>11.09.2013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6D7E-5473-42A6-98B4-73E65280BB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9FB4A-E765-45B8-AD61-CBC024899F38}" type="datetimeFigureOut">
              <a:rPr lang="nb-NO" smtClean="0"/>
              <a:t>11.09.2013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6D7E-5473-42A6-98B4-73E65280BB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9FB4A-E765-45B8-AD61-CBC024899F38}" type="datetimeFigureOut">
              <a:rPr lang="nb-NO" smtClean="0"/>
              <a:t>11.09.2013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6D7E-5473-42A6-98B4-73E65280BB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9FB4A-E765-45B8-AD61-CBC024899F38}" type="datetimeFigureOut">
              <a:rPr lang="nb-NO" smtClean="0"/>
              <a:t>11.09.2013</a:t>
            </a:fld>
            <a:endParaRPr lang="en-GB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6D7E-5473-42A6-98B4-73E65280BB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9FB4A-E765-45B8-AD61-CBC024899F38}" type="datetimeFigureOut">
              <a:rPr lang="nb-NO" smtClean="0"/>
              <a:t>11.09.2013</a:t>
            </a:fld>
            <a:endParaRPr lang="en-GB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6D7E-5473-42A6-98B4-73E65280BB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9FB4A-E765-45B8-AD61-CBC024899F38}" type="datetimeFigureOut">
              <a:rPr lang="nb-NO" smtClean="0"/>
              <a:t>11.09.2013</a:t>
            </a:fld>
            <a:endParaRPr lang="en-GB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6D7E-5473-42A6-98B4-73E65280BB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9FB4A-E765-45B8-AD61-CBC024899F38}" type="datetimeFigureOut">
              <a:rPr lang="nb-NO" smtClean="0"/>
              <a:t>11.09.2013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6D7E-5473-42A6-98B4-73E65280BB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9FB4A-E765-45B8-AD61-CBC024899F38}" type="datetimeFigureOut">
              <a:rPr lang="nb-NO" smtClean="0"/>
              <a:t>11.09.2013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6D7E-5473-42A6-98B4-73E65280BB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9FB4A-E765-45B8-AD61-CBC024899F38}" type="datetimeFigureOut">
              <a:rPr lang="nb-NO" smtClean="0"/>
              <a:t>11.09.2013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6D7E-5473-42A6-98B4-73E65280BB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9FB4A-E765-45B8-AD61-CBC024899F38}" type="datetimeFigureOut">
              <a:rPr lang="nb-NO" smtClean="0"/>
              <a:t>11.09.2013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6D7E-5473-42A6-98B4-73E65280BB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9FB4A-E765-45B8-AD61-CBC024899F38}" type="datetimeFigureOut">
              <a:rPr lang="nb-NO" smtClean="0"/>
              <a:t>11.09.2013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46D7E-5473-42A6-98B4-73E65280BB88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sz="3200" dirty="0" smtClean="0">
                <a:solidFill>
                  <a:srgbClr val="0070C0"/>
                </a:solidFill>
              </a:rPr>
              <a:t/>
            </a:r>
            <a:br>
              <a:rPr lang="nb-NO" sz="3200" dirty="0" smtClean="0">
                <a:solidFill>
                  <a:srgbClr val="0070C0"/>
                </a:solidFill>
              </a:rPr>
            </a:br>
            <a:r>
              <a:rPr lang="nb-NO" sz="3200" dirty="0" smtClean="0">
                <a:solidFill>
                  <a:srgbClr val="0070C0"/>
                </a:solidFill>
              </a:rPr>
              <a:t> </a:t>
            </a:r>
            <a:r>
              <a:rPr lang="nb-NO" sz="3200" b="1" dirty="0" smtClean="0">
                <a:solidFill>
                  <a:srgbClr val="0070C0"/>
                </a:solidFill>
              </a:rPr>
              <a:t>Digitale postkasser i offentlig forvaltning</a:t>
            </a:r>
            <a:br>
              <a:rPr lang="nb-NO" sz="3200" b="1" dirty="0" smtClean="0">
                <a:solidFill>
                  <a:srgbClr val="0070C0"/>
                </a:solidFill>
              </a:rPr>
            </a:br>
            <a:r>
              <a:rPr lang="nb-NO" sz="3200" dirty="0" smtClean="0">
                <a:solidFill>
                  <a:srgbClr val="0070C0"/>
                </a:solidFill>
              </a:rPr>
              <a:t>- introduksjon til dagens tema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1800" dirty="0" smtClean="0"/>
              <a:t>Dag Wiese </a:t>
            </a:r>
            <a:r>
              <a:rPr lang="en-GB" sz="1800" dirty="0" err="1" smtClean="0"/>
              <a:t>Schartum</a:t>
            </a:r>
            <a:r>
              <a:rPr lang="en-GB" sz="1800" dirty="0" smtClean="0"/>
              <a:t>, AFIN</a:t>
            </a:r>
            <a:endParaRPr lang="en-GB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Bakgrunn</a:t>
            </a:r>
            <a:r>
              <a:rPr lang="nb-NO" sz="320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</a:t>
            </a:r>
            <a:r>
              <a:rPr lang="nb-NO" sz="320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seminaret</a:t>
            </a:r>
            <a:endParaRPr lang="nb-NO" sz="320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smtClean="0"/>
              <a:t>Høring av forslag til endring av eForvaltningsforskriften</a:t>
            </a:r>
          </a:p>
          <a:p>
            <a:pPr lvl="1"/>
            <a:r>
              <a:rPr lang="nb-NO" dirty="0" smtClean="0"/>
              <a:t>om at digitale meldinger fra forvaltningen til personlige digital postkasse skal være grunnregelen</a:t>
            </a:r>
          </a:p>
          <a:p>
            <a:pPr lvl="1"/>
            <a:r>
              <a:rPr lang="nb-NO" dirty="0" smtClean="0"/>
              <a:t>men med rett til å reservere seg mot ordningen</a:t>
            </a:r>
          </a:p>
          <a:p>
            <a:r>
              <a:rPr lang="nb-NO" dirty="0" smtClean="0"/>
              <a:t>Forslaget innebærer omfattende rettslig regulering i forskrift til forvaltningsloven</a:t>
            </a:r>
          </a:p>
          <a:p>
            <a:r>
              <a:rPr lang="nb-NO" dirty="0" smtClean="0"/>
              <a:t>Høringsfrist er 13. september 2013</a:t>
            </a:r>
          </a:p>
          <a:p>
            <a:r>
              <a:rPr lang="nb-NO" dirty="0" smtClean="0"/>
              <a:t>I de neste innleggene får vi presentert teknisk løsning og forslag til forskriftsendringer</a:t>
            </a:r>
          </a:p>
          <a:p>
            <a:r>
              <a:rPr lang="nb-NO" dirty="0" smtClean="0"/>
              <a:t>Forslagene gjelder bl.a. behandling av personopplysninger</a:t>
            </a:r>
          </a:p>
          <a:p>
            <a:r>
              <a:rPr lang="nb-NO" dirty="0" smtClean="0"/>
              <a:t>Siste del av seminaret gjelder</a:t>
            </a:r>
          </a:p>
          <a:p>
            <a:pPr lvl="1"/>
            <a:r>
              <a:rPr lang="nb-NO" dirty="0" smtClean="0"/>
              <a:t>konsekvenser av forslaget om digitale postkasser for personvernet og</a:t>
            </a:r>
          </a:p>
          <a:p>
            <a:pPr lvl="1"/>
            <a:r>
              <a:rPr lang="nb-NO" dirty="0" smtClean="0"/>
              <a:t>krav til og </a:t>
            </a:r>
            <a:r>
              <a:rPr lang="nb-NO" dirty="0" smtClean="0"/>
              <a:t>erfaringer med utredning av konsekvenser for personvernet mer generelt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25470"/>
          </a:xfrm>
        </p:spPr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Forslaget sett fra fugleperspektiv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158" y="928670"/>
            <a:ext cx="8501122" cy="5786478"/>
          </a:xfrm>
        </p:spPr>
        <p:txBody>
          <a:bodyPr>
            <a:normAutofit fontScale="70000" lnSpcReduction="20000"/>
          </a:bodyPr>
          <a:lstStyle/>
          <a:p>
            <a:r>
              <a:rPr lang="nb-NO" dirty="0" smtClean="0"/>
              <a:t>Hvordan skal kontakten mellom offentlig forvaltning og borger være?</a:t>
            </a:r>
          </a:p>
          <a:p>
            <a:r>
              <a:rPr lang="nb-NO" dirty="0" smtClean="0"/>
              <a:t>Hvordan </a:t>
            </a:r>
            <a:r>
              <a:rPr lang="nb-NO" i="1" dirty="0" smtClean="0"/>
              <a:t>kan</a:t>
            </a:r>
            <a:r>
              <a:rPr lang="nb-NO" dirty="0" smtClean="0"/>
              <a:t> den være?</a:t>
            </a:r>
          </a:p>
          <a:p>
            <a:pPr lvl="1"/>
            <a:r>
              <a:rPr lang="nb-NO" dirty="0" smtClean="0"/>
              <a:t>Forvaltningen som avsender av meldinger til borgerne</a:t>
            </a:r>
          </a:p>
          <a:p>
            <a:pPr lvl="2"/>
            <a:r>
              <a:rPr lang="nb-NO" sz="2500" dirty="0" smtClean="0"/>
              <a:t>Brev</a:t>
            </a:r>
          </a:p>
          <a:p>
            <a:pPr lvl="2"/>
            <a:r>
              <a:rPr lang="nb-NO" sz="2500" dirty="0" smtClean="0"/>
              <a:t>Telefon og talepostkasse</a:t>
            </a:r>
          </a:p>
          <a:p>
            <a:pPr lvl="2"/>
            <a:r>
              <a:rPr lang="nb-NO" sz="2500" dirty="0" smtClean="0"/>
              <a:t>Digitale skriftmeldinger til borgerne</a:t>
            </a:r>
          </a:p>
          <a:p>
            <a:pPr lvl="2"/>
            <a:r>
              <a:rPr lang="nb-NO" sz="2500" dirty="0" smtClean="0"/>
              <a:t>Tilgjengeliggjøring av informasjon på “min side”</a:t>
            </a:r>
          </a:p>
          <a:p>
            <a:pPr lvl="2"/>
            <a:r>
              <a:rPr lang="nb-NO" sz="2500" dirty="0" smtClean="0"/>
              <a:t>Kombinasjoner</a:t>
            </a:r>
            <a:endParaRPr lang="nb-NO" sz="2500" dirty="0" smtClean="0"/>
          </a:p>
          <a:p>
            <a:pPr lvl="1"/>
            <a:r>
              <a:rPr lang="nb-NO" dirty="0" smtClean="0"/>
              <a:t>Forvaltningen som mottaker av meldinger fra borgerne</a:t>
            </a:r>
          </a:p>
          <a:p>
            <a:pPr lvl="2"/>
            <a:r>
              <a:rPr lang="nb-NO" sz="2500" dirty="0" smtClean="0"/>
              <a:t>Brev</a:t>
            </a:r>
          </a:p>
          <a:p>
            <a:pPr lvl="2"/>
            <a:r>
              <a:rPr lang="nb-NO" sz="2500" dirty="0" smtClean="0"/>
              <a:t>Telefon og talepostkasse</a:t>
            </a:r>
          </a:p>
          <a:p>
            <a:pPr lvl="2"/>
            <a:r>
              <a:rPr lang="nb-NO" sz="2500" dirty="0" smtClean="0"/>
              <a:t>Digitale skriftmeldinger til forvaltningen</a:t>
            </a:r>
          </a:p>
          <a:p>
            <a:pPr lvl="2"/>
            <a:r>
              <a:rPr lang="nb-NO" sz="2500" dirty="0" smtClean="0"/>
              <a:t>Selvbetjeningsrutiner over nettet</a:t>
            </a:r>
          </a:p>
          <a:p>
            <a:pPr lvl="2"/>
            <a:r>
              <a:rPr lang="nb-NO" sz="2500" dirty="0" smtClean="0"/>
              <a:t>Kombinasjoner</a:t>
            </a:r>
          </a:p>
          <a:p>
            <a:pPr lvl="1"/>
            <a:r>
              <a:rPr lang="nb-NO" dirty="0" smtClean="0"/>
              <a:t>Samtalepartnere (kommunikasjon)</a:t>
            </a:r>
          </a:p>
          <a:p>
            <a:pPr lvl="2"/>
            <a:r>
              <a:rPr lang="nb-NO" sz="2500" dirty="0" smtClean="0"/>
              <a:t>Fysisk møte, ansikt til ansikt (spørsmål om lokalisering)</a:t>
            </a:r>
          </a:p>
          <a:p>
            <a:pPr lvl="2"/>
            <a:r>
              <a:rPr lang="nb-NO" sz="2500" dirty="0" smtClean="0"/>
              <a:t>Digitalt  møte, ansikt til ansikt (</a:t>
            </a:r>
            <a:r>
              <a:rPr lang="nb-NO" sz="2500" dirty="0" err="1" smtClean="0"/>
              <a:t>Skype</a:t>
            </a:r>
            <a:r>
              <a:rPr lang="nb-NO" sz="2500" dirty="0" smtClean="0"/>
              <a:t> mv., eventuelt fra servicekontorer, folkebibliotek mv</a:t>
            </a:r>
          </a:p>
          <a:p>
            <a:pPr lvl="2"/>
            <a:r>
              <a:rPr lang="nb-NO" sz="2500" dirty="0" err="1" smtClean="0"/>
              <a:t>Mangeparts</a:t>
            </a:r>
            <a:r>
              <a:rPr lang="nb-NO" sz="2500" dirty="0" smtClean="0"/>
              <a:t> digitale møter (sosiale medier mv)</a:t>
            </a:r>
          </a:p>
          <a:p>
            <a:pPr marL="452438" lvl="1" indent="4763">
              <a:buNone/>
            </a:pPr>
            <a:endParaRPr lang="nb-NO" dirty="0" smtClean="0"/>
          </a:p>
        </p:txBody>
      </p:sp>
      <p:sp>
        <p:nvSpPr>
          <p:cNvPr id="7" name="Rektangel 6"/>
          <p:cNvSpPr/>
          <p:nvPr/>
        </p:nvSpPr>
        <p:spPr>
          <a:xfrm>
            <a:off x="500034" y="2428868"/>
            <a:ext cx="8001056" cy="2677656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marL="452438" lvl="1" indent="4763">
              <a:buNone/>
            </a:pPr>
            <a:endParaRPr lang="nb-NO" dirty="0" smtClean="0"/>
          </a:p>
          <a:p>
            <a:pPr marL="452438" lvl="1" indent="4763">
              <a:buFont typeface="Arial" pitchFamily="34" charset="0"/>
              <a:buChar char="•"/>
            </a:pPr>
            <a:r>
              <a:rPr lang="nb-NO" sz="2000" dirty="0" smtClean="0"/>
              <a:t>  </a:t>
            </a:r>
            <a:r>
              <a:rPr lang="nb-NO" sz="2200" dirty="0" smtClean="0"/>
              <a:t>Forslaget til digitale postkasser framstår  først og fremst som effektiviseringstiltak fordi det gjelder skriftlige meldinger fra forvaltningen til borgerne </a:t>
            </a:r>
          </a:p>
          <a:p>
            <a:pPr marL="452438" lvl="1" indent="4763">
              <a:buFont typeface="Arial" pitchFamily="34" charset="0"/>
              <a:buChar char="•"/>
            </a:pPr>
            <a:r>
              <a:rPr lang="nb-NO" sz="2200" dirty="0" smtClean="0"/>
              <a:t>  Det hadde vært mulig også å forslå en helhetlig politikk for hvordan kontakten mellom forvaltning og  borgere skal være, men en slik ambisjon mangler</a:t>
            </a:r>
          </a:p>
          <a:p>
            <a:pPr marL="452438" lvl="1" indent="4763">
              <a:buNone/>
            </a:pP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4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411675"/>
          </a:xfrm>
        </p:spPr>
        <p:txBody>
          <a:bodyPr>
            <a:normAutofit/>
          </a:bodyPr>
          <a:lstStyle/>
          <a:p>
            <a:pPr lvl="1"/>
            <a:r>
              <a:rPr lang="nb-NO" dirty="0" smtClean="0"/>
              <a:t>Fjerne hindre for digital meldingsutveksling ved å skifte utgangspunkt for reguleringen </a:t>
            </a:r>
            <a:r>
              <a:rPr lang="nb-NO" i="1" dirty="0" smtClean="0"/>
              <a:t>fra samtykke til reservasjon</a:t>
            </a:r>
          </a:p>
          <a:p>
            <a:pPr lvl="1"/>
            <a:r>
              <a:rPr lang="nb-NO" dirty="0" smtClean="0"/>
              <a:t>Legge forholdene til rette for mer omfattende bruk av digital meldingsutveksling ved å definere roller, avklare ansvarsforhold mv</a:t>
            </a:r>
          </a:p>
          <a:p>
            <a:pPr lvl="1"/>
            <a:endParaRPr lang="nb-NO" dirty="0"/>
          </a:p>
        </p:txBody>
      </p:sp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296974"/>
          </a:xfrm>
        </p:spPr>
        <p:txBody>
          <a:bodyPr>
            <a:noAutofit/>
          </a:bodyPr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Hva er formålet med å endre eForvaltningsforskriften?</a:t>
            </a:r>
            <a:r>
              <a:rPr lang="nb-NO" sz="3200" dirty="0" smtClean="0"/>
              <a:t/>
            </a:r>
            <a:br>
              <a:rPr lang="nb-NO" sz="3200" dirty="0" smtClean="0"/>
            </a:br>
            <a:endParaRPr lang="en-GB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/>
        </p:nvSpPr>
        <p:spPr>
          <a:xfrm>
            <a:off x="714348" y="1997839"/>
            <a:ext cx="7358114" cy="3416320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endParaRPr lang="en-GB" b="1" dirty="0" smtClean="0"/>
          </a:p>
          <a:p>
            <a:r>
              <a:rPr lang="en-GB" b="1" dirty="0" err="1" smtClean="0">
                <a:solidFill>
                  <a:srgbClr val="2603BD"/>
                </a:solidFill>
              </a:rPr>
              <a:t>Tre</a:t>
            </a:r>
            <a:r>
              <a:rPr lang="en-GB" b="1" dirty="0" smtClean="0">
                <a:solidFill>
                  <a:srgbClr val="2603BD"/>
                </a:solidFill>
              </a:rPr>
              <a:t> </a:t>
            </a:r>
            <a:r>
              <a:rPr lang="en-GB" b="1" dirty="0" err="1" smtClean="0">
                <a:solidFill>
                  <a:srgbClr val="2603BD"/>
                </a:solidFill>
              </a:rPr>
              <a:t>prinsipper</a:t>
            </a:r>
            <a:r>
              <a:rPr lang="en-GB" b="1" dirty="0" smtClean="0">
                <a:solidFill>
                  <a:srgbClr val="2603BD"/>
                </a:solidFill>
              </a:rPr>
              <a:t> </a:t>
            </a:r>
            <a:r>
              <a:rPr lang="en-GB" b="1" dirty="0" err="1" smtClean="0">
                <a:solidFill>
                  <a:srgbClr val="2603BD"/>
                </a:solidFill>
              </a:rPr>
              <a:t>fra</a:t>
            </a:r>
            <a:r>
              <a:rPr lang="en-GB" b="1" dirty="0" smtClean="0">
                <a:solidFill>
                  <a:srgbClr val="2603BD"/>
                </a:solidFill>
              </a:rPr>
              <a:t> </a:t>
            </a:r>
            <a:r>
              <a:rPr lang="en-GB" b="1" dirty="0" err="1" smtClean="0">
                <a:solidFill>
                  <a:srgbClr val="2603BD"/>
                </a:solidFill>
              </a:rPr>
              <a:t>kommunikasjonspolitikken</a:t>
            </a:r>
            <a:r>
              <a:rPr lang="en-GB" b="1" dirty="0" smtClean="0">
                <a:solidFill>
                  <a:srgbClr val="2603BD"/>
                </a:solidFill>
              </a:rPr>
              <a:t> </a:t>
            </a:r>
            <a:r>
              <a:rPr lang="en-GB" b="1" dirty="0" err="1" smtClean="0">
                <a:solidFill>
                  <a:srgbClr val="2603BD"/>
                </a:solidFill>
              </a:rPr>
              <a:t>som</a:t>
            </a:r>
            <a:r>
              <a:rPr lang="en-GB" b="1" dirty="0" smtClean="0">
                <a:solidFill>
                  <a:srgbClr val="2603BD"/>
                </a:solidFill>
              </a:rPr>
              <a:t> </a:t>
            </a:r>
            <a:r>
              <a:rPr lang="en-GB" b="1" dirty="0" err="1" smtClean="0">
                <a:solidFill>
                  <a:srgbClr val="2603BD"/>
                </a:solidFill>
              </a:rPr>
              <a:t>digitale</a:t>
            </a:r>
            <a:r>
              <a:rPr lang="en-GB" b="1" dirty="0" smtClean="0">
                <a:solidFill>
                  <a:srgbClr val="2603BD"/>
                </a:solidFill>
              </a:rPr>
              <a:t> </a:t>
            </a:r>
            <a:r>
              <a:rPr lang="en-GB" b="1" dirty="0" err="1" smtClean="0">
                <a:solidFill>
                  <a:srgbClr val="2603BD"/>
                </a:solidFill>
              </a:rPr>
              <a:t>postkasser</a:t>
            </a:r>
            <a:r>
              <a:rPr lang="en-GB" b="1" dirty="0" smtClean="0">
                <a:solidFill>
                  <a:srgbClr val="2603BD"/>
                </a:solidFill>
              </a:rPr>
              <a:t> </a:t>
            </a:r>
            <a:r>
              <a:rPr lang="en-GB" b="1" dirty="0" err="1" smtClean="0">
                <a:solidFill>
                  <a:srgbClr val="2603BD"/>
                </a:solidFill>
              </a:rPr>
              <a:t>kan</a:t>
            </a:r>
            <a:r>
              <a:rPr lang="en-GB" b="1" dirty="0" smtClean="0">
                <a:solidFill>
                  <a:srgbClr val="2603BD"/>
                </a:solidFill>
              </a:rPr>
              <a:t> </a:t>
            </a:r>
            <a:r>
              <a:rPr lang="en-GB" b="1" dirty="0" err="1" smtClean="0">
                <a:solidFill>
                  <a:srgbClr val="2603BD"/>
                </a:solidFill>
              </a:rPr>
              <a:t>sies</a:t>
            </a:r>
            <a:r>
              <a:rPr lang="en-GB" b="1" dirty="0" smtClean="0">
                <a:solidFill>
                  <a:srgbClr val="2603BD"/>
                </a:solidFill>
              </a:rPr>
              <a:t> å </a:t>
            </a:r>
            <a:r>
              <a:rPr lang="en-GB" b="1" dirty="0" err="1" smtClean="0">
                <a:solidFill>
                  <a:srgbClr val="2603BD"/>
                </a:solidFill>
              </a:rPr>
              <a:t>understøtte</a:t>
            </a:r>
            <a:endParaRPr lang="en-GB" b="1" dirty="0" smtClean="0">
              <a:solidFill>
                <a:srgbClr val="2603BD"/>
              </a:solidFill>
            </a:endParaRPr>
          </a:p>
          <a:p>
            <a:endParaRPr lang="en-GB" b="1" dirty="0" smtClean="0"/>
          </a:p>
          <a:p>
            <a:r>
              <a:rPr lang="en-GB" b="1" dirty="0" err="1" smtClean="0"/>
              <a:t>Nå</a:t>
            </a:r>
            <a:r>
              <a:rPr lang="en-GB" b="1" dirty="0" smtClean="0"/>
              <a:t> </a:t>
            </a:r>
            <a:r>
              <a:rPr lang="en-GB" b="1" dirty="0" err="1"/>
              <a:t>alle</a:t>
            </a:r>
            <a:r>
              <a:rPr lang="en-GB" b="1" dirty="0"/>
              <a:t> </a:t>
            </a:r>
          </a:p>
          <a:p>
            <a:r>
              <a:rPr lang="en-GB" dirty="0"/>
              <a:t>Staten </a:t>
            </a:r>
            <a:r>
              <a:rPr lang="en-GB" dirty="0" err="1"/>
              <a:t>skal</a:t>
            </a:r>
            <a:r>
              <a:rPr lang="en-GB" dirty="0"/>
              <a:t> </a:t>
            </a:r>
            <a:r>
              <a:rPr lang="en-GB" dirty="0" err="1"/>
              <a:t>sørgje</a:t>
            </a:r>
            <a:r>
              <a:rPr lang="en-GB" dirty="0"/>
              <a:t> for at relevant </a:t>
            </a:r>
            <a:r>
              <a:rPr lang="en-GB" dirty="0" err="1"/>
              <a:t>informasjon</a:t>
            </a:r>
            <a:r>
              <a:rPr lang="en-GB" dirty="0"/>
              <a:t> </a:t>
            </a:r>
            <a:r>
              <a:rPr lang="en-GB" dirty="0" err="1"/>
              <a:t>når</a:t>
            </a:r>
            <a:r>
              <a:rPr lang="en-GB" dirty="0"/>
              <a:t> </a:t>
            </a:r>
            <a:r>
              <a:rPr lang="en-GB" dirty="0" err="1"/>
              <a:t>fram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alle</a:t>
            </a:r>
            <a:r>
              <a:rPr lang="en-GB" dirty="0"/>
              <a:t> </a:t>
            </a:r>
            <a:r>
              <a:rPr lang="en-GB" dirty="0" err="1"/>
              <a:t>han</a:t>
            </a:r>
            <a:r>
              <a:rPr lang="en-GB" dirty="0"/>
              <a:t> </a:t>
            </a:r>
            <a:r>
              <a:rPr lang="en-GB" dirty="0" err="1"/>
              <a:t>vedkjem</a:t>
            </a:r>
            <a:endParaRPr lang="en-GB" dirty="0"/>
          </a:p>
          <a:p>
            <a:r>
              <a:rPr lang="en-GB" b="1" dirty="0" err="1"/>
              <a:t>Aktiv</a:t>
            </a:r>
            <a:endParaRPr lang="en-GB" b="1" dirty="0"/>
          </a:p>
          <a:p>
            <a:r>
              <a:rPr lang="nn-NO" dirty="0"/>
              <a:t>Staten skal aktivt og i tide informere innbyggjarane om deira rettar, plikter og moglegheiter</a:t>
            </a:r>
          </a:p>
          <a:p>
            <a:r>
              <a:rPr lang="en-GB" b="1" dirty="0" err="1"/>
              <a:t>Heilskap</a:t>
            </a:r>
            <a:endParaRPr lang="en-GB" b="1" dirty="0"/>
          </a:p>
          <a:p>
            <a:r>
              <a:rPr lang="nn-NO" dirty="0"/>
              <a:t>Statleg kommunikasjon skal opplevast einskapleg og samordna </a:t>
            </a:r>
            <a:endParaRPr lang="nn-NO" dirty="0" smtClean="0"/>
          </a:p>
          <a:p>
            <a:endParaRPr lang="en-GB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85818"/>
          </a:xfrm>
        </p:spPr>
        <p:txBody>
          <a:bodyPr>
            <a:noAutofit/>
          </a:bodyPr>
          <a:lstStyle/>
          <a:p>
            <a:r>
              <a:rPr lang="nb-NO" sz="3200" b="1" smtClean="0">
                <a:solidFill>
                  <a:srgbClr val="0070C0"/>
                </a:solidFill>
              </a:rPr>
              <a:t>Hvordan</a:t>
            </a:r>
            <a:r>
              <a:rPr lang="nb-NO" sz="3200" b="1" smtClean="0">
                <a:solidFill>
                  <a:srgbClr val="0070C0"/>
                </a:solidFill>
              </a:rPr>
              <a:t> er forholdet </a:t>
            </a:r>
            <a:r>
              <a:rPr lang="nb-NO" sz="3200" b="1" smtClean="0">
                <a:solidFill>
                  <a:srgbClr val="0070C0"/>
                </a:solidFill>
              </a:rPr>
              <a:t>til</a:t>
            </a:r>
            <a:r>
              <a:rPr lang="nb-NO" sz="3200" b="1" smtClean="0">
                <a:solidFill>
                  <a:srgbClr val="0070C0"/>
                </a:solidFill>
              </a:rPr>
              <a:t/>
            </a:r>
            <a:br>
              <a:rPr lang="nb-NO" sz="3200" b="1" smtClean="0">
                <a:solidFill>
                  <a:srgbClr val="0070C0"/>
                </a:solidFill>
              </a:rPr>
            </a:br>
            <a:r>
              <a:rPr lang="nb-NO" sz="3200" b="1" smtClean="0">
                <a:solidFill>
                  <a:srgbClr val="0070C0"/>
                </a:solidFill>
              </a:rPr>
              <a:t>Statens kommunikasjonspolitikk </a:t>
            </a:r>
            <a:r>
              <a:rPr lang="nb-NO" sz="3200" b="1" smtClean="0">
                <a:solidFill>
                  <a:srgbClr val="0070C0"/>
                </a:solidFill>
              </a:rPr>
              <a:t>(2009)?</a:t>
            </a:r>
            <a:endParaRPr lang="nb-NO" sz="3200" b="1">
              <a:solidFill>
                <a:srgbClr val="0070C0"/>
              </a:solidFill>
            </a:endParaRPr>
          </a:p>
        </p:txBody>
      </p:sp>
      <p:sp>
        <p:nvSpPr>
          <p:cNvPr id="20" name="Rektangel 19"/>
          <p:cNvSpPr/>
          <p:nvPr/>
        </p:nvSpPr>
        <p:spPr>
          <a:xfrm>
            <a:off x="571472" y="1142984"/>
            <a:ext cx="8358246" cy="5286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ktangel 20"/>
          <p:cNvSpPr/>
          <p:nvPr/>
        </p:nvSpPr>
        <p:spPr>
          <a:xfrm>
            <a:off x="0" y="2000240"/>
            <a:ext cx="4572000" cy="20313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nn-NO" dirty="0"/>
              <a:t>Elektronisk </a:t>
            </a:r>
            <a:r>
              <a:rPr lang="nn-NO" b="1" dirty="0"/>
              <a:t>kommunikasjon</a:t>
            </a:r>
            <a:r>
              <a:rPr lang="nn-NO" dirty="0"/>
              <a:t> skal vere den primære kanalen for dialogen mellom innbyggjarane og offentlege verksemder. </a:t>
            </a:r>
          </a:p>
          <a:p>
            <a:r>
              <a:rPr lang="nn-NO" dirty="0" smtClean="0"/>
              <a:t>[…] Staten </a:t>
            </a:r>
            <a:r>
              <a:rPr lang="nn-NO" dirty="0"/>
              <a:t>må sørgje for at innbyggarar som ikkje kan bruke digitale kanalar, får tilsvarande informasjon og høve til å medverke via andre, eigna kanalar. </a:t>
            </a:r>
            <a:endParaRPr lang="en-GB" dirty="0"/>
          </a:p>
        </p:txBody>
      </p:sp>
      <p:sp>
        <p:nvSpPr>
          <p:cNvPr id="22" name="Rektangel 21"/>
          <p:cNvSpPr/>
          <p:nvPr/>
        </p:nvSpPr>
        <p:spPr>
          <a:xfrm>
            <a:off x="0" y="1071546"/>
            <a:ext cx="4572000" cy="928694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GB" dirty="0" err="1"/>
              <a:t>Omgrepet</a:t>
            </a:r>
            <a:r>
              <a:rPr lang="en-GB" dirty="0"/>
              <a:t> </a:t>
            </a:r>
            <a:r>
              <a:rPr lang="en-GB" b="1" i="1" dirty="0" err="1"/>
              <a:t>kommunikasjon</a:t>
            </a:r>
            <a:r>
              <a:rPr lang="en-GB" i="1" dirty="0"/>
              <a:t> </a:t>
            </a:r>
            <a:r>
              <a:rPr lang="en-GB" i="1" dirty="0" err="1"/>
              <a:t>er</a:t>
            </a:r>
            <a:r>
              <a:rPr lang="en-GB" i="1" dirty="0"/>
              <a:t> </a:t>
            </a:r>
            <a:r>
              <a:rPr lang="en-GB" i="1" dirty="0" err="1"/>
              <a:t>i</a:t>
            </a:r>
            <a:r>
              <a:rPr lang="en-GB" i="1" dirty="0"/>
              <a:t> </a:t>
            </a:r>
            <a:r>
              <a:rPr lang="en-GB" i="1" dirty="0" err="1"/>
              <a:t>denne</a:t>
            </a:r>
            <a:r>
              <a:rPr lang="en-GB" i="1" dirty="0"/>
              <a:t> </a:t>
            </a:r>
            <a:r>
              <a:rPr lang="en-GB" i="1" dirty="0" err="1"/>
              <a:t>samanheng</a:t>
            </a:r>
            <a:r>
              <a:rPr lang="en-GB" i="1" dirty="0"/>
              <a:t> </a:t>
            </a:r>
            <a:r>
              <a:rPr lang="en-GB" i="1" dirty="0" err="1"/>
              <a:t>brukt</a:t>
            </a:r>
            <a:r>
              <a:rPr lang="en-GB" i="1" dirty="0"/>
              <a:t> </a:t>
            </a:r>
            <a:r>
              <a:rPr lang="en-GB" i="1" dirty="0" err="1"/>
              <a:t>om</a:t>
            </a:r>
            <a:r>
              <a:rPr lang="en-GB" i="1" dirty="0"/>
              <a:t> </a:t>
            </a:r>
            <a:r>
              <a:rPr lang="en-GB" i="1" dirty="0" err="1"/>
              <a:t>gjensidig</a:t>
            </a:r>
            <a:r>
              <a:rPr lang="en-GB" i="1" dirty="0"/>
              <a:t> </a:t>
            </a:r>
            <a:r>
              <a:rPr lang="en-GB" i="1" dirty="0" err="1"/>
              <a:t>utveksling</a:t>
            </a:r>
            <a:r>
              <a:rPr lang="en-GB" i="1" dirty="0"/>
              <a:t> </a:t>
            </a:r>
            <a:r>
              <a:rPr lang="en-GB" i="1" dirty="0" err="1"/>
              <a:t>av</a:t>
            </a:r>
            <a:r>
              <a:rPr lang="en-GB" i="1" dirty="0"/>
              <a:t> </a:t>
            </a:r>
            <a:r>
              <a:rPr lang="en-GB" i="1" dirty="0" err="1"/>
              <a:t>informasjon</a:t>
            </a:r>
            <a:r>
              <a:rPr lang="en-GB" i="1" dirty="0"/>
              <a:t> </a:t>
            </a:r>
            <a:r>
              <a:rPr lang="en-GB" i="1" dirty="0" err="1"/>
              <a:t>mellom</a:t>
            </a:r>
            <a:r>
              <a:rPr lang="en-GB" i="1" dirty="0"/>
              <a:t> to </a:t>
            </a:r>
            <a:r>
              <a:rPr lang="en-GB" i="1" dirty="0" err="1"/>
              <a:t>eller</a:t>
            </a:r>
            <a:r>
              <a:rPr lang="en-GB" i="1" dirty="0"/>
              <a:t> </a:t>
            </a:r>
            <a:r>
              <a:rPr lang="en-GB" i="1" dirty="0" err="1"/>
              <a:t>fleire</a:t>
            </a:r>
            <a:r>
              <a:rPr lang="en-GB" i="1" dirty="0"/>
              <a:t> </a:t>
            </a:r>
            <a:r>
              <a:rPr lang="en-GB" i="1" dirty="0" err="1"/>
              <a:t>partar</a:t>
            </a:r>
            <a:r>
              <a:rPr lang="en-GB" i="1" dirty="0"/>
              <a:t>. </a:t>
            </a:r>
            <a:endParaRPr lang="en-GB" dirty="0"/>
          </a:p>
        </p:txBody>
      </p:sp>
      <p:sp>
        <p:nvSpPr>
          <p:cNvPr id="23" name="Rektangel 22"/>
          <p:cNvSpPr/>
          <p:nvPr/>
        </p:nvSpPr>
        <p:spPr>
          <a:xfrm>
            <a:off x="0" y="3929066"/>
            <a:ext cx="4572000" cy="1477328"/>
          </a:xfrm>
          <a:prstGeom prst="rect">
            <a:avLst/>
          </a:prstGeom>
          <a:solidFill>
            <a:schemeClr val="bg2"/>
          </a:solidFill>
        </p:spPr>
        <p:txBody>
          <a:bodyPr>
            <a:spAutoFit/>
          </a:bodyPr>
          <a:lstStyle/>
          <a:p>
            <a:r>
              <a:rPr lang="nn-NO" dirty="0" smtClean="0"/>
              <a:t>Med </a:t>
            </a:r>
            <a:r>
              <a:rPr lang="nn-NO" b="1" dirty="0"/>
              <a:t>medverknadsprinsippet </a:t>
            </a:r>
            <a:r>
              <a:rPr lang="nn-NO" dirty="0"/>
              <a:t>meiner ein at staten skal gjere det mogleg for innbyggjarar som sakene vedkjem å fremje sine forslag og synspunkt på fysiske og elektroniske møteplassar. </a:t>
            </a:r>
            <a:endParaRPr lang="en-GB" dirty="0"/>
          </a:p>
        </p:txBody>
      </p:sp>
      <p:sp>
        <p:nvSpPr>
          <p:cNvPr id="24" name="Rektangel 23"/>
          <p:cNvSpPr/>
          <p:nvPr/>
        </p:nvSpPr>
        <p:spPr>
          <a:xfrm>
            <a:off x="0" y="5357826"/>
            <a:ext cx="4572000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nn-NO" dirty="0" smtClean="0"/>
              <a:t>Med </a:t>
            </a:r>
            <a:r>
              <a:rPr lang="nn-NO" b="1" dirty="0"/>
              <a:t>openheitsprinsippet </a:t>
            </a:r>
            <a:r>
              <a:rPr lang="nn-NO" dirty="0"/>
              <a:t>er det meint at innbyggjarane skal møte ein open og tilgjengeleg stat som er lyttande, imøtekommande og viser dei respekt. </a:t>
            </a:r>
            <a:endParaRPr lang="en-GB" dirty="0"/>
          </a:p>
        </p:txBody>
      </p:sp>
      <p:sp>
        <p:nvSpPr>
          <p:cNvPr id="25" name="TekstSylinder 24"/>
          <p:cNvSpPr txBox="1"/>
          <p:nvPr/>
        </p:nvSpPr>
        <p:spPr>
          <a:xfrm>
            <a:off x="4572000" y="2714620"/>
            <a:ext cx="4382675" cy="147732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b="1" dirty="0" err="1" smtClean="0">
                <a:solidFill>
                  <a:srgbClr val="C00000"/>
                </a:solidFill>
              </a:rPr>
              <a:t>Vil</a:t>
            </a:r>
            <a:r>
              <a:rPr lang="en-GB" b="1" dirty="0" smtClean="0">
                <a:solidFill>
                  <a:srgbClr val="C00000"/>
                </a:solidFill>
              </a:rPr>
              <a:t>  </a:t>
            </a:r>
            <a:r>
              <a:rPr lang="en-GB" b="1" dirty="0" err="1" smtClean="0">
                <a:solidFill>
                  <a:srgbClr val="C00000"/>
                </a:solidFill>
              </a:rPr>
              <a:t>høringsforslaget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dirty="0" err="1" smtClean="0">
                <a:solidFill>
                  <a:srgbClr val="C00000"/>
                </a:solidFill>
              </a:rPr>
              <a:t>innebære</a:t>
            </a:r>
            <a:r>
              <a:rPr lang="en-GB" b="1" dirty="0" smtClean="0">
                <a:solidFill>
                  <a:srgbClr val="C00000"/>
                </a:solidFill>
              </a:rPr>
              <a:t> en </a:t>
            </a:r>
            <a:r>
              <a:rPr lang="en-GB" b="1" dirty="0" err="1" smtClean="0">
                <a:solidFill>
                  <a:srgbClr val="C00000"/>
                </a:solidFill>
              </a:rPr>
              <a:t>dreining</a:t>
            </a:r>
            <a:endParaRPr lang="en-GB" b="1" dirty="0">
              <a:solidFill>
                <a:srgbClr val="C00000"/>
              </a:solidFill>
            </a:endParaRPr>
          </a:p>
          <a:p>
            <a:r>
              <a:rPr lang="en-GB" b="1" dirty="0" err="1" smtClean="0">
                <a:solidFill>
                  <a:srgbClr val="C00000"/>
                </a:solidFill>
              </a:rPr>
              <a:t>i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dirty="0" err="1" smtClean="0">
                <a:solidFill>
                  <a:srgbClr val="C00000"/>
                </a:solidFill>
              </a:rPr>
              <a:t>retning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dirty="0" err="1" smtClean="0">
                <a:solidFill>
                  <a:srgbClr val="C00000"/>
                </a:solidFill>
              </a:rPr>
              <a:t>av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dirty="0" err="1" smtClean="0">
                <a:solidFill>
                  <a:srgbClr val="C00000"/>
                </a:solidFill>
              </a:rPr>
              <a:t>vekt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dirty="0" err="1" smtClean="0">
                <a:solidFill>
                  <a:srgbClr val="C00000"/>
                </a:solidFill>
              </a:rPr>
              <a:t>på</a:t>
            </a:r>
            <a:r>
              <a:rPr lang="en-GB" b="1" dirty="0" smtClean="0">
                <a:solidFill>
                  <a:srgbClr val="C00000"/>
                </a:solidFill>
              </a:rPr>
              <a:t>  </a:t>
            </a:r>
            <a:r>
              <a:rPr lang="en-GB" b="1" dirty="0" err="1" smtClean="0">
                <a:solidFill>
                  <a:srgbClr val="C00000"/>
                </a:solidFill>
              </a:rPr>
              <a:t>meldinger</a:t>
            </a:r>
            <a:r>
              <a:rPr lang="en-GB" b="1" dirty="0" smtClean="0">
                <a:solidFill>
                  <a:srgbClr val="C00000"/>
                </a:solidFill>
              </a:rPr>
              <a:t>/</a:t>
            </a:r>
            <a:r>
              <a:rPr lang="en-GB" b="1" dirty="0" err="1" smtClean="0">
                <a:solidFill>
                  <a:srgbClr val="C00000"/>
                </a:solidFill>
              </a:rPr>
              <a:t>informasjon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</a:p>
          <a:p>
            <a:r>
              <a:rPr lang="en-GB" b="1" dirty="0" err="1" smtClean="0">
                <a:solidFill>
                  <a:srgbClr val="C00000"/>
                </a:solidFill>
              </a:rPr>
              <a:t>fra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dirty="0" err="1" smtClean="0">
                <a:solidFill>
                  <a:srgbClr val="C00000"/>
                </a:solidFill>
              </a:rPr>
              <a:t>staten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dirty="0" err="1" smtClean="0">
                <a:solidFill>
                  <a:srgbClr val="C00000"/>
                </a:solidFill>
              </a:rPr>
              <a:t>til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dirty="0" err="1" smtClean="0">
                <a:solidFill>
                  <a:srgbClr val="C00000"/>
                </a:solidFill>
              </a:rPr>
              <a:t>borgerne</a:t>
            </a:r>
            <a:r>
              <a:rPr lang="en-GB" b="1" dirty="0" smtClean="0">
                <a:solidFill>
                  <a:srgbClr val="C00000"/>
                </a:solidFill>
              </a:rPr>
              <a:t>?</a:t>
            </a:r>
          </a:p>
          <a:p>
            <a:endParaRPr lang="en-GB" b="1" dirty="0">
              <a:solidFill>
                <a:srgbClr val="C00000"/>
              </a:solidFill>
            </a:endParaRPr>
          </a:p>
          <a:p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26" name="TekstSylinder 25"/>
          <p:cNvSpPr txBox="1"/>
          <p:nvPr/>
        </p:nvSpPr>
        <p:spPr>
          <a:xfrm>
            <a:off x="4572000" y="4071942"/>
            <a:ext cx="4308808" cy="147732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b="1" dirty="0" err="1" smtClean="0">
                <a:solidFill>
                  <a:srgbClr val="C00000"/>
                </a:solidFill>
              </a:rPr>
              <a:t>Forutsetter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dirty="0" err="1" smtClean="0">
                <a:solidFill>
                  <a:srgbClr val="C00000"/>
                </a:solidFill>
              </a:rPr>
              <a:t>forslaget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dirty="0" err="1" smtClean="0">
                <a:solidFill>
                  <a:srgbClr val="C00000"/>
                </a:solidFill>
              </a:rPr>
              <a:t>noe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dirty="0" err="1" smtClean="0">
                <a:solidFill>
                  <a:srgbClr val="C00000"/>
                </a:solidFill>
              </a:rPr>
              <a:t>om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dirty="0" err="1" smtClean="0">
                <a:solidFill>
                  <a:srgbClr val="C00000"/>
                </a:solidFill>
              </a:rPr>
              <a:t>fysiske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dirty="0" err="1" smtClean="0">
                <a:solidFill>
                  <a:srgbClr val="C00000"/>
                </a:solidFill>
              </a:rPr>
              <a:t>og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</a:p>
          <a:p>
            <a:r>
              <a:rPr lang="en-GB" b="1" dirty="0" err="1" smtClean="0">
                <a:solidFill>
                  <a:srgbClr val="C00000"/>
                </a:solidFill>
              </a:rPr>
              <a:t>digitale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dirty="0" err="1" smtClean="0">
                <a:solidFill>
                  <a:srgbClr val="C00000"/>
                </a:solidFill>
              </a:rPr>
              <a:t>møteplasser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dirty="0" err="1" smtClean="0">
                <a:solidFill>
                  <a:srgbClr val="C00000"/>
                </a:solidFill>
              </a:rPr>
              <a:t>eller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dirty="0" err="1" smtClean="0">
                <a:solidFill>
                  <a:srgbClr val="C00000"/>
                </a:solidFill>
              </a:rPr>
              <a:t>har</a:t>
            </a:r>
            <a:r>
              <a:rPr lang="en-GB" b="1" dirty="0" smtClean="0">
                <a:solidFill>
                  <a:srgbClr val="C00000"/>
                </a:solidFill>
              </a:rPr>
              <a:t> en bare </a:t>
            </a:r>
            <a:r>
              <a:rPr lang="en-GB" b="1" dirty="0" err="1" smtClean="0">
                <a:solidFill>
                  <a:srgbClr val="C00000"/>
                </a:solidFill>
              </a:rPr>
              <a:t>tenkt</a:t>
            </a:r>
            <a:endParaRPr lang="en-GB" b="1" dirty="0" smtClean="0">
              <a:solidFill>
                <a:srgbClr val="C00000"/>
              </a:solidFill>
            </a:endParaRPr>
          </a:p>
          <a:p>
            <a:r>
              <a:rPr lang="en-GB" b="1" dirty="0" err="1" smtClean="0">
                <a:solidFill>
                  <a:srgbClr val="C00000"/>
                </a:solidFill>
              </a:rPr>
              <a:t>meldingsutveksling</a:t>
            </a:r>
            <a:r>
              <a:rPr lang="en-GB" b="1" dirty="0" smtClean="0">
                <a:solidFill>
                  <a:srgbClr val="C00000"/>
                </a:solidFill>
              </a:rPr>
              <a:t>?</a:t>
            </a:r>
          </a:p>
          <a:p>
            <a:endParaRPr lang="en-GB" b="1" dirty="0">
              <a:solidFill>
                <a:srgbClr val="C00000"/>
              </a:solidFill>
            </a:endParaRPr>
          </a:p>
          <a:p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27" name="TekstSylinder 26"/>
          <p:cNvSpPr txBox="1"/>
          <p:nvPr/>
        </p:nvSpPr>
        <p:spPr>
          <a:xfrm>
            <a:off x="4643438" y="5500702"/>
            <a:ext cx="4243278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b="1" dirty="0" err="1" smtClean="0">
                <a:solidFill>
                  <a:srgbClr val="C00000"/>
                </a:solidFill>
              </a:rPr>
              <a:t>Blir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dirty="0" err="1" smtClean="0">
                <a:solidFill>
                  <a:srgbClr val="C00000"/>
                </a:solidFill>
              </a:rPr>
              <a:t>forvaltningen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dirty="0" err="1" smtClean="0">
                <a:solidFill>
                  <a:srgbClr val="C00000"/>
                </a:solidFill>
              </a:rPr>
              <a:t>mer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dirty="0" err="1" smtClean="0">
                <a:solidFill>
                  <a:srgbClr val="C00000"/>
                </a:solidFill>
              </a:rPr>
              <a:t>åpen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dirty="0" err="1" smtClean="0">
                <a:solidFill>
                  <a:srgbClr val="C00000"/>
                </a:solidFill>
              </a:rPr>
              <a:t>og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dirty="0" err="1" smtClean="0">
                <a:solidFill>
                  <a:srgbClr val="C00000"/>
                </a:solidFill>
              </a:rPr>
              <a:t>tilgjengelig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</a:p>
          <a:p>
            <a:r>
              <a:rPr lang="en-GB" b="1" dirty="0" err="1" smtClean="0">
                <a:solidFill>
                  <a:srgbClr val="C00000"/>
                </a:solidFill>
              </a:rPr>
              <a:t>som</a:t>
            </a:r>
            <a:r>
              <a:rPr lang="en-GB" b="1" dirty="0" smtClean="0">
                <a:solidFill>
                  <a:srgbClr val="C00000"/>
                </a:solidFill>
              </a:rPr>
              <a:t> en </a:t>
            </a:r>
            <a:r>
              <a:rPr lang="en-GB" b="1" dirty="0" err="1" smtClean="0">
                <a:solidFill>
                  <a:srgbClr val="C00000"/>
                </a:solidFill>
              </a:rPr>
              <a:t>følge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dirty="0" err="1" smtClean="0">
                <a:solidFill>
                  <a:srgbClr val="C00000"/>
                </a:solidFill>
              </a:rPr>
              <a:t>av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dirty="0" err="1" smtClean="0">
                <a:solidFill>
                  <a:srgbClr val="C00000"/>
                </a:solidFill>
              </a:rPr>
              <a:t>digitale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dirty="0" err="1" smtClean="0">
                <a:solidFill>
                  <a:srgbClr val="C00000"/>
                </a:solidFill>
              </a:rPr>
              <a:t>postkasser</a:t>
            </a:r>
            <a:r>
              <a:rPr lang="en-GB" b="1" dirty="0" smtClean="0">
                <a:solidFill>
                  <a:srgbClr val="C00000"/>
                </a:solidFill>
              </a:rPr>
              <a:t>?</a:t>
            </a:r>
          </a:p>
          <a:p>
            <a:endParaRPr lang="en-GB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785818"/>
          </a:xfrm>
        </p:spPr>
        <p:txBody>
          <a:bodyPr>
            <a:noAutofit/>
          </a:bodyPr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Mulige supplerende formål</a:t>
            </a:r>
            <a:b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GB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86320"/>
          </a:xfrm>
        </p:spPr>
        <p:txBody>
          <a:bodyPr>
            <a:normAutofit/>
          </a:bodyPr>
          <a:lstStyle/>
          <a:p>
            <a:r>
              <a:rPr lang="nb-NO" sz="2400" dirty="0" smtClean="0"/>
              <a:t>Forslagene gjelder enveiskjøring fra forvaltningen til borgerne</a:t>
            </a:r>
          </a:p>
          <a:p>
            <a:r>
              <a:rPr lang="nb-NO" sz="2400" dirty="0" smtClean="0"/>
              <a:t>I tillegg kunne en gi borgerne bedre tilgang til å bruke elektronisk kommunikasjon </a:t>
            </a:r>
            <a:r>
              <a:rPr lang="nb-NO" sz="2400" i="1" dirty="0" smtClean="0"/>
              <a:t>for å lette kontakten med forvaltningen og skaffe tilgang til opplysninger om dem selv</a:t>
            </a:r>
          </a:p>
          <a:p>
            <a:pPr lvl="1"/>
            <a:r>
              <a:rPr lang="nb-NO" sz="2000" dirty="0" smtClean="0"/>
              <a:t>Alternativ kontaktinformasjon og kontaktmåter</a:t>
            </a:r>
          </a:p>
          <a:p>
            <a:pPr lvl="1"/>
            <a:r>
              <a:rPr lang="nb-NO" sz="2000" dirty="0" smtClean="0"/>
              <a:t>Hvem svarer på hva?</a:t>
            </a:r>
          </a:p>
          <a:p>
            <a:pPr lvl="1"/>
            <a:r>
              <a:rPr lang="nb-NO" sz="2000" dirty="0" smtClean="0"/>
              <a:t>Kvitteringsmelding fra forvaltningsorganet</a:t>
            </a:r>
          </a:p>
          <a:p>
            <a:pPr lvl="1"/>
            <a:r>
              <a:rPr lang="nb-NO" sz="2000" dirty="0" smtClean="0"/>
              <a:t>Min sak, min saksbehandler</a:t>
            </a:r>
          </a:p>
          <a:p>
            <a:pPr lvl="1"/>
            <a:r>
              <a:rPr lang="nb-NO" sz="2000" dirty="0" smtClean="0"/>
              <a:t>Innsynsbegjæringer etter </a:t>
            </a:r>
            <a:r>
              <a:rPr lang="nb-NO" sz="2000" dirty="0" err="1" smtClean="0"/>
              <a:t>fvl</a:t>
            </a:r>
            <a:r>
              <a:rPr lang="nb-NO" sz="2000" dirty="0" smtClean="0"/>
              <a:t> og pol</a:t>
            </a:r>
          </a:p>
          <a:p>
            <a:pPr lvl="1"/>
            <a:r>
              <a:rPr lang="nb-NO" sz="2000" dirty="0" smtClean="0"/>
              <a:t>Korrigering av saksopplysninger</a:t>
            </a:r>
            <a:endParaRPr lang="nb-NO" sz="2000" dirty="0" smtClean="0"/>
          </a:p>
          <a:p>
            <a:pPr lvl="1"/>
            <a:r>
              <a:rPr lang="nb-NO" sz="2000" dirty="0" smtClean="0"/>
              <a:t>Klageskjema for enkeltvedtak</a:t>
            </a:r>
            <a:endParaRPr lang="nb-NO" sz="2000" dirty="0" smtClean="0"/>
          </a:p>
          <a:p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Overordnede</a:t>
            </a:r>
            <a:r>
              <a:rPr lang="nb-NO" sz="320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kommentarer til </a:t>
            </a:r>
            <a:r>
              <a:rPr lang="nb-NO" sz="320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forskriften</a:t>
            </a:r>
            <a:endParaRPr lang="nb-NO" sz="320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286412"/>
          </a:xfrm>
        </p:spPr>
        <p:txBody>
          <a:bodyPr>
            <a:normAutofit fontScale="85000" lnSpcReduction="20000"/>
          </a:bodyPr>
          <a:lstStyle/>
          <a:p>
            <a:r>
              <a:rPr lang="nb-NO" dirty="0" smtClean="0"/>
              <a:t>Forskriften er innholdsmessig og språklig vanskelig tilgjengelig og </a:t>
            </a:r>
            <a:r>
              <a:rPr lang="nb-NO" dirty="0" smtClean="0"/>
              <a:t>er skrevet for teknokrater og byråkrater</a:t>
            </a:r>
            <a:endParaRPr lang="nb-NO" dirty="0" smtClean="0"/>
          </a:p>
          <a:p>
            <a:r>
              <a:rPr lang="nb-NO" dirty="0" smtClean="0"/>
              <a:t>Likevel antar jeg forskriften kan ha ønsket effekt</a:t>
            </a:r>
          </a:p>
          <a:p>
            <a:r>
              <a:rPr lang="nb-NO" dirty="0" smtClean="0"/>
              <a:t>Forskriften vil neppe bli lest av borgerne som den angår</a:t>
            </a:r>
          </a:p>
          <a:p>
            <a:r>
              <a:rPr lang="nb-NO" dirty="0" smtClean="0"/>
              <a:t>I stedet bør borgerne informeres ved bruk av postkassesystemet</a:t>
            </a:r>
          </a:p>
          <a:p>
            <a:r>
              <a:rPr lang="nb-NO" dirty="0" smtClean="0"/>
              <a:t>Informasjon til borgerne via systemløsningen bør omfatte</a:t>
            </a:r>
          </a:p>
          <a:p>
            <a:pPr lvl="1"/>
            <a:r>
              <a:rPr lang="nb-NO" dirty="0" smtClean="0"/>
              <a:t>Samlet og fullstendig relevant rettsinformasjon, uansett hvor de aktuelle bestemmelsene faktisk er plassert</a:t>
            </a:r>
          </a:p>
          <a:p>
            <a:pPr lvl="1"/>
            <a:r>
              <a:rPr lang="nb-NO" dirty="0" smtClean="0"/>
              <a:t>Pekere fra rettsinformasjonen til autentiske rettskilder (vedkommende lov- og forskriftsbestemmelse mv)</a:t>
            </a:r>
          </a:p>
          <a:p>
            <a:pPr lvl="1"/>
            <a:r>
              <a:rPr lang="nb-NO" dirty="0" smtClean="0"/>
              <a:t>Det bør alltid være tilgang til svartjeneste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</TotalTime>
  <Words>645</Words>
  <Application>Microsoft Office PowerPoint</Application>
  <PresentationFormat>Skjermfremvisning (4:3)</PresentationFormat>
  <Paragraphs>80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8" baseType="lpstr">
      <vt:lpstr>Office-tema</vt:lpstr>
      <vt:lpstr>  Digitale postkasser i offentlig forvaltning - introduksjon til dagens tema</vt:lpstr>
      <vt:lpstr>Bakgrunn for seminaret</vt:lpstr>
      <vt:lpstr>Forslaget sett fra fugleperspektiv</vt:lpstr>
      <vt:lpstr>Hva er formålet med å endre eForvaltningsforskriften? </vt:lpstr>
      <vt:lpstr>Hvordan er forholdet til Statens kommunikasjonspolitikk (2009)?</vt:lpstr>
      <vt:lpstr> Mulige supplerende formål </vt:lpstr>
      <vt:lpstr>Overordnede kommentarer til forskriften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Digitale postkasser i offentlig forvaltning - introduksjon til dagens tema</dc:title>
  <dc:creator>eier</dc:creator>
  <cp:lastModifiedBy>eier</cp:lastModifiedBy>
  <cp:revision>4</cp:revision>
  <dcterms:created xsi:type="dcterms:W3CDTF">2013-09-11T14:12:56Z</dcterms:created>
  <dcterms:modified xsi:type="dcterms:W3CDTF">2013-09-11T22:02:15Z</dcterms:modified>
</cp:coreProperties>
</file>