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68" r:id="rId3"/>
    <p:sldId id="264" r:id="rId4"/>
    <p:sldId id="270" r:id="rId5"/>
    <p:sldId id="266" r:id="rId6"/>
    <p:sldId id="265" r:id="rId7"/>
    <p:sldId id="259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99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48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Introduksjon til FINF 4001: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Systemutvikling, organisasjonsutvikling og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13877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Hvordan </a:t>
            </a:r>
            <a:r>
              <a:rPr lang="nb-NO" sz="1700" dirty="0" smtClean="0"/>
              <a:t>kan beslutningssystemer sies å ha betydning for personvernet</a:t>
            </a:r>
            <a:r>
              <a:rPr lang="nb-NO" sz="1700" dirty="0" smtClean="0"/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Er </a:t>
            </a:r>
            <a:r>
              <a:rPr lang="nb-NO" sz="1700" dirty="0" smtClean="0"/>
              <a:t>det grunn til å reformulere personvernidealet i lys av beslutningssystemer</a:t>
            </a:r>
            <a:r>
              <a:rPr lang="nb-NO" sz="1700" dirty="0" smtClean="0"/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700" dirty="0" smtClean="0"/>
              <a:t>Hvilke krav stilles til beslutningssystemer for at personvernet skal bli ivaretatt?</a:t>
            </a:r>
          </a:p>
          <a:p>
            <a:pPr>
              <a:buFont typeface="Arial" pitchFamily="34" charset="0"/>
              <a:buChar char="•"/>
            </a:pPr>
            <a:r>
              <a:rPr lang="nb-NO" sz="1700" dirty="0" smtClean="0"/>
              <a:t>     Er </a:t>
            </a:r>
            <a:r>
              <a:rPr lang="nb-NO" sz="1700" dirty="0" smtClean="0"/>
              <a:t>det grunn til å endre på  eksisterende beslutningssystemer i lys av personvernidealet</a:t>
            </a:r>
            <a:r>
              <a:rPr lang="nb-NO" sz="17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p:oleObj spid="_x0000_s22530" name="Utklipp" r:id="rId6" imgW="4539600" imgH="3497040" progId="">
                <p:embed/>
              </p:oleObj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772400" cy="150019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b-NO" sz="2400" dirty="0" smtClean="0">
                <a:solidFill>
                  <a:srgbClr val="0000FF"/>
                </a:solidFill>
              </a:rPr>
              <a:t>Pensumframstillingen </a:t>
            </a:r>
            <a:r>
              <a:rPr lang="nb-NO" sz="2400" dirty="0" smtClean="0">
                <a:solidFill>
                  <a:srgbClr val="0000FF"/>
                </a:solidFill>
              </a:rPr>
              <a:t>i Schartum </a:t>
            </a:r>
            <a:r>
              <a:rPr lang="nb-NO" sz="2400" dirty="0" smtClean="0">
                <a:solidFill>
                  <a:srgbClr val="0000FF"/>
                </a:solidFill>
              </a:rPr>
              <a:t>2012, gjelder nettopp forholdet mellom systemutvikling, regelverksutvikling og </a:t>
            </a:r>
            <a:r>
              <a:rPr lang="nb-NO" sz="2400" dirty="0" err="1" smtClean="0">
                <a:solidFill>
                  <a:srgbClr val="0000FF"/>
                </a:solidFill>
              </a:rPr>
              <a:t>organiasjonsutvikling</a:t>
            </a:r>
            <a:r>
              <a:rPr lang="nb-NO" sz="2400" dirty="0" smtClean="0">
                <a:solidFill>
                  <a:srgbClr val="0000FF"/>
                </a:solidFill>
              </a:rPr>
              <a:t> ved utvikling av rettslige </a:t>
            </a:r>
            <a:r>
              <a:rPr lang="nb-NO" sz="2400" dirty="0" err="1" smtClean="0">
                <a:solidFill>
                  <a:srgbClr val="0000FF"/>
                </a:solidFill>
              </a:rPr>
              <a:t>beslutnings-systemer</a:t>
            </a:r>
            <a:endParaRPr lang="nb-NO" sz="2400" dirty="0" smtClean="0">
              <a:solidFill>
                <a:srgbClr val="0000FF"/>
              </a:solidFill>
            </a:endParaRPr>
          </a:p>
        </p:txBody>
      </p:sp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</a:t>
            </a:r>
            <a:r>
              <a:rPr lang="nb-NO" dirty="0" smtClean="0">
                <a:solidFill>
                  <a:schemeClr val="accent2"/>
                </a:solidFill>
              </a:rPr>
              <a:t>I)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214422"/>
            <a:ext cx="7772400" cy="5000660"/>
          </a:xfrm>
        </p:spPr>
        <p:txBody>
          <a:bodyPr/>
          <a:lstStyle/>
          <a:p>
            <a:r>
              <a:rPr lang="nb-NO" sz="2000" dirty="0" smtClean="0"/>
              <a:t>IKT og omstilling kan et stykke på vei styres ved hjelp av instrukser, planer, programmer, budsjettpolitikk mv</a:t>
            </a:r>
          </a:p>
          <a:p>
            <a:r>
              <a:rPr lang="nb-NO" sz="2000" dirty="0" smtClean="0"/>
              <a:t>Dette gjelder særlig </a:t>
            </a:r>
          </a:p>
          <a:p>
            <a:pPr lvl="1">
              <a:buNone/>
            </a:pPr>
            <a:r>
              <a:rPr lang="nb-NO" sz="1800" dirty="0" smtClean="0"/>
              <a:t>i) internt i forvaltningen selv og</a:t>
            </a:r>
          </a:p>
          <a:p>
            <a:pPr lvl="1">
              <a:buNone/>
            </a:pPr>
            <a:r>
              <a:rPr lang="nb-NO" sz="1800" dirty="0" err="1" smtClean="0"/>
              <a:t>ii</a:t>
            </a:r>
            <a:r>
              <a:rPr lang="nb-NO" sz="1800" dirty="0" smtClean="0"/>
              <a:t>) eksternt så lenge ikke legalitetsprinsippet står i veien</a:t>
            </a:r>
          </a:p>
          <a:p>
            <a:r>
              <a:rPr lang="nb-NO" sz="2000" dirty="0" smtClean="0"/>
              <a:t>Ofte kreves det imidlertid styring gjennom lov og forskrift, </a:t>
            </a:r>
            <a:r>
              <a:rPr lang="nb-NO" sz="2000" dirty="0" smtClean="0"/>
              <a:t>fordi:</a:t>
            </a:r>
            <a:endParaRPr lang="nb-NO" sz="2000" dirty="0" smtClean="0"/>
          </a:p>
          <a:p>
            <a:pPr lvl="1"/>
            <a:r>
              <a:rPr lang="nb-NO" sz="2000" dirty="0" smtClean="0"/>
              <a:t>det </a:t>
            </a:r>
            <a:r>
              <a:rPr lang="nb-NO" sz="2000" dirty="0" smtClean="0"/>
              <a:t>er </a:t>
            </a:r>
            <a:r>
              <a:rPr lang="nb-NO" sz="2000" dirty="0" smtClean="0"/>
              <a:t>nødvendig </a:t>
            </a:r>
            <a:r>
              <a:rPr lang="nb-NO" sz="2000" dirty="0" smtClean="0"/>
              <a:t>å treffe bebyrdende vedtak (etablere plikter, nedlegge forbud mv</a:t>
            </a:r>
            <a:r>
              <a:rPr lang="nb-NO" sz="2000" dirty="0" smtClean="0"/>
              <a:t>), eller</a:t>
            </a:r>
          </a:p>
          <a:p>
            <a:pPr lvl="1"/>
            <a:r>
              <a:rPr lang="nb-NO" sz="2000" dirty="0" smtClean="0"/>
              <a:t>det er nødvendig for å få tilstrekkelig etterlevelse, eller</a:t>
            </a:r>
            <a:endParaRPr lang="nb-NO" sz="2000" dirty="0" smtClean="0"/>
          </a:p>
          <a:p>
            <a:pPr lvl="1"/>
            <a:r>
              <a:rPr lang="nb-NO" sz="2000" dirty="0" smtClean="0"/>
              <a:t>spørsmålet allerede er regulert </a:t>
            </a:r>
            <a:r>
              <a:rPr lang="nb-NO" sz="2000" dirty="0" smtClean="0"/>
              <a:t>i lov </a:t>
            </a:r>
            <a:r>
              <a:rPr lang="nb-NO" sz="2000" dirty="0" smtClean="0"/>
              <a:t>og </a:t>
            </a:r>
            <a:r>
              <a:rPr lang="nb-NO" sz="2000" dirty="0" smtClean="0"/>
              <a:t>kan derfor bare endres ved lov</a:t>
            </a:r>
          </a:p>
          <a:p>
            <a:r>
              <a:rPr lang="nb-NO" sz="2000" dirty="0" smtClean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785818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</a:t>
            </a:r>
            <a:r>
              <a:rPr lang="nb-NO" dirty="0" smtClean="0">
                <a:solidFill>
                  <a:schemeClr val="accent2"/>
                </a:solidFill>
              </a:rPr>
              <a:t>rolle (II)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00108"/>
            <a:ext cx="7772400" cy="5500726"/>
          </a:xfrm>
        </p:spPr>
        <p:txBody>
          <a:bodyPr/>
          <a:lstStyle/>
          <a:p>
            <a:r>
              <a:rPr lang="nb-NO" sz="2000" dirty="0" smtClean="0"/>
              <a:t>Utgangspunkt: Ingen regler, ingen automatisering!</a:t>
            </a:r>
          </a:p>
          <a:p>
            <a:pPr lvl="1"/>
            <a:r>
              <a:rPr lang="nb-NO" sz="1500" dirty="0" smtClean="0"/>
              <a:t>Datamaskinsystemer trenger uansett regler</a:t>
            </a:r>
          </a:p>
          <a:p>
            <a:pPr lvl="1"/>
            <a:r>
              <a:rPr lang="nb-NO" sz="1500" dirty="0" smtClean="0"/>
              <a:t>Spørsmålet er derfor hva slags regler</a:t>
            </a:r>
          </a:p>
          <a:p>
            <a:pPr lvl="1"/>
            <a:r>
              <a:rPr lang="nb-NO" sz="1500" dirty="0" smtClean="0"/>
              <a:t>Rettsregler er</a:t>
            </a:r>
          </a:p>
          <a:p>
            <a:pPr lvl="2"/>
            <a:r>
              <a:rPr lang="nb-NO" sz="1500" dirty="0" smtClean="0"/>
              <a:t>resultatet av demokratiske prosesser</a:t>
            </a:r>
          </a:p>
          <a:p>
            <a:pPr lvl="2"/>
            <a:r>
              <a:rPr lang="nb-NO" sz="1500" dirty="0" smtClean="0"/>
              <a:t>bindende, både for myndigheter og borgere</a:t>
            </a:r>
          </a:p>
          <a:p>
            <a:pPr lvl="2"/>
            <a:r>
              <a:rPr lang="nb-NO" sz="1500" dirty="0" smtClean="0"/>
              <a:t>håndheves av rettssystemet</a:t>
            </a:r>
          </a:p>
          <a:p>
            <a:pPr lvl="2"/>
            <a:r>
              <a:rPr lang="nb-NO" sz="1500" dirty="0" smtClean="0"/>
              <a:t>trege å endre</a:t>
            </a:r>
          </a:p>
          <a:p>
            <a:r>
              <a:rPr lang="nb-NO" sz="2000" dirty="0" smtClean="0"/>
              <a:t>Jus som hinder</a:t>
            </a:r>
          </a:p>
          <a:p>
            <a:pPr lvl="1"/>
            <a:r>
              <a:rPr lang="nb-NO" sz="1500" dirty="0" smtClean="0"/>
              <a:t>Det klassiske perspektivet</a:t>
            </a:r>
          </a:p>
          <a:p>
            <a:pPr lvl="1"/>
            <a:r>
              <a:rPr lang="nb-NO" sz="1500" dirty="0" smtClean="0"/>
              <a:t>Rettsregler er ofte ment å være hinder (men ingen vurderinger er evigvarende)</a:t>
            </a:r>
          </a:p>
          <a:p>
            <a:pPr lvl="1"/>
            <a:r>
              <a:rPr lang="nb-NO" sz="1500" dirty="0" smtClean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500" dirty="0" smtClean="0"/>
              <a:t>Jo dårligere regelkunnskap, jo mer irriterende blir hinderet</a:t>
            </a:r>
          </a:p>
          <a:p>
            <a:pPr lvl="1"/>
            <a:r>
              <a:rPr lang="nb-NO" sz="1500" dirty="0" smtClean="0"/>
              <a:t>Viktig for regjeringen å skape samsvar mellom politiske planer mv og lovgivning</a:t>
            </a:r>
          </a:p>
          <a:p>
            <a:r>
              <a:rPr lang="nb-NO" sz="2000" dirty="0" smtClean="0"/>
              <a:t>Jus som tilrettelegging</a:t>
            </a:r>
          </a:p>
          <a:p>
            <a:pPr lvl="1"/>
            <a:r>
              <a:rPr lang="nb-NO" sz="1500" dirty="0" smtClean="0"/>
              <a:t>Skaper klarhet, forutberegnelighet og større grad av sannsynlighet for at mål blir oppnådd</a:t>
            </a:r>
          </a:p>
          <a:p>
            <a:pPr lvl="1"/>
            <a:r>
              <a:rPr lang="nb-NO" sz="1500" dirty="0" smtClean="0"/>
              <a:t>Kan gjelde plikter, rettigheter, organisatoriske bestemmelser osv.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Oversikt over undervisningen</a:t>
            </a:r>
            <a:endParaRPr lang="nb-NO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714375" y="20716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nb-NO" sz="1800" b="1" dirty="0" smtClean="0"/>
              <a:t>Forelesninger </a:t>
            </a:r>
            <a:r>
              <a:rPr lang="nb-NO" sz="1800" dirty="0" smtClean="0"/>
              <a:t>(16 ganger)</a:t>
            </a:r>
            <a:endParaRPr lang="nb-NO" sz="1800" dirty="0" smtClean="0"/>
          </a:p>
          <a:p>
            <a:pPr>
              <a:buFontTx/>
              <a:buNone/>
            </a:pPr>
            <a:r>
              <a:rPr lang="nb-NO" sz="1800" dirty="0" smtClean="0"/>
              <a:t>Introduksjon	eForvaltning,</a:t>
            </a:r>
            <a:r>
              <a:rPr lang="nb-NO" sz="1800" dirty="0" smtClean="0"/>
              <a:t>  utvikling og </a:t>
            </a:r>
            <a:r>
              <a:rPr lang="nb-NO" sz="1800" dirty="0" smtClean="0"/>
              <a:t>omstilling</a:t>
            </a:r>
            <a:endParaRPr lang="nb-NO" sz="1800" i="1" dirty="0" smtClean="0"/>
          </a:p>
          <a:p>
            <a:pPr>
              <a:buFontTx/>
              <a:buNone/>
            </a:pPr>
            <a:r>
              <a:rPr lang="nb-NO" sz="1800" dirty="0" smtClean="0"/>
              <a:t>Bolk </a:t>
            </a:r>
            <a:r>
              <a:rPr lang="nb-NO" sz="1800" dirty="0" smtClean="0"/>
              <a:t>I		Utvikling </a:t>
            </a:r>
            <a:r>
              <a:rPr lang="nb-NO" sz="1800" dirty="0" smtClean="0"/>
              <a:t>av rettslige </a:t>
            </a:r>
            <a:r>
              <a:rPr lang="nb-NO" sz="1800" dirty="0" smtClean="0"/>
              <a:t>beslutningssystemer</a:t>
            </a:r>
          </a:p>
          <a:p>
            <a:pPr>
              <a:buFontTx/>
              <a:buNone/>
            </a:pPr>
            <a:r>
              <a:rPr lang="nb-NO" sz="1800" dirty="0" smtClean="0"/>
              <a:t>Bolk II </a:t>
            </a:r>
            <a:r>
              <a:rPr lang="nb-NO" sz="1800" dirty="0" smtClean="0"/>
              <a:t>		Sentrale </a:t>
            </a:r>
            <a:r>
              <a:rPr lang="nb-NO" sz="1800" dirty="0" smtClean="0"/>
              <a:t>reformspørsmål i </a:t>
            </a:r>
            <a:r>
              <a:rPr lang="nb-NO" sz="1800" dirty="0" err="1" smtClean="0"/>
              <a:t>eForvaltningen</a:t>
            </a:r>
            <a:r>
              <a:rPr lang="nb-NO" sz="1800" dirty="0" smtClean="0"/>
              <a:t> </a:t>
            </a:r>
            <a:endParaRPr lang="nb-NO" sz="1800" dirty="0" smtClean="0"/>
          </a:p>
          <a:p>
            <a:pPr>
              <a:buFontTx/>
              <a:buNone/>
            </a:pPr>
            <a:r>
              <a:rPr lang="nb-NO" sz="1800" dirty="0" smtClean="0"/>
              <a:t>Bolk </a:t>
            </a:r>
            <a:r>
              <a:rPr lang="nb-NO" sz="1800" dirty="0" smtClean="0"/>
              <a:t>III </a:t>
            </a:r>
            <a:r>
              <a:rPr lang="nb-NO" sz="1800" dirty="0" smtClean="0"/>
              <a:t>		IKT</a:t>
            </a:r>
            <a:r>
              <a:rPr lang="nb-NO" sz="1800" dirty="0" smtClean="0"/>
              <a:t>, offentlighet og </a:t>
            </a:r>
            <a:r>
              <a:rPr lang="nb-NO" sz="1800" dirty="0" smtClean="0"/>
              <a:t>innbyggerdeltakelse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err="1" smtClean="0"/>
              <a:t>Heldagsseminarer</a:t>
            </a:r>
            <a:r>
              <a:rPr lang="nb-NO" sz="1800" b="1" dirty="0" smtClean="0"/>
              <a:t>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Metodeseminarer </a:t>
            </a:r>
            <a:r>
              <a:rPr lang="nb-NO" sz="1800" dirty="0" smtClean="0"/>
              <a:t>(5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Obligatoriske gruppeoppgaver med etterfølgende presentasjoner 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513</Words>
  <Application>Microsoft PowerPoint</Application>
  <PresentationFormat>Skjermfremvisning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9" baseType="lpstr">
      <vt:lpstr>Office-tema</vt:lpstr>
      <vt:lpstr>Utklipp</vt:lpstr>
      <vt:lpstr>Introduksjon til FINF 4001: Systemutvikling, organisasjonsutvikling og regelverksutvikling</vt:lpstr>
      <vt:lpstr>Lysbilde 2</vt:lpstr>
      <vt:lpstr>Lysbilde 3</vt:lpstr>
      <vt:lpstr>Pensumframstillingen i Schartum 2012, gjelder nettopp forholdet mellom systemutvikling, regelverksutvikling og organiasjonsutvikling ved utvikling av rettslige beslutnings-systemer</vt:lpstr>
      <vt:lpstr>Jussens rolle (I)</vt:lpstr>
      <vt:lpstr>Jussens rolle (II)</vt:lpstr>
      <vt:lpstr>Oversikt over undervisningen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eier</cp:lastModifiedBy>
  <cp:revision>15</cp:revision>
  <cp:lastPrinted>2009-08-17T18:52:07Z</cp:lastPrinted>
  <dcterms:created xsi:type="dcterms:W3CDTF">2009-08-17T18:19:48Z</dcterms:created>
  <dcterms:modified xsi:type="dcterms:W3CDTF">2013-08-12T21:20:02Z</dcterms:modified>
</cp:coreProperties>
</file>