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handoutMasterIdLst>
    <p:handoutMasterId r:id="rId8"/>
  </p:handoutMasterIdLst>
  <p:sldIdLst>
    <p:sldId id="256" r:id="rId2"/>
    <p:sldId id="271" r:id="rId3"/>
    <p:sldId id="268" r:id="rId4"/>
    <p:sldId id="264" r:id="rId5"/>
    <p:sldId id="270" r:id="rId6"/>
    <p:sldId id="272" r:id="rId7"/>
  </p:sldIdLst>
  <p:sldSz cx="9144000" cy="6858000" type="screen4x3"/>
  <p:notesSz cx="6797675" cy="9926638"/>
  <p:defaultTextStyle>
    <a:defPPr>
      <a:defRPr lang="nb-NO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0000FF"/>
    <a:srgbClr val="9900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90" d="100"/>
          <a:sy n="90" d="100"/>
        </p:scale>
        <p:origin x="-510" y="-2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895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8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9448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608BCC74-0FBA-41D4-84FF-628BD6F43225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24ADDB-F762-421B-9352-9BF3BC04F99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495011-3B57-4FCF-8C89-41F94E2C669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FC5419-BF3E-4908-B403-9A87B2483996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597E8C-2FCA-4691-943E-F42F00EA12A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F7D76A-4624-4B1C-8C17-C6144848B58B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9FEDCD-7BFC-4F09-AEF1-F32C34B5BC16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BAB635-DCFE-4497-B668-86A12DEE13C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9538B7-7166-41FB-960B-D7EF0AF5BA1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EE8629-3473-47AD-917B-B394A80AD09B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81074D-091E-4B2C-99C0-7134B13B4047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3A6CF7-4B40-42BB-8F83-3B1F26B49374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 i malen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fld id="{0E467448-1D07-4A69-8171-463858528AB6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nb-NO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Ad. oppsummering av FINF4001</a:t>
            </a:r>
            <a:r>
              <a:rPr lang="nb-NO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nb-NO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nb-NO" sz="3200" dirty="0" smtClean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sz="1800" smtClean="0"/>
              <a:t>Dag Wiese Schartum, AFIN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42910" y="0"/>
            <a:ext cx="7772400" cy="1143000"/>
          </a:xfrm>
        </p:spPr>
        <p:txBody>
          <a:bodyPr/>
          <a:lstStyle/>
          <a:p>
            <a:r>
              <a:rPr lang="nb-NO" sz="3200" dirty="0" smtClean="0">
                <a:solidFill>
                  <a:schemeClr val="accent2"/>
                </a:solidFill>
              </a:rPr>
              <a:t>Hovedelementer i pensum og undervisning</a:t>
            </a:r>
            <a:endParaRPr lang="nb-NO" sz="3200" dirty="0">
              <a:solidFill>
                <a:schemeClr val="accent2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71472" y="1000108"/>
            <a:ext cx="8358246" cy="5572164"/>
          </a:xfrm>
        </p:spPr>
        <p:txBody>
          <a:bodyPr/>
          <a:lstStyle/>
          <a:p>
            <a:r>
              <a:rPr lang="nb-NO" sz="2000" dirty="0" smtClean="0"/>
              <a:t>Overordnede perspektiver på forvaltningsinformatikk </a:t>
            </a:r>
            <a:r>
              <a:rPr lang="nb-NO" sz="2000" dirty="0" smtClean="0"/>
              <a:t>(se bilde </a:t>
            </a:r>
            <a:r>
              <a:rPr lang="nb-NO" sz="2000" dirty="0" smtClean="0"/>
              <a:t>3 </a:t>
            </a:r>
            <a:r>
              <a:rPr lang="nb-NO" sz="2000" dirty="0" smtClean="0"/>
              <a:t>nedenfor)</a:t>
            </a:r>
            <a:endParaRPr lang="nb-NO" sz="2000" dirty="0" smtClean="0"/>
          </a:p>
          <a:p>
            <a:r>
              <a:rPr lang="nb-NO" sz="2000" dirty="0" smtClean="0"/>
              <a:t>Overordnede perspektiver på </a:t>
            </a:r>
            <a:r>
              <a:rPr lang="nb-NO" sz="2000" dirty="0" err="1" smtClean="0"/>
              <a:t>eforvaltningsprosjekter</a:t>
            </a:r>
            <a:r>
              <a:rPr lang="nb-NO" sz="2000" dirty="0" smtClean="0"/>
              <a:t> (se bilde 4 nedenfor)</a:t>
            </a:r>
          </a:p>
          <a:p>
            <a:r>
              <a:rPr lang="nb-NO" sz="2000" dirty="0" err="1" smtClean="0"/>
              <a:t>IKT-politikk</a:t>
            </a:r>
            <a:r>
              <a:rPr lang="nb-NO" sz="2000" dirty="0" smtClean="0"/>
              <a:t> og –styring i offentlig sektor</a:t>
            </a:r>
          </a:p>
          <a:p>
            <a:r>
              <a:rPr lang="nb-NO" sz="2000" dirty="0" smtClean="0"/>
              <a:t>Fra lovtekst til programkode </a:t>
            </a:r>
            <a:r>
              <a:rPr lang="nb-NO" sz="2000" dirty="0" smtClean="0"/>
              <a:t>(se bilde </a:t>
            </a:r>
            <a:r>
              <a:rPr lang="nb-NO" sz="2000" dirty="0" smtClean="0"/>
              <a:t>5 </a:t>
            </a:r>
            <a:r>
              <a:rPr lang="nb-NO" sz="2000" dirty="0" smtClean="0"/>
              <a:t>nedenfor)</a:t>
            </a:r>
            <a:endParaRPr lang="nb-NO" sz="2000" dirty="0" smtClean="0"/>
          </a:p>
          <a:p>
            <a:r>
              <a:rPr lang="nb-NO" sz="2000" dirty="0" smtClean="0"/>
              <a:t>Betydningen av personopplysningslovgivning for rettslige </a:t>
            </a:r>
            <a:r>
              <a:rPr lang="nb-NO" sz="2000" dirty="0" err="1" smtClean="0"/>
              <a:t>beslutnings-systemer</a:t>
            </a:r>
            <a:endParaRPr lang="nb-NO" sz="2000" dirty="0" smtClean="0"/>
          </a:p>
          <a:p>
            <a:r>
              <a:rPr lang="nb-NO" sz="2000" dirty="0" smtClean="0"/>
              <a:t>Informasjonssikkerhet (jf særlig personopplysningsloven, -forskriften og </a:t>
            </a:r>
            <a:r>
              <a:rPr lang="nb-NO" sz="2000" dirty="0" err="1" smtClean="0"/>
              <a:t>eforvaltningsforskriften</a:t>
            </a:r>
            <a:r>
              <a:rPr lang="nb-NO" sz="2000" dirty="0" smtClean="0"/>
              <a:t>)</a:t>
            </a:r>
          </a:p>
          <a:p>
            <a:r>
              <a:rPr lang="nb-NO" sz="2000" dirty="0" smtClean="0"/>
              <a:t>Offentlighet og IKT</a:t>
            </a:r>
          </a:p>
          <a:p>
            <a:r>
              <a:rPr lang="nb-NO" sz="2000" dirty="0" smtClean="0"/>
              <a:t>Felleskomponenter</a:t>
            </a:r>
          </a:p>
          <a:p>
            <a:r>
              <a:rPr lang="nb-NO" sz="2000" dirty="0" smtClean="0"/>
              <a:t>Gevinstrealisering</a:t>
            </a:r>
          </a:p>
          <a:p>
            <a:pPr>
              <a:buNone/>
            </a:pPr>
            <a:r>
              <a:rPr lang="nb-NO" sz="2000" dirty="0" smtClean="0"/>
              <a:t>Regn også med å kunne svare på spørsmål som forutsetter</a:t>
            </a:r>
          </a:p>
          <a:p>
            <a:pPr lvl="1"/>
            <a:r>
              <a:rPr lang="nb-NO" sz="1800" dirty="0" smtClean="0"/>
              <a:t>Innsikter om sammenhenger mellom elementene (ovenfor)</a:t>
            </a:r>
          </a:p>
          <a:p>
            <a:pPr lvl="1"/>
            <a:r>
              <a:rPr lang="nb-NO" sz="1800" dirty="0" smtClean="0"/>
              <a:t>drøftelser av aktuelle spørsmål som er knyttet til elementene ovenfor </a:t>
            </a:r>
          </a:p>
          <a:p>
            <a:endParaRPr lang="nb-NO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85800" y="228600"/>
            <a:ext cx="7772400" cy="98582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nb-NO" sz="3200" b="1" kern="0" dirty="0" smtClean="0">
                <a:solidFill>
                  <a:srgbClr val="0033CC"/>
                </a:solidFill>
                <a:latin typeface="+mj-lt"/>
                <a:ea typeface="+mj-ea"/>
                <a:cs typeface="+mj-cs"/>
              </a:rPr>
              <a:t>Den </a:t>
            </a:r>
            <a:r>
              <a:rPr lang="nb-NO" sz="3200" b="1" kern="0" dirty="0">
                <a:solidFill>
                  <a:srgbClr val="0033CC"/>
                </a:solidFill>
                <a:latin typeface="+mj-lt"/>
                <a:ea typeface="+mj-ea"/>
                <a:cs typeface="+mj-cs"/>
              </a:rPr>
              <a:t>forvaltningsinformatiske </a:t>
            </a:r>
            <a:r>
              <a:rPr lang="nb-NO" sz="3200" b="1" kern="0" dirty="0" smtClean="0">
                <a:solidFill>
                  <a:srgbClr val="0033CC"/>
                </a:solidFill>
                <a:latin typeface="+mj-lt"/>
                <a:ea typeface="+mj-ea"/>
                <a:cs typeface="+mj-cs"/>
              </a:rPr>
              <a:t>spørsmålsgeneratoren</a:t>
            </a:r>
            <a:endParaRPr lang="nb-NO" sz="4400" kern="0" dirty="0">
              <a:solidFill>
                <a:srgbClr val="0033CC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38" name="Gruppe 37"/>
          <p:cNvGrpSpPr/>
          <p:nvPr/>
        </p:nvGrpSpPr>
        <p:grpSpPr>
          <a:xfrm>
            <a:off x="1129243" y="1142984"/>
            <a:ext cx="7133691" cy="4186254"/>
            <a:chOff x="187262" y="1600200"/>
            <a:chExt cx="8824976" cy="4648200"/>
          </a:xfrm>
        </p:grpSpPr>
        <p:grpSp>
          <p:nvGrpSpPr>
            <p:cNvPr id="3" name="Gruppe 33"/>
            <p:cNvGrpSpPr/>
            <p:nvPr/>
          </p:nvGrpSpPr>
          <p:grpSpPr>
            <a:xfrm>
              <a:off x="1905000" y="2133600"/>
              <a:ext cx="4991100" cy="3276600"/>
              <a:chOff x="1905000" y="2133600"/>
              <a:chExt cx="4991100" cy="3276600"/>
            </a:xfrm>
          </p:grpSpPr>
          <p:sp>
            <p:nvSpPr>
              <p:cNvPr id="3110" name="Line 6"/>
              <p:cNvSpPr>
                <a:spLocks noChangeShapeType="1"/>
              </p:cNvSpPr>
              <p:nvPr/>
            </p:nvSpPr>
            <p:spPr bwMode="auto">
              <a:xfrm>
                <a:off x="1905000" y="4800600"/>
                <a:ext cx="49530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3108" name="Line 4"/>
              <p:cNvSpPr>
                <a:spLocks noChangeShapeType="1"/>
              </p:cNvSpPr>
              <p:nvPr/>
            </p:nvSpPr>
            <p:spPr bwMode="auto">
              <a:xfrm>
                <a:off x="1943100" y="3733800"/>
                <a:ext cx="49530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3106" name="Line 3"/>
              <p:cNvSpPr>
                <a:spLocks noChangeShapeType="1"/>
              </p:cNvSpPr>
              <p:nvPr/>
            </p:nvSpPr>
            <p:spPr bwMode="auto">
              <a:xfrm>
                <a:off x="1905000" y="2743200"/>
                <a:ext cx="49530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3102" name="Line 18"/>
              <p:cNvSpPr>
                <a:spLocks noChangeShapeType="1"/>
              </p:cNvSpPr>
              <p:nvPr/>
            </p:nvSpPr>
            <p:spPr bwMode="auto">
              <a:xfrm flipV="1">
                <a:off x="4343400" y="2133600"/>
                <a:ext cx="0" cy="32766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3103" name="Oval 19"/>
              <p:cNvSpPr>
                <a:spLocks noChangeArrowheads="1"/>
              </p:cNvSpPr>
              <p:nvPr/>
            </p:nvSpPr>
            <p:spPr bwMode="auto">
              <a:xfrm>
                <a:off x="4267200" y="3581400"/>
                <a:ext cx="228600" cy="22860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104" name="Oval 20"/>
              <p:cNvSpPr>
                <a:spLocks noChangeArrowheads="1"/>
              </p:cNvSpPr>
              <p:nvPr/>
            </p:nvSpPr>
            <p:spPr bwMode="auto">
              <a:xfrm>
                <a:off x="4267200" y="4724400"/>
                <a:ext cx="228600" cy="22860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105" name="Oval 23"/>
              <p:cNvSpPr>
                <a:spLocks noChangeArrowheads="1"/>
              </p:cNvSpPr>
              <p:nvPr/>
            </p:nvSpPr>
            <p:spPr bwMode="auto">
              <a:xfrm>
                <a:off x="4267200" y="2590800"/>
                <a:ext cx="228600" cy="22860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097" name="Line 26"/>
              <p:cNvSpPr>
                <a:spLocks noChangeShapeType="1"/>
              </p:cNvSpPr>
              <p:nvPr/>
            </p:nvSpPr>
            <p:spPr bwMode="auto">
              <a:xfrm flipV="1">
                <a:off x="2590800" y="2133600"/>
                <a:ext cx="0" cy="32766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3098" name="Oval 27"/>
              <p:cNvSpPr>
                <a:spLocks noChangeArrowheads="1"/>
              </p:cNvSpPr>
              <p:nvPr/>
            </p:nvSpPr>
            <p:spPr bwMode="auto">
              <a:xfrm>
                <a:off x="2514600" y="3581400"/>
                <a:ext cx="228600" cy="22860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099" name="Oval 28"/>
              <p:cNvSpPr>
                <a:spLocks noChangeArrowheads="1"/>
              </p:cNvSpPr>
              <p:nvPr/>
            </p:nvSpPr>
            <p:spPr bwMode="auto">
              <a:xfrm>
                <a:off x="2514600" y="4724400"/>
                <a:ext cx="228600" cy="22860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100" name="Oval 29"/>
              <p:cNvSpPr>
                <a:spLocks noChangeArrowheads="1"/>
              </p:cNvSpPr>
              <p:nvPr/>
            </p:nvSpPr>
            <p:spPr bwMode="auto">
              <a:xfrm>
                <a:off x="2514600" y="2590800"/>
                <a:ext cx="228600" cy="22860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092" name="Line 31"/>
              <p:cNvSpPr>
                <a:spLocks noChangeShapeType="1"/>
              </p:cNvSpPr>
              <p:nvPr/>
            </p:nvSpPr>
            <p:spPr bwMode="auto">
              <a:xfrm flipV="1">
                <a:off x="6248400" y="2133600"/>
                <a:ext cx="0" cy="32766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3093" name="Oval 32"/>
              <p:cNvSpPr>
                <a:spLocks noChangeArrowheads="1"/>
              </p:cNvSpPr>
              <p:nvPr/>
            </p:nvSpPr>
            <p:spPr bwMode="auto">
              <a:xfrm>
                <a:off x="6172200" y="3581400"/>
                <a:ext cx="228600" cy="228600"/>
              </a:xfrm>
              <a:prstGeom prst="ellipse">
                <a:avLst/>
              </a:prstGeom>
              <a:solidFill>
                <a:schemeClr val="accent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094" name="Oval 33"/>
              <p:cNvSpPr>
                <a:spLocks noChangeArrowheads="1"/>
              </p:cNvSpPr>
              <p:nvPr/>
            </p:nvSpPr>
            <p:spPr bwMode="auto">
              <a:xfrm>
                <a:off x="6172200" y="4724400"/>
                <a:ext cx="228600" cy="228600"/>
              </a:xfrm>
              <a:prstGeom prst="ellipse">
                <a:avLst/>
              </a:prstGeom>
              <a:solidFill>
                <a:srgbClr val="7030A0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095" name="Oval 34"/>
              <p:cNvSpPr>
                <a:spLocks noChangeArrowheads="1"/>
              </p:cNvSpPr>
              <p:nvPr/>
            </p:nvSpPr>
            <p:spPr bwMode="auto">
              <a:xfrm>
                <a:off x="6172200" y="2590800"/>
                <a:ext cx="228600" cy="228600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081" name="Line 42"/>
              <p:cNvSpPr>
                <a:spLocks noChangeShapeType="1"/>
              </p:cNvSpPr>
              <p:nvPr/>
            </p:nvSpPr>
            <p:spPr bwMode="auto">
              <a:xfrm flipH="1">
                <a:off x="2057400" y="4724400"/>
                <a:ext cx="2133600" cy="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grpSp>
          <p:nvGrpSpPr>
            <p:cNvPr id="4" name="Gruppe 31"/>
            <p:cNvGrpSpPr/>
            <p:nvPr/>
          </p:nvGrpSpPr>
          <p:grpSpPr>
            <a:xfrm>
              <a:off x="187262" y="1600200"/>
              <a:ext cx="1815680" cy="3810000"/>
              <a:chOff x="187262" y="1600200"/>
              <a:chExt cx="1815680" cy="3810000"/>
            </a:xfrm>
          </p:grpSpPr>
          <p:sp>
            <p:nvSpPr>
              <p:cNvPr id="3090" name="Line 53"/>
              <p:cNvSpPr>
                <a:spLocks noChangeShapeType="1"/>
              </p:cNvSpPr>
              <p:nvPr/>
            </p:nvSpPr>
            <p:spPr bwMode="auto">
              <a:xfrm flipV="1">
                <a:off x="1905000" y="2057400"/>
                <a:ext cx="0" cy="33528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grpSp>
            <p:nvGrpSpPr>
              <p:cNvPr id="5" name="Gruppe 30"/>
              <p:cNvGrpSpPr/>
              <p:nvPr/>
            </p:nvGrpSpPr>
            <p:grpSpPr>
              <a:xfrm>
                <a:off x="187262" y="1600200"/>
                <a:ext cx="1815680" cy="3310792"/>
                <a:chOff x="187262" y="1600200"/>
                <a:chExt cx="1815680" cy="3310792"/>
              </a:xfrm>
            </p:grpSpPr>
            <p:sp>
              <p:nvSpPr>
                <p:cNvPr id="3111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381001" y="4535079"/>
                  <a:ext cx="1372668" cy="3759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r>
                    <a:rPr lang="nb-NO" sz="1600" dirty="0"/>
                    <a:t>Personvern</a:t>
                  </a:r>
                </a:p>
              </p:txBody>
            </p:sp>
            <p:sp>
              <p:nvSpPr>
                <p:cNvPr id="3109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187262" y="3505200"/>
                  <a:ext cx="1685990" cy="3759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pPr algn="r"/>
                  <a:r>
                    <a:rPr lang="nb-NO" sz="1600" dirty="0"/>
                    <a:t>Rettssikkerhet</a:t>
                  </a:r>
                </a:p>
              </p:txBody>
            </p:sp>
            <p:sp>
              <p:nvSpPr>
                <p:cNvPr id="3107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685800" y="2590801"/>
                  <a:ext cx="1317142" cy="3759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r>
                    <a:rPr lang="nb-NO" sz="1600" dirty="0"/>
                    <a:t>Demokrati</a:t>
                  </a:r>
                </a:p>
              </p:txBody>
            </p:sp>
            <p:sp>
              <p:nvSpPr>
                <p:cNvPr id="3087" name="Text Box 54"/>
                <p:cNvSpPr txBox="1">
                  <a:spLocks noChangeArrowheads="1"/>
                </p:cNvSpPr>
                <p:nvPr/>
              </p:nvSpPr>
              <p:spPr bwMode="auto">
                <a:xfrm>
                  <a:off x="457200" y="1600200"/>
                  <a:ext cx="1349375" cy="5492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r>
                    <a:rPr lang="nb-NO" dirty="0">
                      <a:solidFill>
                        <a:srgbClr val="CC3300"/>
                      </a:solidFill>
                    </a:rPr>
                    <a:t>Idealer</a:t>
                  </a:r>
                </a:p>
              </p:txBody>
            </p:sp>
          </p:grpSp>
        </p:grpSp>
        <p:grpSp>
          <p:nvGrpSpPr>
            <p:cNvPr id="6" name="Gruppe 32"/>
            <p:cNvGrpSpPr/>
            <p:nvPr/>
          </p:nvGrpSpPr>
          <p:grpSpPr>
            <a:xfrm>
              <a:off x="1905000" y="5348288"/>
              <a:ext cx="7107238" cy="900112"/>
              <a:chOff x="1905000" y="5348288"/>
              <a:chExt cx="7107238" cy="900112"/>
            </a:xfrm>
          </p:grpSpPr>
          <p:sp>
            <p:nvSpPr>
              <p:cNvPr id="3101" name="Text Box 16"/>
              <p:cNvSpPr txBox="1">
                <a:spLocks noChangeArrowheads="1"/>
              </p:cNvSpPr>
              <p:nvPr/>
            </p:nvSpPr>
            <p:spPr bwMode="auto">
              <a:xfrm>
                <a:off x="3771900" y="5486400"/>
                <a:ext cx="1245752" cy="3759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r>
                  <a:rPr lang="nb-NO" sz="1600" dirty="0"/>
                  <a:t>Databaser</a:t>
                </a:r>
              </a:p>
            </p:txBody>
          </p:sp>
          <p:sp>
            <p:nvSpPr>
              <p:cNvPr id="3096" name="Text Box 15"/>
              <p:cNvSpPr txBox="1">
                <a:spLocks noChangeArrowheads="1"/>
              </p:cNvSpPr>
              <p:nvPr/>
            </p:nvSpPr>
            <p:spPr bwMode="auto">
              <a:xfrm>
                <a:off x="1905000" y="5486400"/>
                <a:ext cx="1407093" cy="3759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r>
                  <a:rPr lang="nb-NO" sz="1600" dirty="0"/>
                  <a:t>WWW osv.</a:t>
                </a:r>
              </a:p>
            </p:txBody>
          </p:sp>
          <p:sp>
            <p:nvSpPr>
              <p:cNvPr id="3091" name="Text Box 17"/>
              <p:cNvSpPr txBox="1">
                <a:spLocks noChangeArrowheads="1"/>
              </p:cNvSpPr>
              <p:nvPr/>
            </p:nvSpPr>
            <p:spPr bwMode="auto">
              <a:xfrm>
                <a:off x="5632450" y="5348288"/>
                <a:ext cx="1515447" cy="6493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r>
                  <a:rPr lang="nb-NO" sz="1600" dirty="0"/>
                  <a:t>Beslutnings-</a:t>
                </a:r>
              </a:p>
              <a:p>
                <a:r>
                  <a:rPr lang="nb-NO" sz="1600" dirty="0"/>
                  <a:t>systemer</a:t>
                </a:r>
              </a:p>
            </p:txBody>
          </p:sp>
          <p:sp>
            <p:nvSpPr>
              <p:cNvPr id="3082" name="Line 44"/>
              <p:cNvSpPr>
                <a:spLocks noChangeShapeType="1"/>
              </p:cNvSpPr>
              <p:nvPr/>
            </p:nvSpPr>
            <p:spPr bwMode="auto">
              <a:xfrm flipH="1">
                <a:off x="2057400" y="6248400"/>
                <a:ext cx="1752600" cy="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3089" name="Line 52"/>
              <p:cNvSpPr>
                <a:spLocks noChangeShapeType="1"/>
              </p:cNvSpPr>
              <p:nvPr/>
            </p:nvSpPr>
            <p:spPr bwMode="auto">
              <a:xfrm>
                <a:off x="1905000" y="5410200"/>
                <a:ext cx="49530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3088" name="Text Box 55"/>
              <p:cNvSpPr txBox="1">
                <a:spLocks noChangeArrowheads="1"/>
              </p:cNvSpPr>
              <p:nvPr/>
            </p:nvSpPr>
            <p:spPr bwMode="auto">
              <a:xfrm>
                <a:off x="6858000" y="5486400"/>
                <a:ext cx="2154238" cy="5492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r>
                  <a:rPr lang="nb-NO">
                    <a:solidFill>
                      <a:srgbClr val="CC3300"/>
                    </a:solidFill>
                  </a:rPr>
                  <a:t>Teknologier</a:t>
                </a:r>
              </a:p>
            </p:txBody>
          </p:sp>
        </p:grpSp>
        <p:cxnSp>
          <p:nvCxnSpPr>
            <p:cNvPr id="36" name="Vinkel 35"/>
            <p:cNvCxnSpPr/>
            <p:nvPr/>
          </p:nvCxnSpPr>
          <p:spPr bwMode="auto">
            <a:xfrm rot="10800000">
              <a:off x="1928794" y="4786322"/>
              <a:ext cx="4357718" cy="642942"/>
            </a:xfrm>
            <a:prstGeom prst="bentConnector3">
              <a:avLst>
                <a:gd name="adj1" fmla="val 356"/>
              </a:avLst>
            </a:prstGeom>
            <a:solidFill>
              <a:schemeClr val="accent1"/>
            </a:solidFill>
            <a:ln w="285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grpSp>
          <p:nvGrpSpPr>
            <p:cNvPr id="7" name="Gruppe 62"/>
            <p:cNvGrpSpPr/>
            <p:nvPr/>
          </p:nvGrpSpPr>
          <p:grpSpPr>
            <a:xfrm>
              <a:off x="1928794" y="4714884"/>
              <a:ext cx="4357718" cy="714380"/>
              <a:chOff x="1928794" y="4714884"/>
              <a:chExt cx="4357718" cy="714380"/>
            </a:xfrm>
          </p:grpSpPr>
          <p:cxnSp>
            <p:nvCxnSpPr>
              <p:cNvPr id="59" name="Rett linje 58"/>
              <p:cNvCxnSpPr>
                <a:endCxn id="3094" idx="0"/>
              </p:cNvCxnSpPr>
              <p:nvPr/>
            </p:nvCxnSpPr>
            <p:spPr bwMode="auto">
              <a:xfrm>
                <a:off x="1928794" y="4714884"/>
                <a:ext cx="4357706" cy="9516"/>
              </a:xfrm>
              <a:prstGeom prst="line">
                <a:avLst/>
              </a:prstGeom>
              <a:solidFill>
                <a:schemeClr val="accent1"/>
              </a:solidFill>
              <a:ln w="31750" cap="flat" cmpd="sng" algn="ctr">
                <a:solidFill>
                  <a:srgbClr val="00B0F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1" name="Rett pil 60"/>
              <p:cNvCxnSpPr>
                <a:stCxn id="3094" idx="0"/>
              </p:cNvCxnSpPr>
              <p:nvPr/>
            </p:nvCxnSpPr>
            <p:spPr bwMode="auto">
              <a:xfrm rot="16200000" flipH="1">
                <a:off x="5934074" y="5076826"/>
                <a:ext cx="704864" cy="12"/>
              </a:xfrm>
              <a:prstGeom prst="straightConnector1">
                <a:avLst/>
              </a:prstGeom>
              <a:solidFill>
                <a:schemeClr val="accent1"/>
              </a:solidFill>
              <a:ln w="31750" cap="flat" cmpd="sng" algn="ctr">
                <a:solidFill>
                  <a:srgbClr val="00B0F0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</p:grpSp>
      </p:grpSp>
      <p:sp>
        <p:nvSpPr>
          <p:cNvPr id="39" name="TekstSylinder 38"/>
          <p:cNvSpPr txBox="1"/>
          <p:nvPr/>
        </p:nvSpPr>
        <p:spPr>
          <a:xfrm>
            <a:off x="285720" y="5214950"/>
            <a:ext cx="8501122" cy="1138773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nb-NO" sz="1700" dirty="0" smtClean="0"/>
              <a:t>Hvordan kan beslutningssystemer sies å ha betydning for personvernet?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nb-NO" sz="1700" dirty="0" smtClean="0"/>
              <a:t>Er det grunn til å reformulere personvernidealet i lys av beslutningssystemer?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nb-NO" sz="1700" dirty="0" smtClean="0"/>
              <a:t>Hvilke krav stilles til beslutningssystemer for at personvernet skal bli ivaretatt?</a:t>
            </a:r>
          </a:p>
          <a:p>
            <a:pPr>
              <a:buFont typeface="Arial" pitchFamily="34" charset="0"/>
              <a:buChar char="•"/>
            </a:pPr>
            <a:r>
              <a:rPr lang="nb-NO" sz="1700" dirty="0" smtClean="0"/>
              <a:t>     Er det grunn til å endre på  eksisterende beslutningssystemer i lys av personvernidealet?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565150" y="4724400"/>
            <a:ext cx="1690688" cy="1597025"/>
            <a:chOff x="528" y="2988"/>
            <a:chExt cx="1065" cy="1006"/>
          </a:xfrm>
        </p:grpSpPr>
        <p:pic>
          <p:nvPicPr>
            <p:cNvPr id="3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28" y="2988"/>
              <a:ext cx="1008" cy="7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" name="Text Box 4"/>
            <p:cNvSpPr txBox="1">
              <a:spLocks noChangeArrowheads="1"/>
            </p:cNvSpPr>
            <p:nvPr/>
          </p:nvSpPr>
          <p:spPr bwMode="auto">
            <a:xfrm>
              <a:off x="528" y="3744"/>
              <a:ext cx="106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>
                  <a:solidFill>
                    <a:srgbClr val="CC0000"/>
                  </a:solidFill>
                </a:rPr>
                <a:t>Regelutvikling</a:t>
              </a:r>
            </a:p>
          </p:txBody>
        </p:sp>
      </p:grpSp>
      <p:grpSp>
        <p:nvGrpSpPr>
          <p:cNvPr id="5" name="Group 5"/>
          <p:cNvGrpSpPr>
            <a:grpSpLocks/>
          </p:cNvGrpSpPr>
          <p:nvPr/>
        </p:nvGrpSpPr>
        <p:grpSpPr bwMode="auto">
          <a:xfrm>
            <a:off x="7042150" y="3886200"/>
            <a:ext cx="1704975" cy="2682875"/>
            <a:chOff x="4464" y="2448"/>
            <a:chExt cx="1074" cy="1690"/>
          </a:xfrm>
        </p:grpSpPr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4464" y="3696"/>
              <a:ext cx="107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>
                  <a:solidFill>
                    <a:srgbClr val="CC9900"/>
                  </a:solidFill>
                </a:rPr>
                <a:t>Organisasjons-</a:t>
              </a:r>
            </a:p>
            <a:p>
              <a:r>
                <a:rPr lang="nb-NO" sz="2000">
                  <a:solidFill>
                    <a:srgbClr val="CC9900"/>
                  </a:solidFill>
                </a:rPr>
                <a:t>utvikling</a:t>
              </a:r>
            </a:p>
          </p:txBody>
        </p:sp>
        <p:pic>
          <p:nvPicPr>
            <p:cNvPr id="7" name="Picture 7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512" y="2448"/>
              <a:ext cx="826" cy="12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8" name="Group 8"/>
          <p:cNvGrpSpPr>
            <a:grpSpLocks/>
          </p:cNvGrpSpPr>
          <p:nvPr/>
        </p:nvGrpSpPr>
        <p:grpSpPr bwMode="auto">
          <a:xfrm>
            <a:off x="3384550" y="0"/>
            <a:ext cx="2209800" cy="2011363"/>
            <a:chOff x="2160" y="0"/>
            <a:chExt cx="1392" cy="1267"/>
          </a:xfrm>
        </p:grpSpPr>
        <p:pic>
          <p:nvPicPr>
            <p:cNvPr id="9" name="Picture 9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256" y="432"/>
              <a:ext cx="1248" cy="8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2160" y="0"/>
              <a:ext cx="1392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>
                  <a:solidFill>
                    <a:schemeClr val="accent2"/>
                  </a:solidFill>
                </a:rPr>
                <a:t>    Utvikling av</a:t>
              </a:r>
            </a:p>
            <a:p>
              <a:r>
                <a:rPr lang="nb-NO" sz="2000">
                  <a:solidFill>
                    <a:schemeClr val="accent2"/>
                  </a:solidFill>
                </a:rPr>
                <a:t>informasjonssystem</a:t>
              </a:r>
            </a:p>
          </p:txBody>
        </p:sp>
      </p:grpSp>
      <p:grpSp>
        <p:nvGrpSpPr>
          <p:cNvPr id="11" name="Group 11"/>
          <p:cNvGrpSpPr>
            <a:grpSpLocks/>
          </p:cNvGrpSpPr>
          <p:nvPr/>
        </p:nvGrpSpPr>
        <p:grpSpPr bwMode="auto">
          <a:xfrm>
            <a:off x="3613150" y="2971800"/>
            <a:ext cx="2133600" cy="1752600"/>
            <a:chOff x="2256" y="1776"/>
            <a:chExt cx="1344" cy="1104"/>
          </a:xfrm>
        </p:grpSpPr>
        <p:graphicFrame>
          <p:nvGraphicFramePr>
            <p:cNvPr id="12" name="Object 12"/>
            <p:cNvGraphicFramePr>
              <a:graphicFrameLocks noChangeAspect="1"/>
            </p:cNvGraphicFramePr>
            <p:nvPr/>
          </p:nvGraphicFramePr>
          <p:xfrm>
            <a:off x="2256" y="1776"/>
            <a:ext cx="1344" cy="1104"/>
          </p:xfrm>
          <a:graphic>
            <a:graphicData uri="http://schemas.openxmlformats.org/presentationml/2006/ole">
              <p:oleObj spid="_x0000_s22530" name="Utklipp" r:id="rId6" imgW="4539600" imgH="3497040" progId="">
                <p:embed/>
              </p:oleObj>
            </a:graphicData>
          </a:graphic>
        </p:graphicFrame>
        <p:sp>
          <p:nvSpPr>
            <p:cNvPr id="13" name="Text Box 13"/>
            <p:cNvSpPr txBox="1">
              <a:spLocks noChangeArrowheads="1"/>
            </p:cNvSpPr>
            <p:nvPr/>
          </p:nvSpPr>
          <p:spPr bwMode="auto">
            <a:xfrm>
              <a:off x="2296" y="1841"/>
              <a:ext cx="946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700">
                  <a:solidFill>
                    <a:srgbClr val="3333CC"/>
                  </a:solidFill>
                </a:rPr>
                <a:t>E-forvaltnings-</a:t>
              </a:r>
            </a:p>
            <a:p>
              <a:r>
                <a:rPr lang="nb-NO" sz="1700">
                  <a:solidFill>
                    <a:srgbClr val="3333CC"/>
                  </a:solidFill>
                </a:rPr>
                <a:t>prosjekter</a:t>
              </a:r>
              <a:endParaRPr lang="nb-NO" sz="2000"/>
            </a:p>
          </p:txBody>
        </p:sp>
      </p:grpSp>
      <p:grpSp>
        <p:nvGrpSpPr>
          <p:cNvPr id="14" name="Group 14"/>
          <p:cNvGrpSpPr>
            <a:grpSpLocks/>
          </p:cNvGrpSpPr>
          <p:nvPr/>
        </p:nvGrpSpPr>
        <p:grpSpPr bwMode="auto">
          <a:xfrm>
            <a:off x="244475" y="773113"/>
            <a:ext cx="3471863" cy="3689350"/>
            <a:chOff x="182" y="487"/>
            <a:chExt cx="2187" cy="2324"/>
          </a:xfrm>
        </p:grpSpPr>
        <p:sp>
          <p:nvSpPr>
            <p:cNvPr id="15" name="Arc 15"/>
            <p:cNvSpPr>
              <a:spLocks/>
            </p:cNvSpPr>
            <p:nvPr/>
          </p:nvSpPr>
          <p:spPr bwMode="auto">
            <a:xfrm rot="10261024" flipV="1">
              <a:off x="545" y="1131"/>
              <a:ext cx="1824" cy="1680"/>
            </a:xfrm>
            <a:custGeom>
              <a:avLst/>
              <a:gdLst>
                <a:gd name="T0" fmla="*/ 0 w 21600"/>
                <a:gd name="T1" fmla="*/ 0 h 21600"/>
                <a:gd name="T2" fmla="*/ 1824 w 21600"/>
                <a:gd name="T3" fmla="*/ 1680 h 21600"/>
                <a:gd name="T4" fmla="*/ 0 w 21600"/>
                <a:gd name="T5" fmla="*/ 168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rgbClr val="FF6600"/>
              </a:solidFill>
              <a:round/>
              <a:headEnd type="oval" w="med" len="med"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6" name="Text Box 16"/>
            <p:cNvSpPr txBox="1">
              <a:spLocks noChangeArrowheads="1"/>
            </p:cNvSpPr>
            <p:nvPr/>
          </p:nvSpPr>
          <p:spPr bwMode="auto">
            <a:xfrm>
              <a:off x="182" y="487"/>
              <a:ext cx="1811" cy="6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Char char="•"/>
              </a:pPr>
              <a:r>
                <a:rPr lang="nb-NO" sz="1400" dirty="0">
                  <a:solidFill>
                    <a:srgbClr val="FF3300"/>
                  </a:solidFill>
                </a:rPr>
                <a:t> IKT begrunner rettslig endring</a:t>
              </a:r>
            </a:p>
            <a:p>
              <a:pPr>
                <a:buFont typeface="Wingdings" pitchFamily="2" charset="2"/>
                <a:buChar char="ü"/>
              </a:pPr>
              <a:r>
                <a:rPr lang="nb-NO" sz="1400" dirty="0">
                  <a:solidFill>
                    <a:srgbClr val="FF3300"/>
                  </a:solidFill>
                </a:rPr>
                <a:t>Automatiseringsvennlig lovgivning</a:t>
              </a:r>
            </a:p>
            <a:p>
              <a:pPr>
                <a:buFont typeface="Wingdings" pitchFamily="2" charset="2"/>
                <a:buChar char="ü"/>
              </a:pPr>
              <a:r>
                <a:rPr lang="nb-NO" sz="1400" dirty="0">
                  <a:solidFill>
                    <a:srgbClr val="FF3300"/>
                  </a:solidFill>
                </a:rPr>
                <a:t> Analyse av rettskilder</a:t>
              </a:r>
            </a:p>
            <a:p>
              <a:pPr>
                <a:buFont typeface="Wingdings" pitchFamily="2" charset="2"/>
                <a:buChar char="ü"/>
              </a:pPr>
              <a:r>
                <a:rPr lang="nb-NO" sz="1400" dirty="0">
                  <a:solidFill>
                    <a:srgbClr val="FF3300"/>
                  </a:solidFill>
                </a:rPr>
                <a:t> Innspill til regelverksendring</a:t>
              </a:r>
            </a:p>
          </p:txBody>
        </p:sp>
      </p:grpSp>
      <p:grpSp>
        <p:nvGrpSpPr>
          <p:cNvPr id="17" name="Group 17"/>
          <p:cNvGrpSpPr>
            <a:grpSpLocks/>
          </p:cNvGrpSpPr>
          <p:nvPr/>
        </p:nvGrpSpPr>
        <p:grpSpPr bwMode="auto">
          <a:xfrm>
            <a:off x="2711450" y="3556000"/>
            <a:ext cx="3730625" cy="3302000"/>
            <a:chOff x="536" y="2160"/>
            <a:chExt cx="2350" cy="2080"/>
          </a:xfrm>
        </p:grpSpPr>
        <p:sp>
          <p:nvSpPr>
            <p:cNvPr id="18" name="Arc 18"/>
            <p:cNvSpPr>
              <a:spLocks/>
            </p:cNvSpPr>
            <p:nvPr/>
          </p:nvSpPr>
          <p:spPr bwMode="auto">
            <a:xfrm rot="2572277" flipV="1">
              <a:off x="536" y="2160"/>
              <a:ext cx="2344" cy="2080"/>
            </a:xfrm>
            <a:custGeom>
              <a:avLst/>
              <a:gdLst>
                <a:gd name="T0" fmla="*/ 303 w 21550"/>
                <a:gd name="T1" fmla="*/ 0 h 21420"/>
                <a:gd name="T2" fmla="*/ 2344 w 21550"/>
                <a:gd name="T3" fmla="*/ 1938 h 21420"/>
                <a:gd name="T4" fmla="*/ 0 w 21550"/>
                <a:gd name="T5" fmla="*/ 2080 h 21420"/>
                <a:gd name="T6" fmla="*/ 0 60000 65536"/>
                <a:gd name="T7" fmla="*/ 0 60000 65536"/>
                <a:gd name="T8" fmla="*/ 0 60000 65536"/>
                <a:gd name="T9" fmla="*/ 0 w 21550"/>
                <a:gd name="T10" fmla="*/ 0 h 21420"/>
                <a:gd name="T11" fmla="*/ 21550 w 21550"/>
                <a:gd name="T12" fmla="*/ 21420 h 2142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550" h="21420" fill="none" extrusionOk="0">
                  <a:moveTo>
                    <a:pt x="2782" y="0"/>
                  </a:moveTo>
                  <a:cubicBezTo>
                    <a:pt x="12995" y="1326"/>
                    <a:pt x="20850" y="9678"/>
                    <a:pt x="21550" y="19952"/>
                  </a:cubicBezTo>
                </a:path>
                <a:path w="21550" h="21420" stroke="0" extrusionOk="0">
                  <a:moveTo>
                    <a:pt x="2782" y="0"/>
                  </a:moveTo>
                  <a:cubicBezTo>
                    <a:pt x="12995" y="1326"/>
                    <a:pt x="20850" y="9678"/>
                    <a:pt x="21550" y="19952"/>
                  </a:cubicBezTo>
                  <a:lnTo>
                    <a:pt x="0" y="21420"/>
                  </a:lnTo>
                  <a:close/>
                </a:path>
              </a:pathLst>
            </a:custGeom>
            <a:noFill/>
            <a:ln w="28575">
              <a:solidFill>
                <a:schemeClr val="accent1"/>
              </a:solidFill>
              <a:round/>
              <a:headEnd type="oval" w="med" len="med"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9" name="Text Box 19"/>
            <p:cNvSpPr txBox="1">
              <a:spLocks noChangeArrowheads="1"/>
            </p:cNvSpPr>
            <p:nvPr/>
          </p:nvSpPr>
          <p:spPr bwMode="auto">
            <a:xfrm>
              <a:off x="583" y="3835"/>
              <a:ext cx="2303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Char char="•"/>
              </a:pPr>
              <a:r>
                <a:rPr lang="nb-NO" sz="1400" dirty="0">
                  <a:solidFill>
                    <a:schemeClr val="accent1">
                      <a:lumMod val="75000"/>
                    </a:schemeClr>
                  </a:solidFill>
                </a:rPr>
                <a:t>Jus som skranke for organisasjonsutvikling</a:t>
              </a:r>
            </a:p>
            <a:p>
              <a:pPr>
                <a:buFontTx/>
                <a:buChar char="•"/>
              </a:pPr>
              <a:r>
                <a:rPr lang="nb-NO" sz="1400" dirty="0">
                  <a:solidFill>
                    <a:schemeClr val="accent1">
                      <a:lumMod val="75000"/>
                    </a:schemeClr>
                  </a:solidFill>
                </a:rPr>
                <a:t>Jus som virkemiddel for organisasjonsutvikling</a:t>
              </a:r>
            </a:p>
          </p:txBody>
        </p:sp>
      </p:grpSp>
      <p:grpSp>
        <p:nvGrpSpPr>
          <p:cNvPr id="20" name="Group 20"/>
          <p:cNvGrpSpPr>
            <a:grpSpLocks/>
          </p:cNvGrpSpPr>
          <p:nvPr/>
        </p:nvGrpSpPr>
        <p:grpSpPr bwMode="auto">
          <a:xfrm>
            <a:off x="2698750" y="3429000"/>
            <a:ext cx="3721100" cy="3302000"/>
            <a:chOff x="1728" y="2064"/>
            <a:chExt cx="2344" cy="2080"/>
          </a:xfrm>
        </p:grpSpPr>
        <p:sp>
          <p:nvSpPr>
            <p:cNvPr id="21" name="Arc 21"/>
            <p:cNvSpPr>
              <a:spLocks/>
            </p:cNvSpPr>
            <p:nvPr/>
          </p:nvSpPr>
          <p:spPr bwMode="auto">
            <a:xfrm rot="2572277" flipV="1">
              <a:off x="1728" y="2064"/>
              <a:ext cx="2344" cy="2080"/>
            </a:xfrm>
            <a:custGeom>
              <a:avLst/>
              <a:gdLst>
                <a:gd name="T0" fmla="*/ 303 w 21550"/>
                <a:gd name="T1" fmla="*/ 0 h 21420"/>
                <a:gd name="T2" fmla="*/ 2344 w 21550"/>
                <a:gd name="T3" fmla="*/ 1938 h 21420"/>
                <a:gd name="T4" fmla="*/ 0 w 21550"/>
                <a:gd name="T5" fmla="*/ 2080 h 21420"/>
                <a:gd name="T6" fmla="*/ 0 60000 65536"/>
                <a:gd name="T7" fmla="*/ 0 60000 65536"/>
                <a:gd name="T8" fmla="*/ 0 60000 65536"/>
                <a:gd name="T9" fmla="*/ 0 w 21550"/>
                <a:gd name="T10" fmla="*/ 0 h 21420"/>
                <a:gd name="T11" fmla="*/ 21550 w 21550"/>
                <a:gd name="T12" fmla="*/ 21420 h 2142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550" h="21420" fill="none" extrusionOk="0">
                  <a:moveTo>
                    <a:pt x="2782" y="0"/>
                  </a:moveTo>
                  <a:cubicBezTo>
                    <a:pt x="12995" y="1326"/>
                    <a:pt x="20850" y="9678"/>
                    <a:pt x="21550" y="19952"/>
                  </a:cubicBezTo>
                </a:path>
                <a:path w="21550" h="21420" stroke="0" extrusionOk="0">
                  <a:moveTo>
                    <a:pt x="2782" y="0"/>
                  </a:moveTo>
                  <a:cubicBezTo>
                    <a:pt x="12995" y="1326"/>
                    <a:pt x="20850" y="9678"/>
                    <a:pt x="21550" y="19952"/>
                  </a:cubicBezTo>
                  <a:lnTo>
                    <a:pt x="0" y="21420"/>
                  </a:lnTo>
                  <a:close/>
                </a:path>
              </a:pathLst>
            </a:custGeom>
            <a:noFill/>
            <a:ln w="28575">
              <a:solidFill>
                <a:srgbClr val="6600FF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22" name="Text Box 22"/>
            <p:cNvSpPr txBox="1">
              <a:spLocks noChangeArrowheads="1"/>
            </p:cNvSpPr>
            <p:nvPr/>
          </p:nvSpPr>
          <p:spPr bwMode="auto">
            <a:xfrm>
              <a:off x="2233" y="3189"/>
              <a:ext cx="1291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Char char="•"/>
              </a:pPr>
              <a:r>
                <a:rPr lang="nb-NO" sz="1400">
                  <a:solidFill>
                    <a:srgbClr val="6600FF"/>
                  </a:solidFill>
                </a:rPr>
                <a:t> Organisasjonsutvikling</a:t>
              </a:r>
            </a:p>
            <a:p>
              <a:r>
                <a:rPr lang="nb-NO" sz="1400">
                  <a:solidFill>
                    <a:srgbClr val="6600FF"/>
                  </a:solidFill>
                </a:rPr>
                <a:t>begrunner rettslig endring</a:t>
              </a:r>
            </a:p>
          </p:txBody>
        </p:sp>
      </p:grpSp>
      <p:grpSp>
        <p:nvGrpSpPr>
          <p:cNvPr id="23" name="Group 23"/>
          <p:cNvGrpSpPr>
            <a:grpSpLocks/>
          </p:cNvGrpSpPr>
          <p:nvPr/>
        </p:nvGrpSpPr>
        <p:grpSpPr bwMode="auto">
          <a:xfrm>
            <a:off x="4679950" y="1371600"/>
            <a:ext cx="4464050" cy="3022600"/>
            <a:chOff x="2976" y="864"/>
            <a:chExt cx="2812" cy="1904"/>
          </a:xfrm>
        </p:grpSpPr>
        <p:sp>
          <p:nvSpPr>
            <p:cNvPr id="24" name="Text Box 24"/>
            <p:cNvSpPr txBox="1">
              <a:spLocks noChangeArrowheads="1"/>
            </p:cNvSpPr>
            <p:nvPr/>
          </p:nvSpPr>
          <p:spPr bwMode="auto">
            <a:xfrm>
              <a:off x="4566" y="1260"/>
              <a:ext cx="1222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Char char="•"/>
              </a:pPr>
              <a:r>
                <a:rPr lang="nb-NO" sz="1400">
                  <a:solidFill>
                    <a:srgbClr val="CC3300"/>
                  </a:solidFill>
                </a:rPr>
                <a:t> Organisatorisk endring</a:t>
              </a:r>
            </a:p>
            <a:p>
              <a:r>
                <a:rPr lang="nb-NO" sz="1400">
                  <a:solidFill>
                    <a:srgbClr val="CC3300"/>
                  </a:solidFill>
                </a:rPr>
                <a:t> begrunner IKT-bruk</a:t>
              </a:r>
            </a:p>
          </p:txBody>
        </p:sp>
        <p:sp>
          <p:nvSpPr>
            <p:cNvPr id="25" name="Arc 25"/>
            <p:cNvSpPr>
              <a:spLocks/>
            </p:cNvSpPr>
            <p:nvPr/>
          </p:nvSpPr>
          <p:spPr bwMode="auto">
            <a:xfrm rot="15681965" flipV="1">
              <a:off x="3007" y="833"/>
              <a:ext cx="1904" cy="1965"/>
            </a:xfrm>
            <a:custGeom>
              <a:avLst/>
              <a:gdLst>
                <a:gd name="T0" fmla="*/ 237 w 19969"/>
                <a:gd name="T1" fmla="*/ 0 h 21457"/>
                <a:gd name="T2" fmla="*/ 1904 w 19969"/>
                <a:gd name="T3" fmla="*/ 1211 h 21457"/>
                <a:gd name="T4" fmla="*/ 0 w 19969"/>
                <a:gd name="T5" fmla="*/ 1965 h 21457"/>
                <a:gd name="T6" fmla="*/ 0 60000 65536"/>
                <a:gd name="T7" fmla="*/ 0 60000 65536"/>
                <a:gd name="T8" fmla="*/ 0 60000 65536"/>
                <a:gd name="T9" fmla="*/ 0 w 19969"/>
                <a:gd name="T10" fmla="*/ 0 h 21457"/>
                <a:gd name="T11" fmla="*/ 19969 w 19969"/>
                <a:gd name="T12" fmla="*/ 21457 h 2145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969" h="21457" fill="none" extrusionOk="0">
                  <a:moveTo>
                    <a:pt x="2481" y="-1"/>
                  </a:moveTo>
                  <a:cubicBezTo>
                    <a:pt x="10280" y="901"/>
                    <a:pt x="16976" y="5965"/>
                    <a:pt x="19969" y="13223"/>
                  </a:cubicBezTo>
                </a:path>
                <a:path w="19969" h="21457" stroke="0" extrusionOk="0">
                  <a:moveTo>
                    <a:pt x="2481" y="-1"/>
                  </a:moveTo>
                  <a:cubicBezTo>
                    <a:pt x="10280" y="901"/>
                    <a:pt x="16976" y="5965"/>
                    <a:pt x="19969" y="13223"/>
                  </a:cubicBezTo>
                  <a:lnTo>
                    <a:pt x="0" y="21457"/>
                  </a:lnTo>
                  <a:close/>
                </a:path>
              </a:pathLst>
            </a:custGeom>
            <a:noFill/>
            <a:ln w="28575">
              <a:solidFill>
                <a:srgbClr val="CC0000"/>
              </a:solidFill>
              <a:round/>
              <a:headEnd type="oval" w="med" len="med"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26" name="Group 26"/>
          <p:cNvGrpSpPr>
            <a:grpSpLocks/>
          </p:cNvGrpSpPr>
          <p:nvPr/>
        </p:nvGrpSpPr>
        <p:grpSpPr bwMode="auto">
          <a:xfrm>
            <a:off x="4716463" y="1587500"/>
            <a:ext cx="2789237" cy="3021013"/>
            <a:chOff x="2999" y="1000"/>
            <a:chExt cx="1757" cy="1903"/>
          </a:xfrm>
        </p:grpSpPr>
        <p:sp>
          <p:nvSpPr>
            <p:cNvPr id="27" name="Arc 27"/>
            <p:cNvSpPr>
              <a:spLocks/>
            </p:cNvSpPr>
            <p:nvPr/>
          </p:nvSpPr>
          <p:spPr bwMode="auto">
            <a:xfrm rot="15681965" flipV="1">
              <a:off x="2926" y="1073"/>
              <a:ext cx="1903" cy="1757"/>
            </a:xfrm>
            <a:custGeom>
              <a:avLst/>
              <a:gdLst>
                <a:gd name="T0" fmla="*/ 369 w 19951"/>
                <a:gd name="T1" fmla="*/ 0 h 21251"/>
                <a:gd name="T2" fmla="*/ 1903 w 19951"/>
                <a:gd name="T3" fmla="*/ 1073 h 21251"/>
                <a:gd name="T4" fmla="*/ 0 w 19951"/>
                <a:gd name="T5" fmla="*/ 1757 h 21251"/>
                <a:gd name="T6" fmla="*/ 0 60000 65536"/>
                <a:gd name="T7" fmla="*/ 0 60000 65536"/>
                <a:gd name="T8" fmla="*/ 0 60000 65536"/>
                <a:gd name="T9" fmla="*/ 0 w 19951"/>
                <a:gd name="T10" fmla="*/ 0 h 21251"/>
                <a:gd name="T11" fmla="*/ 19951 w 19951"/>
                <a:gd name="T12" fmla="*/ 21251 h 2125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951" h="21251" fill="none" extrusionOk="0">
                  <a:moveTo>
                    <a:pt x="3866" y="-1"/>
                  </a:moveTo>
                  <a:cubicBezTo>
                    <a:pt x="11082" y="1312"/>
                    <a:pt x="17140" y="6198"/>
                    <a:pt x="19951" y="12973"/>
                  </a:cubicBezTo>
                </a:path>
                <a:path w="19951" h="21251" stroke="0" extrusionOk="0">
                  <a:moveTo>
                    <a:pt x="3866" y="-1"/>
                  </a:moveTo>
                  <a:cubicBezTo>
                    <a:pt x="11082" y="1312"/>
                    <a:pt x="17140" y="6198"/>
                    <a:pt x="19951" y="12973"/>
                  </a:cubicBezTo>
                  <a:lnTo>
                    <a:pt x="0" y="21251"/>
                  </a:lnTo>
                  <a:close/>
                </a:path>
              </a:pathLst>
            </a:custGeom>
            <a:noFill/>
            <a:ln w="28575">
              <a:solidFill>
                <a:srgbClr val="FF3399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28" name="Text Box 28"/>
            <p:cNvSpPr txBox="1">
              <a:spLocks noChangeArrowheads="1"/>
            </p:cNvSpPr>
            <p:nvPr/>
          </p:nvSpPr>
          <p:spPr bwMode="auto">
            <a:xfrm>
              <a:off x="3088" y="1215"/>
              <a:ext cx="1244" cy="6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Char char="•"/>
              </a:pPr>
              <a:r>
                <a:rPr lang="nb-NO" sz="1400">
                  <a:solidFill>
                    <a:srgbClr val="FF3399"/>
                  </a:solidFill>
                </a:rPr>
                <a:t> IKT begrunner</a:t>
              </a:r>
            </a:p>
            <a:p>
              <a:r>
                <a:rPr lang="nb-NO" sz="1400">
                  <a:solidFill>
                    <a:srgbClr val="FF3399"/>
                  </a:solidFill>
                </a:rPr>
                <a:t>organisatorisk endring</a:t>
              </a:r>
            </a:p>
            <a:p>
              <a:pPr>
                <a:buFont typeface="Wingdings" pitchFamily="2" charset="2"/>
                <a:buChar char="ü"/>
              </a:pPr>
              <a:r>
                <a:rPr lang="nb-NO" sz="1400">
                  <a:solidFill>
                    <a:srgbClr val="FF3399"/>
                  </a:solidFill>
                </a:rPr>
                <a:t>Selvbetjent forvaltning</a:t>
              </a:r>
            </a:p>
            <a:p>
              <a:pPr>
                <a:buFont typeface="Wingdings" pitchFamily="2" charset="2"/>
                <a:buChar char="ü"/>
              </a:pPr>
              <a:r>
                <a:rPr lang="nb-NO" sz="1400">
                  <a:solidFill>
                    <a:srgbClr val="FF3399"/>
                  </a:solidFill>
                </a:rPr>
                <a:t>Diffus forvaltning</a:t>
              </a:r>
            </a:p>
          </p:txBody>
        </p:sp>
      </p:grpSp>
      <p:grpSp>
        <p:nvGrpSpPr>
          <p:cNvPr id="32" name="Group 32"/>
          <p:cNvGrpSpPr>
            <a:grpSpLocks/>
          </p:cNvGrpSpPr>
          <p:nvPr/>
        </p:nvGrpSpPr>
        <p:grpSpPr bwMode="auto">
          <a:xfrm>
            <a:off x="1066800" y="1905000"/>
            <a:ext cx="2895600" cy="2832100"/>
            <a:chOff x="672" y="1248"/>
            <a:chExt cx="1824" cy="1784"/>
          </a:xfrm>
        </p:grpSpPr>
        <p:sp>
          <p:nvSpPr>
            <p:cNvPr id="33" name="Arc 33"/>
            <p:cNvSpPr>
              <a:spLocks/>
            </p:cNvSpPr>
            <p:nvPr/>
          </p:nvSpPr>
          <p:spPr bwMode="auto">
            <a:xfrm rot="10261024" flipV="1">
              <a:off x="672" y="1248"/>
              <a:ext cx="1824" cy="1584"/>
            </a:xfrm>
            <a:custGeom>
              <a:avLst/>
              <a:gdLst>
                <a:gd name="T0" fmla="*/ 110 w 21600"/>
                <a:gd name="T1" fmla="*/ 0 h 21561"/>
                <a:gd name="T2" fmla="*/ 1824 w 21600"/>
                <a:gd name="T3" fmla="*/ 1584 h 21561"/>
                <a:gd name="T4" fmla="*/ 0 w 21600"/>
                <a:gd name="T5" fmla="*/ 1584 h 21561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561"/>
                <a:gd name="T11" fmla="*/ 21600 w 21600"/>
                <a:gd name="T12" fmla="*/ 21561 h 2156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561" fill="none" extrusionOk="0">
                  <a:moveTo>
                    <a:pt x="1304" y="0"/>
                  </a:moveTo>
                  <a:cubicBezTo>
                    <a:pt x="12706" y="690"/>
                    <a:pt x="21600" y="10138"/>
                    <a:pt x="21600" y="21561"/>
                  </a:cubicBezTo>
                </a:path>
                <a:path w="21600" h="21561" stroke="0" extrusionOk="0">
                  <a:moveTo>
                    <a:pt x="1304" y="0"/>
                  </a:moveTo>
                  <a:cubicBezTo>
                    <a:pt x="12706" y="690"/>
                    <a:pt x="21600" y="10138"/>
                    <a:pt x="21600" y="21561"/>
                  </a:cubicBezTo>
                  <a:lnTo>
                    <a:pt x="0" y="21561"/>
                  </a:lnTo>
                  <a:close/>
                </a:path>
              </a:pathLst>
            </a:custGeom>
            <a:noFill/>
            <a:ln w="28575">
              <a:solidFill>
                <a:srgbClr val="990099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4" name="Text Box 34"/>
            <p:cNvSpPr txBox="1">
              <a:spLocks noChangeArrowheads="1"/>
            </p:cNvSpPr>
            <p:nvPr/>
          </p:nvSpPr>
          <p:spPr bwMode="auto">
            <a:xfrm>
              <a:off x="912" y="2160"/>
              <a:ext cx="1360" cy="8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Char char="•"/>
              </a:pPr>
              <a:r>
                <a:rPr lang="nb-NO" sz="1400">
                  <a:solidFill>
                    <a:srgbClr val="990099"/>
                  </a:solidFill>
                </a:rPr>
                <a:t> Jus som systeminnhold</a:t>
              </a:r>
            </a:p>
            <a:p>
              <a:pPr>
                <a:buFont typeface="Wingdings" pitchFamily="2" charset="2"/>
                <a:buChar char="ü"/>
              </a:pPr>
              <a:r>
                <a:rPr lang="nb-NO" sz="1400">
                  <a:solidFill>
                    <a:srgbClr val="990099"/>
                  </a:solidFill>
                </a:rPr>
                <a:t> Autentiske rettskilder</a:t>
              </a:r>
            </a:p>
            <a:p>
              <a:pPr>
                <a:buFont typeface="Wingdings" pitchFamily="2" charset="2"/>
                <a:buChar char="ü"/>
              </a:pPr>
              <a:r>
                <a:rPr lang="nb-NO" sz="1400">
                  <a:solidFill>
                    <a:srgbClr val="990099"/>
                  </a:solidFill>
                </a:rPr>
                <a:t> Transformerte rettskilder</a:t>
              </a:r>
            </a:p>
            <a:p>
              <a:pPr>
                <a:buFont typeface="Wingdings" pitchFamily="2" charset="2"/>
                <a:buChar char="ü"/>
              </a:pPr>
              <a:r>
                <a:rPr lang="nb-NO" sz="1400">
                  <a:solidFill>
                    <a:srgbClr val="990099"/>
                  </a:solidFill>
                </a:rPr>
                <a:t> Automatiseringsgrad</a:t>
              </a:r>
            </a:p>
            <a:p>
              <a:pPr>
                <a:buFont typeface="Wingdings" pitchFamily="2" charset="2"/>
                <a:buChar char="ü"/>
              </a:pPr>
              <a:r>
                <a:rPr lang="nb-NO" sz="1400">
                  <a:solidFill>
                    <a:srgbClr val="990099"/>
                  </a:solidFill>
                </a:rPr>
                <a:t> Skjønn/faste regler</a:t>
              </a:r>
            </a:p>
            <a:p>
              <a:pPr>
                <a:buFontTx/>
                <a:buChar char="•"/>
              </a:pPr>
              <a:r>
                <a:rPr lang="nb-NO" sz="1400">
                  <a:solidFill>
                    <a:srgbClr val="990099"/>
                  </a:solidFill>
                </a:rPr>
                <a:t> Jus som ramme for IS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ekstSylinder 2"/>
          <p:cNvSpPr txBox="1">
            <a:spLocks noChangeArrowheads="1"/>
          </p:cNvSpPr>
          <p:nvPr/>
        </p:nvSpPr>
        <p:spPr bwMode="auto">
          <a:xfrm>
            <a:off x="785786" y="2071678"/>
            <a:ext cx="7662863" cy="3046988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nb-NO" dirty="0">
                <a:latin typeface="Calibri" pitchFamily="34" charset="0"/>
              </a:rPr>
              <a:t>A) Prosjektetableringsfasen (kapittel 3)  </a:t>
            </a:r>
          </a:p>
          <a:p>
            <a:r>
              <a:rPr lang="nb-NO" dirty="0">
                <a:latin typeface="Calibri" pitchFamily="34" charset="0"/>
              </a:rPr>
              <a:t>B) Innrammingsfasen (kapittel 4)</a:t>
            </a:r>
          </a:p>
          <a:p>
            <a:r>
              <a:rPr lang="nb-NO" dirty="0">
                <a:latin typeface="Calibri" pitchFamily="34" charset="0"/>
              </a:rPr>
              <a:t>C) Aktøranalyse og systemavgrensing (kapittel 5)</a:t>
            </a:r>
          </a:p>
          <a:p>
            <a:r>
              <a:rPr lang="nb-NO" dirty="0">
                <a:latin typeface="Calibri" pitchFamily="34" charset="0"/>
              </a:rPr>
              <a:t>D) Fase for innsamling av rettskilder (kapittel 6)  </a:t>
            </a:r>
          </a:p>
          <a:p>
            <a:r>
              <a:rPr lang="nb-NO" dirty="0">
                <a:latin typeface="Calibri" pitchFamily="34" charset="0"/>
              </a:rPr>
              <a:t>E) Spesifiseringsfasen (kapittel 7)</a:t>
            </a:r>
          </a:p>
          <a:p>
            <a:r>
              <a:rPr lang="nb-NO" dirty="0">
                <a:latin typeface="Calibri" pitchFamily="34" charset="0"/>
              </a:rPr>
              <a:t>F) Fase for utvidende analyser (kapittel 8)</a:t>
            </a:r>
          </a:p>
          <a:p>
            <a:r>
              <a:rPr lang="nb-NO" dirty="0">
                <a:latin typeface="Calibri" pitchFamily="34" charset="0"/>
              </a:rPr>
              <a:t>G) Dokumentasjonsfasen (kapittel 9)</a:t>
            </a:r>
          </a:p>
          <a:p>
            <a:r>
              <a:rPr lang="nb-NO" dirty="0">
                <a:latin typeface="Calibri" pitchFamily="34" charset="0"/>
              </a:rPr>
              <a:t>H) Fase for regelverksutvikling (kapittel 10)</a:t>
            </a:r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 smtClean="0">
                <a:solidFill>
                  <a:schemeClr val="accent2"/>
                </a:solidFill>
              </a:rPr>
              <a:t>Fasene i fra lovtekst til programkode</a:t>
            </a:r>
            <a:endParaRPr lang="nb-NO" sz="3200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>
          <a:xfrm>
            <a:off x="642910" y="214290"/>
            <a:ext cx="7772400" cy="928694"/>
          </a:xfrm>
        </p:spPr>
        <p:txBody>
          <a:bodyPr/>
          <a:lstStyle/>
          <a:p>
            <a:r>
              <a:rPr lang="nb-NO" sz="3200" dirty="0" smtClean="0">
                <a:solidFill>
                  <a:schemeClr val="accent2"/>
                </a:solidFill>
              </a:rPr>
              <a:t>Noen ord om eksamen</a:t>
            </a:r>
            <a:endParaRPr lang="nb-NO" sz="3200" dirty="0">
              <a:solidFill>
                <a:schemeClr val="accent2"/>
              </a:solidFill>
            </a:endParaRPr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>
          <a:xfrm>
            <a:off x="428596" y="1142984"/>
            <a:ext cx="8215370" cy="5357850"/>
          </a:xfrm>
        </p:spPr>
        <p:txBody>
          <a:bodyPr/>
          <a:lstStyle/>
          <a:p>
            <a:r>
              <a:rPr lang="nb-NO" sz="1600" dirty="0" smtClean="0"/>
              <a:t>13. desember kl. 10.00, 6 timer skriftlig eksamen</a:t>
            </a:r>
          </a:p>
          <a:p>
            <a:r>
              <a:rPr lang="nb-NO" sz="1600" dirty="0" smtClean="0"/>
              <a:t>Tidligere oppgaver er tilgjengelige fra </a:t>
            </a:r>
            <a:r>
              <a:rPr lang="nb-NO" sz="1600" dirty="0" smtClean="0"/>
              <a:t>emnesiden. </a:t>
            </a:r>
            <a:r>
              <a:rPr lang="nb-NO" sz="1600" i="1" dirty="0" smtClean="0"/>
              <a:t>Bruk dem!</a:t>
            </a:r>
          </a:p>
          <a:p>
            <a:r>
              <a:rPr lang="nb-NO" sz="1600" dirty="0" smtClean="0"/>
              <a:t>Oppgaver har gjerne flere deler som alle må besvares</a:t>
            </a:r>
          </a:p>
          <a:p>
            <a:r>
              <a:rPr lang="nb-NO" sz="1600" dirty="0" smtClean="0"/>
              <a:t>Det gis ikke oppgaver som kun er basert på forelesningspresentasjoner, men slike presentasjoner er klart relevante</a:t>
            </a:r>
          </a:p>
          <a:p>
            <a:r>
              <a:rPr lang="nb-NO" sz="1600" dirty="0" smtClean="0"/>
              <a:t>Husk at alle deler av pensum er relevant for eksamen, også deler som ikke er tillagt stor vekt i </a:t>
            </a:r>
            <a:r>
              <a:rPr lang="nb-NO" sz="1600" dirty="0" smtClean="0"/>
              <a:t>undervisningen</a:t>
            </a:r>
            <a:endParaRPr lang="nb-NO" sz="1600" dirty="0" smtClean="0"/>
          </a:p>
          <a:p>
            <a:r>
              <a:rPr lang="nb-NO" sz="1600" dirty="0" smtClean="0"/>
              <a:t>Det er tillatt å ha med seg de lover og forskrifter som er angitt i pensumlisten, men dette må være i form av særtrykk (helst ikke fotokopier). Dersom oppgaveteksten forutsetter tilgang til lovtekst e.l., deles dette ut som del av oppgaven.</a:t>
            </a:r>
          </a:p>
          <a:p>
            <a:r>
              <a:rPr lang="nb-NO" sz="1600" dirty="0" smtClean="0"/>
              <a:t>Husk å les oppgaveteksten godt og bruk tid på å disponere før du skriver besvarelsen</a:t>
            </a:r>
          </a:p>
          <a:p>
            <a:r>
              <a:rPr lang="nb-NO" sz="1600" dirty="0" smtClean="0"/>
              <a:t>Dag kommer på trøsterunde ca kl 10.15</a:t>
            </a:r>
          </a:p>
          <a:p>
            <a:r>
              <a:rPr lang="nb-NO" sz="1600" dirty="0" smtClean="0"/>
              <a:t>Er oppgaveteksten uklar: Prøv alltid å forstå den slik at den gjelder sentrale spørsmål  i pensum; forklar og begrunn din fortolkning</a:t>
            </a:r>
          </a:p>
          <a:p>
            <a:r>
              <a:rPr lang="nb-NO" sz="1600" dirty="0" smtClean="0"/>
              <a:t>Eksempler (reelle eller konstruerte) og figurerer (i kombinasjon med tekst) er alltid populært blant sensorene!</a:t>
            </a:r>
          </a:p>
          <a:p>
            <a:r>
              <a:rPr lang="nb-NO" sz="1600" dirty="0" smtClean="0"/>
              <a:t>Selvstendighet gir alltid uttelling. Når du har redegjort for innholdet av pensum, vil en kritisk analyse, supplerende framstilling mv. alltid kunne gi gevinst!</a:t>
            </a:r>
          </a:p>
          <a:p>
            <a:r>
              <a:rPr lang="nb-NO" sz="1600" dirty="0" smtClean="0"/>
              <a:t>Legg ved disposisjonen dersom du ikke rekker å skrive ferdig</a:t>
            </a:r>
          </a:p>
          <a:p>
            <a:endParaRPr lang="nb-NO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-tem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Office-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837</TotalTime>
  <Words>534</Words>
  <Application>Microsoft PowerPoint</Application>
  <PresentationFormat>Skjermfremvisning (4:3)</PresentationFormat>
  <Paragraphs>78</Paragraphs>
  <Slides>6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6</vt:i4>
      </vt:variant>
    </vt:vector>
  </HeadingPairs>
  <TitlesOfParts>
    <vt:vector size="8" baseType="lpstr">
      <vt:lpstr>Office-tema</vt:lpstr>
      <vt:lpstr>Utklipp</vt:lpstr>
      <vt:lpstr>Ad. oppsummering av FINF4001 </vt:lpstr>
      <vt:lpstr>Hovedelementer i pensum og undervisning</vt:lpstr>
      <vt:lpstr>Lysbilde 3</vt:lpstr>
      <vt:lpstr>Lysbilde 4</vt:lpstr>
      <vt:lpstr>Fasene i fra lovtekst til programkode</vt:lpstr>
      <vt:lpstr>Noen ord om eksamen</vt:lpstr>
    </vt:vector>
  </TitlesOfParts>
  <Company>uio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Systemutvikling, organisasjonsutvikling og regelverksutvikling</dc:title>
  <dc:creator>Administrator</dc:creator>
  <cp:lastModifiedBy>dagws</cp:lastModifiedBy>
  <cp:revision>17</cp:revision>
  <cp:lastPrinted>2009-08-17T18:52:07Z</cp:lastPrinted>
  <dcterms:created xsi:type="dcterms:W3CDTF">2009-08-17T18:19:48Z</dcterms:created>
  <dcterms:modified xsi:type="dcterms:W3CDTF">2013-11-20T23:27:52Z</dcterms:modified>
</cp:coreProperties>
</file>