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5"/>
  </p:notesMasterIdLst>
  <p:handoutMasterIdLst>
    <p:handoutMasterId r:id="rId16"/>
  </p:handoutMasterIdLst>
  <p:sldIdLst>
    <p:sldId id="318" r:id="rId2"/>
    <p:sldId id="298" r:id="rId3"/>
    <p:sldId id="322" r:id="rId4"/>
    <p:sldId id="346" r:id="rId5"/>
    <p:sldId id="350" r:id="rId6"/>
    <p:sldId id="349" r:id="rId7"/>
    <p:sldId id="348" r:id="rId8"/>
    <p:sldId id="351" r:id="rId9"/>
    <p:sldId id="353" r:id="rId10"/>
    <p:sldId id="344" r:id="rId11"/>
    <p:sldId id="352" r:id="rId12"/>
    <p:sldId id="355" r:id="rId13"/>
    <p:sldId id="354" r:id="rId14"/>
  </p:sldIdLst>
  <p:sldSz cx="9144000" cy="6858000" type="screen4x3"/>
  <p:notesSz cx="6858000" cy="9872663"/>
  <p:defaultTextStyle>
    <a:defPPr>
      <a:defRPr lang="nb-N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2DC8"/>
    <a:srgbClr val="EB772F"/>
    <a:srgbClr val="C4262E"/>
    <a:srgbClr val="D62828"/>
    <a:srgbClr val="E23D28"/>
    <a:srgbClr val="C13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D7AC3CCA-C797-4891-BE02-D94E43425B78}" styleName="Middels sti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7" autoAdjust="0"/>
    <p:restoredTop sz="98211" autoAdjust="0"/>
  </p:normalViewPr>
  <p:slideViewPr>
    <p:cSldViewPr snapToGrid="0">
      <p:cViewPr>
        <p:scale>
          <a:sx n="90" d="100"/>
          <a:sy n="90" d="100"/>
        </p:scale>
        <p:origin x="-1368" y="-9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4" y="1"/>
            <a:ext cx="2971150" cy="493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68" tIns="45584" rIns="91168" bIns="45584" numCol="1" anchor="t" anchorCtr="0" compatLnSpc="1">
            <a:prstTxWarp prst="textNoShape">
              <a:avLst/>
            </a:prstTxWarp>
          </a:bodyPr>
          <a:lstStyle>
            <a:lvl1pPr>
              <a:defRPr sz="1200"/>
            </a:lvl1pPr>
          </a:lstStyle>
          <a:p>
            <a:endParaRPr lang="nb-NO"/>
          </a:p>
        </p:txBody>
      </p:sp>
      <p:sp>
        <p:nvSpPr>
          <p:cNvPr id="5123" name="Rectangle 3"/>
          <p:cNvSpPr>
            <a:spLocks noGrp="1" noChangeArrowheads="1"/>
          </p:cNvSpPr>
          <p:nvPr>
            <p:ph type="dt" sz="quarter" idx="1"/>
          </p:nvPr>
        </p:nvSpPr>
        <p:spPr bwMode="auto">
          <a:xfrm>
            <a:off x="3885228" y="1"/>
            <a:ext cx="2971150" cy="493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68" tIns="45584" rIns="91168" bIns="45584" numCol="1" anchor="t" anchorCtr="0" compatLnSpc="1">
            <a:prstTxWarp prst="textNoShape">
              <a:avLst/>
            </a:prstTxWarp>
          </a:bodyPr>
          <a:lstStyle>
            <a:lvl1pPr algn="r">
              <a:defRPr sz="1200"/>
            </a:lvl1pPr>
          </a:lstStyle>
          <a:p>
            <a:endParaRPr lang="nb-NO"/>
          </a:p>
        </p:txBody>
      </p:sp>
      <p:sp>
        <p:nvSpPr>
          <p:cNvPr id="5124" name="Rectangle 4"/>
          <p:cNvSpPr>
            <a:spLocks noGrp="1" noChangeArrowheads="1"/>
          </p:cNvSpPr>
          <p:nvPr>
            <p:ph type="ftr" sz="quarter" idx="2"/>
          </p:nvPr>
        </p:nvSpPr>
        <p:spPr bwMode="auto">
          <a:xfrm>
            <a:off x="4" y="9377161"/>
            <a:ext cx="2971150" cy="493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68" tIns="45584" rIns="91168" bIns="45584" numCol="1" anchor="b" anchorCtr="0" compatLnSpc="1">
            <a:prstTxWarp prst="textNoShape">
              <a:avLst/>
            </a:prstTxWarp>
          </a:bodyPr>
          <a:lstStyle>
            <a:lvl1pPr>
              <a:defRPr sz="1200"/>
            </a:lvl1pPr>
          </a:lstStyle>
          <a:p>
            <a:endParaRPr lang="nb-NO"/>
          </a:p>
        </p:txBody>
      </p:sp>
      <p:sp>
        <p:nvSpPr>
          <p:cNvPr id="5125" name="Rectangle 5"/>
          <p:cNvSpPr>
            <a:spLocks noGrp="1" noChangeArrowheads="1"/>
          </p:cNvSpPr>
          <p:nvPr>
            <p:ph type="sldNum" sz="quarter" idx="3"/>
          </p:nvPr>
        </p:nvSpPr>
        <p:spPr bwMode="auto">
          <a:xfrm>
            <a:off x="3885228" y="9377161"/>
            <a:ext cx="2971150" cy="493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68" tIns="45584" rIns="91168" bIns="45584" numCol="1" anchor="b" anchorCtr="0" compatLnSpc="1">
            <a:prstTxWarp prst="textNoShape">
              <a:avLst/>
            </a:prstTxWarp>
          </a:bodyPr>
          <a:lstStyle>
            <a:lvl1pPr algn="r">
              <a:defRPr sz="1200"/>
            </a:lvl1pPr>
          </a:lstStyle>
          <a:p>
            <a:fld id="{607C93D4-4E24-4632-A11F-CDA203F933C2}" type="slidenum">
              <a:rPr lang="nb-NO"/>
              <a:pPr/>
              <a:t>‹#›</a:t>
            </a:fld>
            <a:endParaRPr lang="nb-NO"/>
          </a:p>
        </p:txBody>
      </p:sp>
    </p:spTree>
    <p:extLst>
      <p:ext uri="{BB962C8B-B14F-4D97-AF65-F5344CB8AC3E}">
        <p14:creationId xmlns:p14="http://schemas.microsoft.com/office/powerpoint/2010/main" val="37276654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4" y="1"/>
            <a:ext cx="2971150" cy="493946"/>
          </a:xfrm>
          <a:prstGeom prst="rect">
            <a:avLst/>
          </a:prstGeom>
        </p:spPr>
        <p:txBody>
          <a:bodyPr vert="horz" lIns="91168" tIns="45584" rIns="91168" bIns="45584" rtlCol="0"/>
          <a:lstStyle>
            <a:lvl1pPr algn="l">
              <a:defRPr sz="1200"/>
            </a:lvl1pPr>
          </a:lstStyle>
          <a:p>
            <a:endParaRPr lang="nb-NO"/>
          </a:p>
        </p:txBody>
      </p:sp>
      <p:sp>
        <p:nvSpPr>
          <p:cNvPr id="3" name="Plassholder for dato 2"/>
          <p:cNvSpPr>
            <a:spLocks noGrp="1"/>
          </p:cNvSpPr>
          <p:nvPr>
            <p:ph type="dt" idx="1"/>
          </p:nvPr>
        </p:nvSpPr>
        <p:spPr>
          <a:xfrm>
            <a:off x="3885228" y="1"/>
            <a:ext cx="2971150" cy="493946"/>
          </a:xfrm>
          <a:prstGeom prst="rect">
            <a:avLst/>
          </a:prstGeom>
        </p:spPr>
        <p:txBody>
          <a:bodyPr vert="horz" lIns="91168" tIns="45584" rIns="91168" bIns="45584" rtlCol="0"/>
          <a:lstStyle>
            <a:lvl1pPr algn="r">
              <a:defRPr sz="1200"/>
            </a:lvl1pPr>
          </a:lstStyle>
          <a:p>
            <a:fld id="{AAF34EC5-C967-40BD-8C8A-7004658F1AAA}" type="datetimeFigureOut">
              <a:rPr lang="nb-NO" smtClean="0"/>
              <a:t>11.09.2014</a:t>
            </a:fld>
            <a:endParaRPr lang="nb-NO"/>
          </a:p>
        </p:txBody>
      </p:sp>
      <p:sp>
        <p:nvSpPr>
          <p:cNvPr id="4" name="Plassholder for lysbilde 3"/>
          <p:cNvSpPr>
            <a:spLocks noGrp="1" noRot="1" noChangeAspect="1"/>
          </p:cNvSpPr>
          <p:nvPr>
            <p:ph type="sldImg" idx="2"/>
          </p:nvPr>
        </p:nvSpPr>
        <p:spPr>
          <a:xfrm>
            <a:off x="958850" y="738188"/>
            <a:ext cx="4940300" cy="3705225"/>
          </a:xfrm>
          <a:prstGeom prst="rect">
            <a:avLst/>
          </a:prstGeom>
          <a:noFill/>
          <a:ln w="12700">
            <a:solidFill>
              <a:prstClr val="black"/>
            </a:solidFill>
          </a:ln>
        </p:spPr>
        <p:txBody>
          <a:bodyPr vert="horz" lIns="91168" tIns="45584" rIns="91168" bIns="45584" rtlCol="0" anchor="ctr"/>
          <a:lstStyle/>
          <a:p>
            <a:endParaRPr lang="nb-NO"/>
          </a:p>
        </p:txBody>
      </p:sp>
      <p:sp>
        <p:nvSpPr>
          <p:cNvPr id="5" name="Plassholder for notater 4"/>
          <p:cNvSpPr>
            <a:spLocks noGrp="1"/>
          </p:cNvSpPr>
          <p:nvPr>
            <p:ph type="body" sz="quarter" idx="3"/>
          </p:nvPr>
        </p:nvSpPr>
        <p:spPr>
          <a:xfrm>
            <a:off x="685153" y="4690140"/>
            <a:ext cx="5487698" cy="4442387"/>
          </a:xfrm>
          <a:prstGeom prst="rect">
            <a:avLst/>
          </a:prstGeom>
        </p:spPr>
        <p:txBody>
          <a:bodyPr vert="horz" lIns="91168" tIns="45584" rIns="91168" bIns="45584"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4" y="9377161"/>
            <a:ext cx="2971150" cy="493946"/>
          </a:xfrm>
          <a:prstGeom prst="rect">
            <a:avLst/>
          </a:prstGeom>
        </p:spPr>
        <p:txBody>
          <a:bodyPr vert="horz" lIns="91168" tIns="45584" rIns="91168" bIns="45584"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5228" y="9377161"/>
            <a:ext cx="2971150" cy="493946"/>
          </a:xfrm>
          <a:prstGeom prst="rect">
            <a:avLst/>
          </a:prstGeom>
        </p:spPr>
        <p:txBody>
          <a:bodyPr vert="horz" lIns="91168" tIns="45584" rIns="91168" bIns="45584" rtlCol="0" anchor="b"/>
          <a:lstStyle>
            <a:lvl1pPr algn="r">
              <a:defRPr sz="1200"/>
            </a:lvl1pPr>
          </a:lstStyle>
          <a:p>
            <a:fld id="{C39FB043-898B-4BB4-91C3-00B3AFF27DEF}" type="slidenum">
              <a:rPr lang="nb-NO" smtClean="0"/>
              <a:t>‹#›</a:t>
            </a:fld>
            <a:endParaRPr lang="nb-NO"/>
          </a:p>
        </p:txBody>
      </p:sp>
    </p:spTree>
    <p:extLst>
      <p:ext uri="{BB962C8B-B14F-4D97-AF65-F5344CB8AC3E}">
        <p14:creationId xmlns:p14="http://schemas.microsoft.com/office/powerpoint/2010/main" val="172172056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A536A8B-70FD-4D00-9934-5559A1F6BCDD}" type="slidenum">
              <a:rPr lang="nb-NO" smtClean="0"/>
              <a:pPr/>
              <a:t>1</a:t>
            </a:fld>
            <a:endParaRPr lang="nb-NO"/>
          </a:p>
        </p:txBody>
      </p:sp>
      <p:sp>
        <p:nvSpPr>
          <p:cNvPr id="5" name="Plassholder for dato 4"/>
          <p:cNvSpPr>
            <a:spLocks noGrp="1"/>
          </p:cNvSpPr>
          <p:nvPr>
            <p:ph type="dt" idx="11"/>
          </p:nvPr>
        </p:nvSpPr>
        <p:spPr/>
        <p:txBody>
          <a:bodyPr/>
          <a:lstStyle/>
          <a:p>
            <a:fld id="{669F2A9E-AB29-43D8-BD1C-0D8895FCBA80}" type="datetime1">
              <a:rPr lang="nb-NO" smtClean="0"/>
              <a:t>11.09.2014</a:t>
            </a:fld>
            <a:endParaRPr lang="nb-NO"/>
          </a:p>
        </p:txBody>
      </p:sp>
    </p:spTree>
    <p:extLst>
      <p:ext uri="{BB962C8B-B14F-4D97-AF65-F5344CB8AC3E}">
        <p14:creationId xmlns:p14="http://schemas.microsoft.com/office/powerpoint/2010/main" val="1615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smtClean="0"/>
          </a:p>
          <a:p>
            <a:r>
              <a:rPr lang="nb-NO" dirty="0" smtClean="0"/>
              <a:t>Det</a:t>
            </a:r>
            <a:r>
              <a:rPr lang="nb-NO" baseline="0" dirty="0" smtClean="0"/>
              <a:t> er mange gode grunner til å beskrive rettsreglene</a:t>
            </a:r>
          </a:p>
          <a:p>
            <a:endParaRPr lang="nb-NO" baseline="0" dirty="0" smtClean="0"/>
          </a:p>
          <a:p>
            <a:pPr defTabSz="919886"/>
            <a:r>
              <a:rPr lang="nb-NO" b="0" dirty="0" smtClean="0"/>
              <a:t>Ingen</a:t>
            </a:r>
            <a:r>
              <a:rPr lang="nb-NO" b="0" baseline="0" dirty="0" smtClean="0"/>
              <a:t> uttømmende liste</a:t>
            </a:r>
            <a:endParaRPr lang="nb-NO" b="0" dirty="0" smtClean="0"/>
          </a:p>
          <a:p>
            <a:endParaRPr lang="nb-NO" baseline="0" dirty="0" smtClean="0"/>
          </a:p>
        </p:txBody>
      </p:sp>
      <p:sp>
        <p:nvSpPr>
          <p:cNvPr id="4" name="Plassholder for lysbildenummer 3"/>
          <p:cNvSpPr>
            <a:spLocks noGrp="1"/>
          </p:cNvSpPr>
          <p:nvPr>
            <p:ph type="sldNum" sz="quarter" idx="10"/>
          </p:nvPr>
        </p:nvSpPr>
        <p:spPr/>
        <p:txBody>
          <a:bodyPr/>
          <a:lstStyle/>
          <a:p>
            <a:fld id="{CEFEB435-5AD0-4D28-A0D3-61AE908C25C8}" type="slidenum">
              <a:rPr lang="nb-NO" smtClean="0"/>
              <a:t>2</a:t>
            </a:fld>
            <a:endParaRPr lang="nb-NO"/>
          </a:p>
        </p:txBody>
      </p:sp>
      <p:sp>
        <p:nvSpPr>
          <p:cNvPr id="5" name="Plassholder for dato 4"/>
          <p:cNvSpPr>
            <a:spLocks noGrp="1"/>
          </p:cNvSpPr>
          <p:nvPr>
            <p:ph type="dt" idx="11"/>
          </p:nvPr>
        </p:nvSpPr>
        <p:spPr/>
        <p:txBody>
          <a:bodyPr/>
          <a:lstStyle/>
          <a:p>
            <a:fld id="{AFE9C766-C8E8-4CB6-B544-CFD9A6BDAB9D}" type="datetime1">
              <a:rPr lang="nb-NO" smtClean="0"/>
              <a:t>11.09.2014</a:t>
            </a:fld>
            <a:endParaRPr lang="nb-NO"/>
          </a:p>
        </p:txBody>
      </p:sp>
    </p:spTree>
    <p:extLst>
      <p:ext uri="{BB962C8B-B14F-4D97-AF65-F5344CB8AC3E}">
        <p14:creationId xmlns:p14="http://schemas.microsoft.com/office/powerpoint/2010/main" val="2492986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02583">
              <a:defRPr/>
            </a:pPr>
            <a:endParaRPr lang="en-US" dirty="0"/>
          </a:p>
          <a:p>
            <a:pPr defTabSz="902583">
              <a:defRPr/>
            </a:pPr>
            <a:r>
              <a:rPr lang="en-US" b="1" dirty="0"/>
              <a:t>DT </a:t>
            </a:r>
            <a:r>
              <a:rPr lang="en-US" b="1" dirty="0" err="1" smtClean="0"/>
              <a:t>kartleggingen</a:t>
            </a:r>
            <a:endParaRPr lang="en-US" b="1" dirty="0"/>
          </a:p>
          <a:p>
            <a:pPr marL="169233" indent="-169233" defTabSz="902583">
              <a:buFontTx/>
              <a:buChar char="-"/>
              <a:defRPr/>
            </a:pPr>
            <a:endParaRPr lang="en-US" dirty="0"/>
          </a:p>
          <a:p>
            <a:pPr marL="620526" lvl="1" indent="-169233" defTabSz="902583">
              <a:buFontTx/>
              <a:buChar char="-"/>
              <a:defRPr/>
            </a:pPr>
            <a:r>
              <a:rPr lang="en-US" dirty="0" smtClean="0"/>
              <a:t>2012 </a:t>
            </a:r>
            <a:r>
              <a:rPr lang="en-US" dirty="0" err="1" smtClean="0"/>
              <a:t>kartlegging</a:t>
            </a:r>
            <a:r>
              <a:rPr lang="en-US" dirty="0" smtClean="0"/>
              <a:t> </a:t>
            </a:r>
            <a:r>
              <a:rPr lang="en-US" dirty="0" err="1"/>
              <a:t>av</a:t>
            </a:r>
            <a:r>
              <a:rPr lang="en-US" dirty="0"/>
              <a:t> </a:t>
            </a:r>
            <a:r>
              <a:rPr lang="en-US" dirty="0" err="1"/>
              <a:t>automatiserte</a:t>
            </a:r>
            <a:r>
              <a:rPr lang="en-US" dirty="0"/>
              <a:t> </a:t>
            </a:r>
            <a:r>
              <a:rPr lang="en-US" dirty="0" err="1"/>
              <a:t>avgjørelser</a:t>
            </a:r>
            <a:r>
              <a:rPr lang="en-US" dirty="0"/>
              <a:t> i </a:t>
            </a:r>
            <a:r>
              <a:rPr lang="en-US" dirty="0" err="1"/>
              <a:t>offentlig</a:t>
            </a:r>
            <a:r>
              <a:rPr lang="en-US" dirty="0"/>
              <a:t> </a:t>
            </a:r>
            <a:r>
              <a:rPr lang="en-US" dirty="0" err="1"/>
              <a:t>forvaltning</a:t>
            </a:r>
            <a:r>
              <a:rPr lang="en-US" dirty="0"/>
              <a:t> </a:t>
            </a:r>
            <a:r>
              <a:rPr lang="en-US" dirty="0" err="1"/>
              <a:t>på</a:t>
            </a:r>
            <a:r>
              <a:rPr lang="en-US" dirty="0"/>
              <a:t> </a:t>
            </a:r>
            <a:r>
              <a:rPr lang="en-US" dirty="0" err="1"/>
              <a:t>oppdrag</a:t>
            </a:r>
            <a:r>
              <a:rPr lang="en-US" dirty="0"/>
              <a:t> for </a:t>
            </a:r>
            <a:r>
              <a:rPr lang="en-US" dirty="0" err="1"/>
              <a:t>Datatilsynet</a:t>
            </a:r>
            <a:endParaRPr lang="en-US" dirty="0"/>
          </a:p>
          <a:p>
            <a:pPr defTabSz="902583">
              <a:defRPr/>
            </a:pPr>
            <a:endParaRPr lang="en-US" dirty="0" smtClean="0"/>
          </a:p>
          <a:p>
            <a:pPr marL="625129" lvl="1" indent="-169233" defTabSz="902583">
              <a:buFontTx/>
              <a:buChar char="-"/>
              <a:defRPr/>
            </a:pPr>
            <a:r>
              <a:rPr lang="en-US" dirty="0" smtClean="0"/>
              <a:t>Et </a:t>
            </a:r>
            <a:r>
              <a:rPr lang="en-US" dirty="0" err="1"/>
              <a:t>av</a:t>
            </a:r>
            <a:r>
              <a:rPr lang="en-US" dirty="0"/>
              <a:t> </a:t>
            </a:r>
            <a:r>
              <a:rPr lang="en-US" dirty="0" err="1"/>
              <a:t>spørsmålene</a:t>
            </a:r>
            <a:r>
              <a:rPr lang="en-US" dirty="0"/>
              <a:t> </a:t>
            </a:r>
            <a:r>
              <a:rPr lang="en-US" dirty="0" err="1"/>
              <a:t>var</a:t>
            </a:r>
            <a:r>
              <a:rPr lang="en-US" dirty="0"/>
              <a:t> “</a:t>
            </a:r>
            <a:r>
              <a:rPr lang="en-US" dirty="0" err="1"/>
              <a:t>Foreligger</a:t>
            </a:r>
            <a:r>
              <a:rPr lang="en-US" dirty="0"/>
              <a:t> </a:t>
            </a:r>
            <a:r>
              <a:rPr lang="en-US" dirty="0" err="1"/>
              <a:t>det</a:t>
            </a:r>
            <a:r>
              <a:rPr lang="en-US" dirty="0"/>
              <a:t> </a:t>
            </a:r>
            <a:r>
              <a:rPr lang="en-US" dirty="0" err="1"/>
              <a:t>dokumentasjon</a:t>
            </a:r>
            <a:r>
              <a:rPr lang="en-US" dirty="0"/>
              <a:t> </a:t>
            </a:r>
            <a:r>
              <a:rPr lang="en-US" dirty="0" err="1"/>
              <a:t>som</a:t>
            </a:r>
            <a:r>
              <a:rPr lang="en-US" dirty="0"/>
              <a:t> </a:t>
            </a:r>
            <a:r>
              <a:rPr lang="en-US" dirty="0" err="1"/>
              <a:t>viser</a:t>
            </a:r>
            <a:r>
              <a:rPr lang="en-US" dirty="0"/>
              <a:t> </a:t>
            </a:r>
            <a:r>
              <a:rPr lang="en-US" dirty="0" err="1"/>
              <a:t>til</a:t>
            </a:r>
            <a:r>
              <a:rPr lang="en-US" dirty="0"/>
              <a:t> </a:t>
            </a:r>
            <a:r>
              <a:rPr lang="en-US" dirty="0" err="1"/>
              <a:t>rettsgrunnlaget</a:t>
            </a:r>
            <a:r>
              <a:rPr lang="en-US" dirty="0"/>
              <a:t>?</a:t>
            </a:r>
          </a:p>
          <a:p>
            <a:pPr marL="620526" lvl="1" indent="-169233" defTabSz="902583">
              <a:buFontTx/>
              <a:buChar char="-"/>
              <a:defRPr/>
            </a:pPr>
            <a:r>
              <a:rPr lang="en-US" dirty="0" err="1"/>
              <a:t>Undersøkelsen</a:t>
            </a:r>
            <a:r>
              <a:rPr lang="en-US" dirty="0"/>
              <a:t> </a:t>
            </a:r>
            <a:r>
              <a:rPr lang="en-US" dirty="0" err="1"/>
              <a:t>viste</a:t>
            </a:r>
            <a:r>
              <a:rPr lang="en-US" dirty="0"/>
              <a:t> at </a:t>
            </a:r>
            <a:r>
              <a:rPr lang="en-US" dirty="0" err="1"/>
              <a:t>det</a:t>
            </a:r>
            <a:r>
              <a:rPr lang="en-US" dirty="0"/>
              <a:t> </a:t>
            </a:r>
            <a:r>
              <a:rPr lang="en-US" dirty="0" err="1"/>
              <a:t>var</a:t>
            </a:r>
            <a:r>
              <a:rPr lang="en-US" dirty="0"/>
              <a:t> </a:t>
            </a:r>
            <a:r>
              <a:rPr lang="en-US" dirty="0" err="1"/>
              <a:t>liten</a:t>
            </a:r>
            <a:r>
              <a:rPr lang="en-US" dirty="0"/>
              <a:t> grad </a:t>
            </a:r>
            <a:r>
              <a:rPr lang="en-US" dirty="0" err="1"/>
              <a:t>av</a:t>
            </a:r>
            <a:r>
              <a:rPr lang="en-US" dirty="0"/>
              <a:t> </a:t>
            </a:r>
            <a:r>
              <a:rPr lang="en-US" dirty="0" err="1"/>
              <a:t>dokumentasjon</a:t>
            </a:r>
            <a:r>
              <a:rPr lang="en-US" dirty="0"/>
              <a:t> </a:t>
            </a:r>
            <a:r>
              <a:rPr lang="en-US" dirty="0" err="1"/>
              <a:t>som</a:t>
            </a:r>
            <a:r>
              <a:rPr lang="en-US" dirty="0"/>
              <a:t> </a:t>
            </a:r>
            <a:r>
              <a:rPr lang="en-US" dirty="0" err="1"/>
              <a:t>viser</a:t>
            </a:r>
            <a:r>
              <a:rPr lang="en-US" dirty="0"/>
              <a:t> </a:t>
            </a:r>
            <a:r>
              <a:rPr lang="en-US" dirty="0" err="1"/>
              <a:t>til</a:t>
            </a:r>
            <a:r>
              <a:rPr lang="en-US" dirty="0"/>
              <a:t> </a:t>
            </a:r>
            <a:r>
              <a:rPr lang="en-US" dirty="0" err="1"/>
              <a:t>konkrete</a:t>
            </a:r>
            <a:r>
              <a:rPr lang="en-US" dirty="0"/>
              <a:t> </a:t>
            </a:r>
            <a:r>
              <a:rPr lang="en-US" dirty="0" err="1"/>
              <a:t>regelverk</a:t>
            </a:r>
            <a:r>
              <a:rPr lang="en-US" dirty="0"/>
              <a:t> og </a:t>
            </a:r>
            <a:r>
              <a:rPr lang="en-US" dirty="0" err="1"/>
              <a:t>paragrafer</a:t>
            </a:r>
            <a:endParaRPr lang="en-US" dirty="0"/>
          </a:p>
          <a:p>
            <a:pPr defTabSz="902583">
              <a:defRPr/>
            </a:pPr>
            <a:endParaRPr lang="nb-NO" dirty="0"/>
          </a:p>
          <a:p>
            <a:pPr lvl="1" defTabSz="902583">
              <a:defRPr/>
            </a:pPr>
            <a:r>
              <a:rPr lang="nb-NO" dirty="0"/>
              <a:t>- </a:t>
            </a:r>
            <a:r>
              <a:rPr lang="nb-NO" dirty="0" smtClean="0"/>
              <a:t>Dokumentasjonen </a:t>
            </a:r>
            <a:r>
              <a:rPr lang="nb-NO" dirty="0"/>
              <a:t>i </a:t>
            </a:r>
            <a:r>
              <a:rPr lang="nb-NO" dirty="0" err="1"/>
              <a:t>pesys</a:t>
            </a:r>
            <a:r>
              <a:rPr lang="nb-NO" dirty="0"/>
              <a:t>: i design og kode, </a:t>
            </a:r>
            <a:r>
              <a:rPr lang="nb-NO" dirty="0" err="1"/>
              <a:t>word</a:t>
            </a:r>
            <a:r>
              <a:rPr lang="nb-NO" dirty="0"/>
              <a:t>, </a:t>
            </a:r>
            <a:r>
              <a:rPr lang="nb-NO" dirty="0" err="1"/>
              <a:t>confluence</a:t>
            </a:r>
            <a:r>
              <a:rPr lang="nb-NO" dirty="0"/>
              <a:t> og </a:t>
            </a:r>
            <a:r>
              <a:rPr lang="nb-NO" dirty="0" err="1"/>
              <a:t>excelark</a:t>
            </a:r>
            <a:endParaRPr lang="nb-NO" dirty="0"/>
          </a:p>
          <a:p>
            <a:endParaRPr lang="nb-NO" dirty="0" smtClean="0"/>
          </a:p>
          <a:p>
            <a:r>
              <a:rPr lang="nb-NO" b="1" dirty="0" smtClean="0"/>
              <a:t>UNNGÅ</a:t>
            </a:r>
            <a:r>
              <a:rPr lang="nb-NO" b="1" baseline="0" dirty="0" smtClean="0"/>
              <a:t> svart boks – vi skal ha SYSTEMTRANSPARENS!</a:t>
            </a:r>
          </a:p>
          <a:p>
            <a:pPr defTabSz="902583">
              <a:defRPr/>
            </a:pPr>
            <a:endParaRPr lang="nb-NO" dirty="0" smtClean="0"/>
          </a:p>
          <a:p>
            <a:pPr marL="169233" indent="-169233">
              <a:buFontTx/>
              <a:buChar char="-"/>
            </a:pPr>
            <a:r>
              <a:rPr lang="nb-NO" baseline="0" dirty="0" smtClean="0"/>
              <a:t>Det rettslige innholdet skal være </a:t>
            </a:r>
          </a:p>
          <a:p>
            <a:pPr marL="620526" lvl="1" indent="-169233">
              <a:buFontTx/>
              <a:buChar char="-"/>
            </a:pPr>
            <a:r>
              <a:rPr lang="nb-NO" baseline="0" dirty="0" smtClean="0"/>
              <a:t>Tilgjengelig</a:t>
            </a:r>
          </a:p>
          <a:p>
            <a:pPr marL="620526" lvl="1" indent="-169233">
              <a:buFontTx/>
              <a:buChar char="-"/>
            </a:pPr>
            <a:r>
              <a:rPr lang="nb-NO" baseline="0" dirty="0" smtClean="0"/>
              <a:t>Forståelig</a:t>
            </a:r>
          </a:p>
          <a:p>
            <a:pPr marL="620526" lvl="1" indent="-169233">
              <a:buFontTx/>
              <a:buChar char="-"/>
            </a:pPr>
            <a:r>
              <a:rPr lang="nb-NO" baseline="0" dirty="0" smtClean="0"/>
              <a:t>Skal kunne forsvares ut fra et rettslig perspektiv</a:t>
            </a:r>
          </a:p>
          <a:p>
            <a:pPr marL="620526" lvl="1" indent="-169233">
              <a:buFontTx/>
              <a:buChar char="-"/>
            </a:pPr>
            <a:r>
              <a:rPr lang="nb-NO" baseline="0" dirty="0" smtClean="0"/>
              <a:t>Lettere å forvalte</a:t>
            </a:r>
          </a:p>
          <a:p>
            <a:pPr defTabSz="902583">
              <a:defRPr/>
            </a:pPr>
            <a:endParaRPr lang="nb-NO" b="1" dirty="0" smtClean="0"/>
          </a:p>
          <a:p>
            <a:pPr marL="169233" indent="-169233">
              <a:buFontTx/>
              <a:buChar char="-"/>
            </a:pPr>
            <a:r>
              <a:rPr lang="nb-NO" baseline="0" dirty="0" smtClean="0"/>
              <a:t>Skal bekrefte at programkoden er i samsvar med gjeldende rett</a:t>
            </a:r>
            <a:endParaRPr lang="nb-NO" dirty="0" smtClean="0"/>
          </a:p>
          <a:p>
            <a:pPr defTabSz="902583">
              <a:defRPr/>
            </a:pPr>
            <a:endParaRPr lang="nb-NO" dirty="0" smtClean="0"/>
          </a:p>
          <a:p>
            <a:pPr defTabSz="902583">
              <a:defRPr/>
            </a:pPr>
            <a:endParaRPr lang="en-US" dirty="0" smtClean="0"/>
          </a:p>
          <a:p>
            <a:endParaRPr lang="nb-NO" dirty="0"/>
          </a:p>
          <a:p>
            <a:endParaRPr lang="nb-NO" dirty="0"/>
          </a:p>
        </p:txBody>
      </p:sp>
      <p:sp>
        <p:nvSpPr>
          <p:cNvPr id="4" name="Plassholder for lysbildenummer 3"/>
          <p:cNvSpPr>
            <a:spLocks noGrp="1"/>
          </p:cNvSpPr>
          <p:nvPr>
            <p:ph type="sldNum" sz="quarter" idx="10"/>
          </p:nvPr>
        </p:nvSpPr>
        <p:spPr/>
        <p:txBody>
          <a:bodyPr/>
          <a:lstStyle/>
          <a:p>
            <a:fld id="{CEFEB435-5AD0-4D28-A0D3-61AE908C25C8}" type="slidenum">
              <a:rPr lang="nb-NO" smtClean="0"/>
              <a:t>3</a:t>
            </a:fld>
            <a:endParaRPr lang="nb-NO"/>
          </a:p>
        </p:txBody>
      </p:sp>
      <p:sp>
        <p:nvSpPr>
          <p:cNvPr id="5" name="Plassholder for dato 4"/>
          <p:cNvSpPr>
            <a:spLocks noGrp="1"/>
          </p:cNvSpPr>
          <p:nvPr>
            <p:ph type="dt" idx="11"/>
          </p:nvPr>
        </p:nvSpPr>
        <p:spPr/>
        <p:txBody>
          <a:bodyPr/>
          <a:lstStyle/>
          <a:p>
            <a:fld id="{4C491740-5C6A-407B-BAFA-F177EDF3B389}" type="datetime1">
              <a:rPr lang="nb-NO" smtClean="0"/>
              <a:t>11.09.2014</a:t>
            </a:fld>
            <a:endParaRPr lang="nb-NO"/>
          </a:p>
        </p:txBody>
      </p:sp>
    </p:spTree>
    <p:extLst>
      <p:ext uri="{BB962C8B-B14F-4D97-AF65-F5344CB8AC3E}">
        <p14:creationId xmlns:p14="http://schemas.microsoft.com/office/powerpoint/2010/main" val="1162284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MOD konsolideringsfase</a:t>
            </a:r>
          </a:p>
          <a:p>
            <a:r>
              <a:rPr lang="nb-NO" dirty="0" smtClean="0"/>
              <a:t>Tatt ansvar for å fortsette</a:t>
            </a:r>
            <a:r>
              <a:rPr lang="nb-NO" baseline="0" dirty="0" smtClean="0"/>
              <a:t> arbeidet etter MOD</a:t>
            </a:r>
          </a:p>
          <a:p>
            <a:r>
              <a:rPr lang="nb-NO" baseline="0" dirty="0" smtClean="0"/>
              <a:t>Erfaringer fra MOD (Delprosjekt ytelser): begynte i «feil ende», så på arkitektur og tekniske krav først. Brukte mye tid på regelspesifisering, hadde ingen metode.</a:t>
            </a:r>
          </a:p>
          <a:p>
            <a:endParaRPr lang="nb-NO" baseline="0" dirty="0" smtClean="0"/>
          </a:p>
          <a:p>
            <a:r>
              <a:rPr lang="nb-NO" baseline="0" dirty="0" smtClean="0"/>
              <a:t>Utvikling skal være forretningsdrevet: Regelspesifisering bidrar til bedre kunnskapsgrunnlag for prosessmodellering, høringsinnspill til departementet, kravspesifisering etc.</a:t>
            </a:r>
            <a:endParaRPr lang="nb-NO" dirty="0" smtClean="0"/>
          </a:p>
          <a:p>
            <a:endParaRPr lang="nb-NO" dirty="0" smtClean="0"/>
          </a:p>
        </p:txBody>
      </p:sp>
      <p:sp>
        <p:nvSpPr>
          <p:cNvPr id="4" name="Plassholder for lysbildenummer 3"/>
          <p:cNvSpPr>
            <a:spLocks noGrp="1"/>
          </p:cNvSpPr>
          <p:nvPr>
            <p:ph type="sldNum" sz="quarter" idx="10"/>
          </p:nvPr>
        </p:nvSpPr>
        <p:spPr/>
        <p:txBody>
          <a:bodyPr/>
          <a:lstStyle/>
          <a:p>
            <a:fld id="{CEFEB435-5AD0-4D28-A0D3-61AE908C25C8}" type="slidenum">
              <a:rPr lang="nb-NO" smtClean="0"/>
              <a:t>4</a:t>
            </a:fld>
            <a:endParaRPr lang="nb-NO"/>
          </a:p>
        </p:txBody>
      </p:sp>
      <p:sp>
        <p:nvSpPr>
          <p:cNvPr id="5" name="Plassholder for dato 4"/>
          <p:cNvSpPr>
            <a:spLocks noGrp="1"/>
          </p:cNvSpPr>
          <p:nvPr>
            <p:ph type="dt" idx="11"/>
          </p:nvPr>
        </p:nvSpPr>
        <p:spPr/>
        <p:txBody>
          <a:bodyPr/>
          <a:lstStyle/>
          <a:p>
            <a:fld id="{931AA529-A1CC-43E4-B5E2-456EC34F3943}" type="datetime1">
              <a:rPr lang="nb-NO" smtClean="0"/>
              <a:t>11.09.2014</a:t>
            </a:fld>
            <a:endParaRPr lang="nb-NO"/>
          </a:p>
        </p:txBody>
      </p:sp>
    </p:spTree>
    <p:extLst>
      <p:ext uri="{BB962C8B-B14F-4D97-AF65-F5344CB8AC3E}">
        <p14:creationId xmlns:p14="http://schemas.microsoft.com/office/powerpoint/2010/main" val="159240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EFEB435-5AD0-4D28-A0D3-61AE908C25C8}" type="slidenum">
              <a:rPr lang="nb-NO" smtClean="0"/>
              <a:t>5</a:t>
            </a:fld>
            <a:endParaRPr lang="nb-NO"/>
          </a:p>
        </p:txBody>
      </p:sp>
      <p:sp>
        <p:nvSpPr>
          <p:cNvPr id="5" name="Plassholder for dato 4"/>
          <p:cNvSpPr>
            <a:spLocks noGrp="1"/>
          </p:cNvSpPr>
          <p:nvPr>
            <p:ph type="dt" idx="11"/>
          </p:nvPr>
        </p:nvSpPr>
        <p:spPr/>
        <p:txBody>
          <a:bodyPr/>
          <a:lstStyle/>
          <a:p>
            <a:fld id="{7C457223-05C2-4F00-B4C9-5C053E055EAD}" type="datetime1">
              <a:rPr lang="nb-NO" smtClean="0"/>
              <a:t>11.09.2014</a:t>
            </a:fld>
            <a:endParaRPr lang="nb-NO"/>
          </a:p>
        </p:txBody>
      </p:sp>
    </p:spTree>
    <p:extLst>
      <p:ext uri="{BB962C8B-B14F-4D97-AF65-F5344CB8AC3E}">
        <p14:creationId xmlns:p14="http://schemas.microsoft.com/office/powerpoint/2010/main" val="340285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EFEB435-5AD0-4D28-A0D3-61AE908C25C8}" type="slidenum">
              <a:rPr lang="nb-NO" smtClean="0"/>
              <a:t>6</a:t>
            </a:fld>
            <a:endParaRPr lang="nb-NO"/>
          </a:p>
        </p:txBody>
      </p:sp>
      <p:sp>
        <p:nvSpPr>
          <p:cNvPr id="5" name="Plassholder for dato 4"/>
          <p:cNvSpPr>
            <a:spLocks noGrp="1"/>
          </p:cNvSpPr>
          <p:nvPr>
            <p:ph type="dt" idx="11"/>
          </p:nvPr>
        </p:nvSpPr>
        <p:spPr/>
        <p:txBody>
          <a:bodyPr/>
          <a:lstStyle/>
          <a:p>
            <a:fld id="{7C457223-05C2-4F00-B4C9-5C053E055EAD}" type="datetime1">
              <a:rPr lang="nb-NO" smtClean="0"/>
              <a:t>11.09.2014</a:t>
            </a:fld>
            <a:endParaRPr lang="nb-NO"/>
          </a:p>
        </p:txBody>
      </p:sp>
    </p:spTree>
    <p:extLst>
      <p:ext uri="{BB962C8B-B14F-4D97-AF65-F5344CB8AC3E}">
        <p14:creationId xmlns:p14="http://schemas.microsoft.com/office/powerpoint/2010/main" val="340285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MOD konsolideringsfase</a:t>
            </a:r>
          </a:p>
          <a:p>
            <a:r>
              <a:rPr lang="nb-NO" dirty="0" smtClean="0"/>
              <a:t>Tatt ansvar for å fortsette</a:t>
            </a:r>
            <a:r>
              <a:rPr lang="nb-NO" baseline="0" dirty="0" smtClean="0"/>
              <a:t> arbeidet etter MOD</a:t>
            </a:r>
          </a:p>
          <a:p>
            <a:r>
              <a:rPr lang="nb-NO" baseline="0" dirty="0" smtClean="0"/>
              <a:t>Erfaringer fra MOD (Delprosjekt ytelser): begynte i «feil ende», så på arkitektur og tekniske krav først. Brukte mye tid på regelspesifisering, hadde ingen metode.</a:t>
            </a:r>
          </a:p>
          <a:p>
            <a:endParaRPr lang="nb-NO" baseline="0" dirty="0" smtClean="0"/>
          </a:p>
          <a:p>
            <a:r>
              <a:rPr lang="nb-NO" baseline="0" dirty="0" smtClean="0"/>
              <a:t>Utvikling skal være forretningsdrevet: Regelspesifisering bidrar til bedre kunnskapsgrunnlag for prosessmodellering, høringsinnspill til departementet, kravspesifisering etc.</a:t>
            </a:r>
            <a:endParaRPr lang="nb-NO" dirty="0" smtClean="0"/>
          </a:p>
          <a:p>
            <a:endParaRPr lang="nb-NO" dirty="0" smtClean="0"/>
          </a:p>
        </p:txBody>
      </p:sp>
      <p:sp>
        <p:nvSpPr>
          <p:cNvPr id="4" name="Plassholder for lysbildenummer 3"/>
          <p:cNvSpPr>
            <a:spLocks noGrp="1"/>
          </p:cNvSpPr>
          <p:nvPr>
            <p:ph type="sldNum" sz="quarter" idx="10"/>
          </p:nvPr>
        </p:nvSpPr>
        <p:spPr/>
        <p:txBody>
          <a:bodyPr/>
          <a:lstStyle/>
          <a:p>
            <a:fld id="{CEFEB435-5AD0-4D28-A0D3-61AE908C25C8}" type="slidenum">
              <a:rPr lang="nb-NO" smtClean="0"/>
              <a:t>7</a:t>
            </a:fld>
            <a:endParaRPr lang="nb-NO"/>
          </a:p>
        </p:txBody>
      </p:sp>
      <p:sp>
        <p:nvSpPr>
          <p:cNvPr id="5" name="Plassholder for dato 4"/>
          <p:cNvSpPr>
            <a:spLocks noGrp="1"/>
          </p:cNvSpPr>
          <p:nvPr>
            <p:ph type="dt" idx="11"/>
          </p:nvPr>
        </p:nvSpPr>
        <p:spPr/>
        <p:txBody>
          <a:bodyPr/>
          <a:lstStyle/>
          <a:p>
            <a:fld id="{931AA529-A1CC-43E4-B5E2-456EC34F3943}" type="datetime1">
              <a:rPr lang="nb-NO" smtClean="0"/>
              <a:t>11.09.2014</a:t>
            </a:fld>
            <a:endParaRPr lang="nb-NO"/>
          </a:p>
        </p:txBody>
      </p:sp>
    </p:spTree>
    <p:extLst>
      <p:ext uri="{BB962C8B-B14F-4D97-AF65-F5344CB8AC3E}">
        <p14:creationId xmlns:p14="http://schemas.microsoft.com/office/powerpoint/2010/main" val="159240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EFEB435-5AD0-4D28-A0D3-61AE908C25C8}" type="slidenum">
              <a:rPr lang="nb-NO" smtClean="0"/>
              <a:t>8</a:t>
            </a:fld>
            <a:endParaRPr lang="nb-NO"/>
          </a:p>
        </p:txBody>
      </p:sp>
      <p:sp>
        <p:nvSpPr>
          <p:cNvPr id="5" name="Plassholder for dato 4"/>
          <p:cNvSpPr>
            <a:spLocks noGrp="1"/>
          </p:cNvSpPr>
          <p:nvPr>
            <p:ph type="dt" idx="11"/>
          </p:nvPr>
        </p:nvSpPr>
        <p:spPr/>
        <p:txBody>
          <a:bodyPr/>
          <a:lstStyle/>
          <a:p>
            <a:fld id="{7C457223-05C2-4F00-B4C9-5C053E055EAD}" type="datetime1">
              <a:rPr lang="nb-NO" smtClean="0"/>
              <a:t>11.09.2014</a:t>
            </a:fld>
            <a:endParaRPr lang="nb-NO"/>
          </a:p>
        </p:txBody>
      </p:sp>
    </p:spTree>
    <p:extLst>
      <p:ext uri="{BB962C8B-B14F-4D97-AF65-F5344CB8AC3E}">
        <p14:creationId xmlns:p14="http://schemas.microsoft.com/office/powerpoint/2010/main" val="340285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EFEB435-5AD0-4D28-A0D3-61AE908C25C8}" type="slidenum">
              <a:rPr lang="nb-NO" smtClean="0"/>
              <a:t>9</a:t>
            </a:fld>
            <a:endParaRPr lang="nb-NO"/>
          </a:p>
        </p:txBody>
      </p:sp>
      <p:sp>
        <p:nvSpPr>
          <p:cNvPr id="5" name="Plassholder for dato 4"/>
          <p:cNvSpPr>
            <a:spLocks noGrp="1"/>
          </p:cNvSpPr>
          <p:nvPr>
            <p:ph type="dt" idx="11"/>
          </p:nvPr>
        </p:nvSpPr>
        <p:spPr/>
        <p:txBody>
          <a:bodyPr/>
          <a:lstStyle/>
          <a:p>
            <a:fld id="{7C457223-05C2-4F00-B4C9-5C053E055EAD}" type="datetime1">
              <a:rPr lang="nb-NO" smtClean="0"/>
              <a:t>11.09.2014</a:t>
            </a:fld>
            <a:endParaRPr lang="nb-NO"/>
          </a:p>
        </p:txBody>
      </p:sp>
    </p:spTree>
    <p:extLst>
      <p:ext uri="{BB962C8B-B14F-4D97-AF65-F5344CB8AC3E}">
        <p14:creationId xmlns:p14="http://schemas.microsoft.com/office/powerpoint/2010/main" val="340285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smtClean="0"/>
          </a:p>
          <a:p>
            <a:r>
              <a:rPr lang="nb-NO" dirty="0" smtClean="0"/>
              <a:t>Det</a:t>
            </a:r>
            <a:r>
              <a:rPr lang="nb-NO" baseline="0" dirty="0" smtClean="0"/>
              <a:t> er mange gode grunner til å beskrive rettsreglene</a:t>
            </a:r>
          </a:p>
          <a:p>
            <a:endParaRPr lang="nb-NO" baseline="0" dirty="0" smtClean="0"/>
          </a:p>
          <a:p>
            <a:pPr defTabSz="919886"/>
            <a:r>
              <a:rPr lang="nb-NO" b="0" dirty="0" smtClean="0"/>
              <a:t>Ingen</a:t>
            </a:r>
            <a:r>
              <a:rPr lang="nb-NO" b="0" baseline="0" dirty="0" smtClean="0"/>
              <a:t> uttømmende liste</a:t>
            </a:r>
            <a:endParaRPr lang="nb-NO" b="0" dirty="0" smtClean="0"/>
          </a:p>
          <a:p>
            <a:endParaRPr lang="nb-NO" baseline="0" dirty="0" smtClean="0"/>
          </a:p>
        </p:txBody>
      </p:sp>
      <p:sp>
        <p:nvSpPr>
          <p:cNvPr id="4" name="Plassholder for lysbildenummer 3"/>
          <p:cNvSpPr>
            <a:spLocks noGrp="1"/>
          </p:cNvSpPr>
          <p:nvPr>
            <p:ph type="sldNum" sz="quarter" idx="10"/>
          </p:nvPr>
        </p:nvSpPr>
        <p:spPr/>
        <p:txBody>
          <a:bodyPr/>
          <a:lstStyle/>
          <a:p>
            <a:fld id="{CEFEB435-5AD0-4D28-A0D3-61AE908C25C8}" type="slidenum">
              <a:rPr lang="nb-NO" smtClean="0"/>
              <a:t>10</a:t>
            </a:fld>
            <a:endParaRPr lang="nb-NO"/>
          </a:p>
        </p:txBody>
      </p:sp>
      <p:sp>
        <p:nvSpPr>
          <p:cNvPr id="5" name="Plassholder for dato 4"/>
          <p:cNvSpPr>
            <a:spLocks noGrp="1"/>
          </p:cNvSpPr>
          <p:nvPr>
            <p:ph type="dt" idx="11"/>
          </p:nvPr>
        </p:nvSpPr>
        <p:spPr/>
        <p:txBody>
          <a:bodyPr/>
          <a:lstStyle/>
          <a:p>
            <a:fld id="{AFE9C766-C8E8-4CB6-B544-CFD9A6BDAB9D}" type="datetime1">
              <a:rPr lang="nb-NO" smtClean="0"/>
              <a:t>11.09.2014</a:t>
            </a:fld>
            <a:endParaRPr lang="nb-NO"/>
          </a:p>
        </p:txBody>
      </p:sp>
    </p:spTree>
    <p:extLst>
      <p:ext uri="{BB962C8B-B14F-4D97-AF65-F5344CB8AC3E}">
        <p14:creationId xmlns:p14="http://schemas.microsoft.com/office/powerpoint/2010/main" val="2492986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EFEB435-5AD0-4D28-A0D3-61AE908C25C8}" type="slidenum">
              <a:rPr lang="nb-NO" smtClean="0"/>
              <a:t>11</a:t>
            </a:fld>
            <a:endParaRPr lang="nb-NO"/>
          </a:p>
        </p:txBody>
      </p:sp>
      <p:sp>
        <p:nvSpPr>
          <p:cNvPr id="5" name="Plassholder for dato 4"/>
          <p:cNvSpPr>
            <a:spLocks noGrp="1"/>
          </p:cNvSpPr>
          <p:nvPr>
            <p:ph type="dt" idx="11"/>
          </p:nvPr>
        </p:nvSpPr>
        <p:spPr/>
        <p:txBody>
          <a:bodyPr/>
          <a:lstStyle/>
          <a:p>
            <a:fld id="{7C457223-05C2-4F00-B4C9-5C053E055EAD}" type="datetime1">
              <a:rPr lang="nb-NO" smtClean="0"/>
              <a:t>11.09.2014</a:t>
            </a:fld>
            <a:endParaRPr lang="nb-NO"/>
          </a:p>
        </p:txBody>
      </p:sp>
    </p:spTree>
    <p:extLst>
      <p:ext uri="{BB962C8B-B14F-4D97-AF65-F5344CB8AC3E}">
        <p14:creationId xmlns:p14="http://schemas.microsoft.com/office/powerpoint/2010/main" val="3402859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3079" name="Rectangle 7"/>
          <p:cNvSpPr>
            <a:spLocks noChangeArrowheads="1"/>
          </p:cNvSpPr>
          <p:nvPr/>
        </p:nvSpPr>
        <p:spPr bwMode="auto">
          <a:xfrm>
            <a:off x="250825" y="2781300"/>
            <a:ext cx="8893175" cy="3740150"/>
          </a:xfrm>
          <a:prstGeom prst="rect">
            <a:avLst/>
          </a:prstGeom>
          <a:solidFill>
            <a:schemeClr val="accent1"/>
          </a:soli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pic>
        <p:nvPicPr>
          <p:cNvPr id="3097" name="Picture 25" descr="Stiplet_linje_mork_gr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312863"/>
            <a:ext cx="8893175" cy="19050"/>
          </a:xfrm>
          <a:prstGeom prst="rect">
            <a:avLst/>
          </a:prstGeom>
          <a:noFill/>
          <a:extLst>
            <a:ext uri="{909E8E84-426E-40DD-AFC4-6F175D3DCCD1}">
              <a14:hiddenFill xmlns:a14="http://schemas.microsoft.com/office/drawing/2010/main">
                <a:solidFill>
                  <a:srgbClr val="FFFFFF"/>
                </a:solidFill>
              </a14:hiddenFill>
            </a:ext>
          </a:extLst>
        </p:spPr>
      </p:pic>
      <p:sp>
        <p:nvSpPr>
          <p:cNvPr id="3075" name="Rectangle 3"/>
          <p:cNvSpPr>
            <a:spLocks noGrp="1" noChangeArrowheads="1"/>
          </p:cNvSpPr>
          <p:nvPr>
            <p:ph type="subTitle" idx="1"/>
          </p:nvPr>
        </p:nvSpPr>
        <p:spPr>
          <a:xfrm>
            <a:off x="530225" y="1014413"/>
            <a:ext cx="6400800" cy="369887"/>
          </a:xfrm>
        </p:spPr>
        <p:txBody>
          <a:bodyPr/>
          <a:lstStyle>
            <a:lvl1pPr marL="0" indent="0">
              <a:buFont typeface="Wingdings" pitchFamily="2" charset="2"/>
              <a:buNone/>
              <a:defRPr sz="1800" b="0">
                <a:solidFill>
                  <a:schemeClr val="tx2"/>
                </a:solidFill>
                <a:latin typeface="Times New Roman" pitchFamily="18" charset="0"/>
              </a:defRPr>
            </a:lvl1pPr>
          </a:lstStyle>
          <a:p>
            <a:pPr lvl="0"/>
            <a:r>
              <a:rPr lang="nb-NO" noProof="0" smtClean="0"/>
              <a:t>Klikk for å redigere undertittelstil i malen</a:t>
            </a:r>
          </a:p>
        </p:txBody>
      </p:sp>
      <p:pic>
        <p:nvPicPr>
          <p:cNvPr id="3098" name="Picture 26" descr="nav_pos_logo_RG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063" y="2092325"/>
            <a:ext cx="1439862" cy="906463"/>
          </a:xfrm>
          <a:prstGeom prst="rect">
            <a:avLst/>
          </a:prstGeom>
          <a:noFill/>
          <a:extLst>
            <a:ext uri="{909E8E84-426E-40DD-AFC4-6F175D3DCCD1}">
              <a14:hiddenFill xmlns:a14="http://schemas.microsoft.com/office/drawing/2010/main">
                <a:solidFill>
                  <a:srgbClr val="FFFFFF"/>
                </a:solidFill>
              </a14:hiddenFill>
            </a:ext>
          </a:extLst>
        </p:spPr>
      </p:pic>
      <p:pic>
        <p:nvPicPr>
          <p:cNvPr id="3099" name="Picture 27" descr="Stiplet_linje_mork_gr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3644900"/>
            <a:ext cx="8893175" cy="1905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539750" y="3286125"/>
            <a:ext cx="8362950" cy="647700"/>
          </a:xfrm>
        </p:spPr>
        <p:txBody>
          <a:bodyPr anchor="t"/>
          <a:lstStyle>
            <a:lvl1pPr>
              <a:defRPr>
                <a:solidFill>
                  <a:schemeClr val="tx1"/>
                </a:solidFill>
              </a:defRPr>
            </a:lvl1pPr>
          </a:lstStyle>
          <a:p>
            <a:pPr lvl="0"/>
            <a:r>
              <a:rPr lang="nb-NO" noProof="0" smtClean="0"/>
              <a:t>Klikk for å redigere tittelstil</a:t>
            </a:r>
          </a:p>
        </p:txBody>
      </p:sp>
      <p:sp>
        <p:nvSpPr>
          <p:cNvPr id="3100" name="Rectangle 28"/>
          <p:cNvSpPr>
            <a:spLocks noGrp="1" noChangeArrowheads="1"/>
          </p:cNvSpPr>
          <p:nvPr>
            <p:ph type="dt" sz="quarter"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nn-NO"/>
          </a:p>
        </p:txBody>
      </p:sp>
      <p:sp>
        <p:nvSpPr>
          <p:cNvPr id="3101" name="Rectangle 29"/>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nn-NO"/>
          </a:p>
        </p:txBody>
      </p:sp>
      <p:sp>
        <p:nvSpPr>
          <p:cNvPr id="3102" name="Rectangle 30"/>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9C443E6-545C-42B6-A899-701B24435A2A}" type="slidenum">
              <a:rPr lang="nn-NO"/>
              <a:pPr/>
              <a:t>‹#›</a:t>
            </a:fld>
            <a:endParaRPr lang="nn-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995484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extLst>
      <p:ext uri="{BB962C8B-B14F-4D97-AF65-F5344CB8AC3E}">
        <p14:creationId xmlns:p14="http://schemas.microsoft.com/office/powerpoint/2010/main" val="2290541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773238"/>
            <a:ext cx="4110038"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719638" y="1773238"/>
            <a:ext cx="4110037"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529502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2020494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Tree>
    <p:extLst>
      <p:ext uri="{BB962C8B-B14F-4D97-AF65-F5344CB8AC3E}">
        <p14:creationId xmlns:p14="http://schemas.microsoft.com/office/powerpoint/2010/main" val="1376916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2827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93786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1439699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398204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734175" y="257175"/>
            <a:ext cx="2095500" cy="6015038"/>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47675" y="257175"/>
            <a:ext cx="6134100" cy="6015038"/>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3312706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4" name="Picture 20" descr="Stiplet_linje_mork_gra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0825" y="568325"/>
            <a:ext cx="8893175" cy="1905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nav_pos_logo_RG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40713" y="239713"/>
            <a:ext cx="701675" cy="441325"/>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p:cNvSpPr>
            <a:spLocks noGrp="1" noChangeArrowheads="1"/>
          </p:cNvSpPr>
          <p:nvPr>
            <p:ph type="body" idx="1"/>
          </p:nvPr>
        </p:nvSpPr>
        <p:spPr bwMode="auto">
          <a:xfrm>
            <a:off x="457200" y="1773238"/>
            <a:ext cx="8372475"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p:txBody>
      </p:sp>
      <p:sp>
        <p:nvSpPr>
          <p:cNvPr id="1026" name="Rectangle 2"/>
          <p:cNvSpPr>
            <a:spLocks noGrp="1" noChangeArrowheads="1"/>
          </p:cNvSpPr>
          <p:nvPr>
            <p:ph type="title"/>
          </p:nvPr>
        </p:nvSpPr>
        <p:spPr bwMode="auto">
          <a:xfrm>
            <a:off x="447675" y="257175"/>
            <a:ext cx="7256463" cy="113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1037" name="Text Box 13"/>
          <p:cNvSpPr txBox="1">
            <a:spLocks noChangeArrowheads="1"/>
          </p:cNvSpPr>
          <p:nvPr/>
        </p:nvSpPr>
        <p:spPr bwMode="auto">
          <a:xfrm>
            <a:off x="481013" y="6524625"/>
            <a:ext cx="9112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sz="800">
                <a:solidFill>
                  <a:schemeClr val="tx2"/>
                </a:solidFill>
                <a:latin typeface="Times New Roman" pitchFamily="18" charset="0"/>
              </a:rPr>
              <a:t>NAV, </a:t>
            </a:r>
            <a:fld id="{BB605C14-D501-4CE4-885F-E3749420A937}" type="datetime1">
              <a:rPr lang="nb-NO" sz="800">
                <a:solidFill>
                  <a:schemeClr val="tx2"/>
                </a:solidFill>
                <a:latin typeface="Times New Roman" pitchFamily="18" charset="0"/>
              </a:rPr>
              <a:pPr/>
              <a:t>11.09.2014</a:t>
            </a:fld>
            <a:endParaRPr lang="nb-NO" sz="800">
              <a:solidFill>
                <a:schemeClr val="tx2"/>
              </a:solidFill>
              <a:latin typeface="Times New Roman" pitchFamily="18" charset="0"/>
            </a:endParaRPr>
          </a:p>
        </p:txBody>
      </p:sp>
      <p:sp>
        <p:nvSpPr>
          <p:cNvPr id="1038" name="Text Box 14"/>
          <p:cNvSpPr txBox="1">
            <a:spLocks noChangeArrowheads="1"/>
          </p:cNvSpPr>
          <p:nvPr/>
        </p:nvSpPr>
        <p:spPr bwMode="auto">
          <a:xfrm>
            <a:off x="8228013" y="6524625"/>
            <a:ext cx="5080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nb-NO" sz="800">
                <a:solidFill>
                  <a:schemeClr val="tx2"/>
                </a:solidFill>
                <a:latin typeface="Times New Roman" pitchFamily="18" charset="0"/>
              </a:rPr>
              <a:t>Side </a:t>
            </a:r>
            <a:fld id="{A3C9ADDA-A286-4EC2-988D-7E9BA8132C77}" type="slidenum">
              <a:rPr lang="nb-NO" sz="800">
                <a:solidFill>
                  <a:schemeClr val="tx2"/>
                </a:solidFill>
                <a:latin typeface="Times New Roman" pitchFamily="18" charset="0"/>
              </a:rPr>
              <a:pPr algn="r"/>
              <a:t>‹#›</a:t>
            </a:fld>
            <a:endParaRPr lang="nb-NO" sz="800">
              <a:solidFill>
                <a:schemeClr val="tx2"/>
              </a:solidFill>
              <a:latin typeface="Times New Roman" pitchFamily="18" charset="0"/>
            </a:endParaRPr>
          </a:p>
        </p:txBody>
      </p:sp>
      <p:pic>
        <p:nvPicPr>
          <p:cNvPr id="1041" name="Picture 17" descr="Stiplet_linje_mork_gra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0825" y="1314450"/>
            <a:ext cx="8893175" cy="19050"/>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Stiplet_linje_mork_gra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7650" y="6505575"/>
            <a:ext cx="8893175" cy="1905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80000"/>
        </a:lnSpc>
        <a:spcBef>
          <a:spcPct val="0"/>
        </a:spcBef>
        <a:spcAft>
          <a:spcPct val="0"/>
        </a:spcAft>
        <a:defRPr sz="2800" b="1">
          <a:solidFill>
            <a:schemeClr val="tx2"/>
          </a:solidFill>
          <a:latin typeface="+mj-lt"/>
          <a:ea typeface="+mj-ea"/>
          <a:cs typeface="+mj-cs"/>
        </a:defRPr>
      </a:lvl1pPr>
      <a:lvl2pPr algn="l" rtl="0" fontAlgn="base">
        <a:lnSpc>
          <a:spcPct val="80000"/>
        </a:lnSpc>
        <a:spcBef>
          <a:spcPct val="0"/>
        </a:spcBef>
        <a:spcAft>
          <a:spcPct val="0"/>
        </a:spcAft>
        <a:defRPr sz="2800" b="1">
          <a:solidFill>
            <a:schemeClr val="tx2"/>
          </a:solidFill>
          <a:latin typeface="Arial" charset="0"/>
        </a:defRPr>
      </a:lvl2pPr>
      <a:lvl3pPr algn="l" rtl="0" fontAlgn="base">
        <a:lnSpc>
          <a:spcPct val="80000"/>
        </a:lnSpc>
        <a:spcBef>
          <a:spcPct val="0"/>
        </a:spcBef>
        <a:spcAft>
          <a:spcPct val="0"/>
        </a:spcAft>
        <a:defRPr sz="2800" b="1">
          <a:solidFill>
            <a:schemeClr val="tx2"/>
          </a:solidFill>
          <a:latin typeface="Arial" charset="0"/>
        </a:defRPr>
      </a:lvl3pPr>
      <a:lvl4pPr algn="l" rtl="0" fontAlgn="base">
        <a:lnSpc>
          <a:spcPct val="80000"/>
        </a:lnSpc>
        <a:spcBef>
          <a:spcPct val="0"/>
        </a:spcBef>
        <a:spcAft>
          <a:spcPct val="0"/>
        </a:spcAft>
        <a:defRPr sz="2800" b="1">
          <a:solidFill>
            <a:schemeClr val="tx2"/>
          </a:solidFill>
          <a:latin typeface="Arial" charset="0"/>
        </a:defRPr>
      </a:lvl4pPr>
      <a:lvl5pPr algn="l" rtl="0" fontAlgn="base">
        <a:lnSpc>
          <a:spcPct val="80000"/>
        </a:lnSpc>
        <a:spcBef>
          <a:spcPct val="0"/>
        </a:spcBef>
        <a:spcAft>
          <a:spcPct val="0"/>
        </a:spcAft>
        <a:defRPr sz="2800" b="1">
          <a:solidFill>
            <a:schemeClr val="tx2"/>
          </a:solidFill>
          <a:latin typeface="Arial" charset="0"/>
        </a:defRPr>
      </a:lvl5pPr>
      <a:lvl6pPr marL="457200" algn="l" rtl="0" fontAlgn="base">
        <a:lnSpc>
          <a:spcPct val="80000"/>
        </a:lnSpc>
        <a:spcBef>
          <a:spcPct val="0"/>
        </a:spcBef>
        <a:spcAft>
          <a:spcPct val="0"/>
        </a:spcAft>
        <a:defRPr sz="2800" b="1">
          <a:solidFill>
            <a:schemeClr val="tx2"/>
          </a:solidFill>
          <a:latin typeface="Arial" charset="0"/>
        </a:defRPr>
      </a:lvl6pPr>
      <a:lvl7pPr marL="914400" algn="l" rtl="0" fontAlgn="base">
        <a:lnSpc>
          <a:spcPct val="80000"/>
        </a:lnSpc>
        <a:spcBef>
          <a:spcPct val="0"/>
        </a:spcBef>
        <a:spcAft>
          <a:spcPct val="0"/>
        </a:spcAft>
        <a:defRPr sz="2800" b="1">
          <a:solidFill>
            <a:schemeClr val="tx2"/>
          </a:solidFill>
          <a:latin typeface="Arial" charset="0"/>
        </a:defRPr>
      </a:lvl7pPr>
      <a:lvl8pPr marL="1371600" algn="l" rtl="0" fontAlgn="base">
        <a:lnSpc>
          <a:spcPct val="80000"/>
        </a:lnSpc>
        <a:spcBef>
          <a:spcPct val="0"/>
        </a:spcBef>
        <a:spcAft>
          <a:spcPct val="0"/>
        </a:spcAft>
        <a:defRPr sz="2800" b="1">
          <a:solidFill>
            <a:schemeClr val="tx2"/>
          </a:solidFill>
          <a:latin typeface="Arial" charset="0"/>
        </a:defRPr>
      </a:lvl8pPr>
      <a:lvl9pPr marL="1828800" algn="l" rtl="0" fontAlgn="base">
        <a:lnSpc>
          <a:spcPct val="80000"/>
        </a:lnSpc>
        <a:spcBef>
          <a:spcPct val="0"/>
        </a:spcBef>
        <a:spcAft>
          <a:spcPct val="0"/>
        </a:spcAft>
        <a:defRPr sz="2800" b="1">
          <a:solidFill>
            <a:schemeClr val="tx2"/>
          </a:solidFill>
          <a:latin typeface="Arial" charset="0"/>
        </a:defRPr>
      </a:lvl9pPr>
    </p:titleStyle>
    <p:bodyStyle>
      <a:lvl1pPr marL="269875" indent="-269875" algn="l" rtl="0" fontAlgn="base">
        <a:spcBef>
          <a:spcPct val="50000"/>
        </a:spcBef>
        <a:spcAft>
          <a:spcPct val="0"/>
        </a:spcAft>
        <a:buSzPct val="85000"/>
        <a:buFont typeface="Wingdings" pitchFamily="2" charset="2"/>
        <a:buChar char="§"/>
        <a:defRPr sz="2200" b="1">
          <a:solidFill>
            <a:schemeClr val="tx1"/>
          </a:solidFill>
          <a:latin typeface="+mn-lt"/>
          <a:ea typeface="+mn-ea"/>
          <a:cs typeface="+mn-cs"/>
        </a:defRPr>
      </a:lvl1pPr>
      <a:lvl2pPr marL="625475" indent="-176213" algn="l" rtl="0" fontAlgn="base">
        <a:spcBef>
          <a:spcPct val="0"/>
        </a:spcBef>
        <a:spcAft>
          <a:spcPct val="0"/>
        </a:spcAft>
        <a:buSzPct val="85000"/>
        <a:buFont typeface="Arial" charset="0"/>
        <a:buChar char="–"/>
        <a:defRPr b="1">
          <a:solidFill>
            <a:schemeClr val="tx1"/>
          </a:solidFill>
          <a:latin typeface="+mn-lt"/>
        </a:defRPr>
      </a:lvl2pPr>
      <a:lvl3pPr marL="989013" indent="-184150" algn="l" rtl="0" fontAlgn="base">
        <a:spcBef>
          <a:spcPct val="0"/>
        </a:spcBef>
        <a:spcAft>
          <a:spcPct val="0"/>
        </a:spcAft>
        <a:buSzPct val="85000"/>
        <a:buFont typeface="Arial" charset="0"/>
        <a:buChar char="–"/>
        <a:defRPr sz="1600" b="1">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a:xfrm>
            <a:off x="539750" y="3333142"/>
            <a:ext cx="8362950" cy="647700"/>
          </a:xfrm>
        </p:spPr>
        <p:txBody>
          <a:bodyPr/>
          <a:lstStyle/>
          <a:p>
            <a:r>
              <a:rPr lang="nb-NO" sz="2400" dirty="0" smtClean="0"/>
              <a:t>Arbeid med Metode for regelspesifisering i NAV</a:t>
            </a:r>
            <a:br>
              <a:rPr lang="nb-NO" sz="2400" dirty="0" smtClean="0"/>
            </a:br>
            <a:r>
              <a:rPr lang="nb-NO" sz="2400" dirty="0" smtClean="0"/>
              <a:t>noen erfaringer og veien videre……</a:t>
            </a:r>
            <a:br>
              <a:rPr lang="nb-NO" sz="2400" dirty="0" smtClean="0"/>
            </a:br>
            <a:r>
              <a:rPr lang="nb-NO" sz="2400" dirty="0"/>
              <a:t/>
            </a:r>
            <a:br>
              <a:rPr lang="nb-NO" sz="2400" dirty="0"/>
            </a:br>
            <a:endParaRPr lang="nb-NO" sz="2400" dirty="0"/>
          </a:p>
        </p:txBody>
      </p:sp>
      <p:sp>
        <p:nvSpPr>
          <p:cNvPr id="2" name="TekstSylinder 1"/>
          <p:cNvSpPr txBox="1"/>
          <p:nvPr/>
        </p:nvSpPr>
        <p:spPr>
          <a:xfrm>
            <a:off x="539750" y="5670667"/>
            <a:ext cx="5137996" cy="646331"/>
          </a:xfrm>
          <a:prstGeom prst="rect">
            <a:avLst/>
          </a:prstGeom>
          <a:noFill/>
        </p:spPr>
        <p:txBody>
          <a:bodyPr wrap="square" rtlCol="0">
            <a:spAutoFit/>
          </a:bodyPr>
          <a:lstStyle/>
          <a:p>
            <a:r>
              <a:rPr lang="nb-NO" dirty="0" smtClean="0"/>
              <a:t>Elisabeth Sunde, Ytelsesavdelingen, Kontor for felleskomponenter</a:t>
            </a:r>
          </a:p>
        </p:txBody>
      </p:sp>
      <p:sp>
        <p:nvSpPr>
          <p:cNvPr id="4" name="TekstSylinder 3"/>
          <p:cNvSpPr txBox="1"/>
          <p:nvPr/>
        </p:nvSpPr>
        <p:spPr>
          <a:xfrm>
            <a:off x="7372999" y="6188779"/>
            <a:ext cx="1661160" cy="276999"/>
          </a:xfrm>
          <a:prstGeom prst="rect">
            <a:avLst/>
          </a:prstGeom>
          <a:noFill/>
        </p:spPr>
        <p:txBody>
          <a:bodyPr wrap="square" rtlCol="0">
            <a:spAutoFit/>
          </a:bodyPr>
          <a:lstStyle/>
          <a:p>
            <a:r>
              <a:rPr lang="nb-NO" sz="1200" dirty="0" smtClean="0"/>
              <a:t>07.03.2014</a:t>
            </a:r>
            <a:endParaRPr lang="nb-NO" sz="1200" dirty="0"/>
          </a:p>
        </p:txBody>
      </p:sp>
      <p:sp>
        <p:nvSpPr>
          <p:cNvPr id="5" name="TekstSylinder 4"/>
          <p:cNvSpPr txBox="1"/>
          <p:nvPr/>
        </p:nvSpPr>
        <p:spPr>
          <a:xfrm>
            <a:off x="293911" y="1001488"/>
            <a:ext cx="3287486" cy="369332"/>
          </a:xfrm>
          <a:prstGeom prst="rect">
            <a:avLst/>
          </a:prstGeom>
          <a:noFill/>
        </p:spPr>
        <p:txBody>
          <a:bodyPr wrap="square" rtlCol="0">
            <a:spAutoFit/>
          </a:bodyPr>
          <a:lstStyle/>
          <a:p>
            <a:r>
              <a:rPr lang="nb-NO" dirty="0" smtClean="0">
                <a:solidFill>
                  <a:schemeClr val="tx2"/>
                </a:solidFill>
              </a:rPr>
              <a:t>AFIN 11.09.14</a:t>
            </a:r>
            <a:endParaRPr lang="nb-NO" dirty="0">
              <a:solidFill>
                <a:schemeClr val="tx2"/>
              </a:solidFill>
            </a:endParaRPr>
          </a:p>
        </p:txBody>
      </p:sp>
    </p:spTree>
    <p:extLst>
      <p:ext uri="{BB962C8B-B14F-4D97-AF65-F5344CB8AC3E}">
        <p14:creationId xmlns:p14="http://schemas.microsoft.com/office/powerpoint/2010/main" val="28917389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latin typeface="Verdana" panose="020B0604030504040204" pitchFamily="34" charset="0"/>
                <a:ea typeface="Verdana" panose="020B0604030504040204" pitchFamily="34" charset="0"/>
                <a:cs typeface="Verdana" panose="020B0604030504040204" pitchFamily="34" charset="0"/>
              </a:rPr>
              <a:t>Hvorfor spesifisere rettsregler?</a:t>
            </a:r>
            <a:endParaRPr lang="nb-NO" dirty="0">
              <a:latin typeface="Verdana" panose="020B0604030504040204" pitchFamily="34" charset="0"/>
              <a:ea typeface="Verdana" panose="020B0604030504040204" pitchFamily="34" charset="0"/>
              <a:cs typeface="Verdana" panose="020B0604030504040204" pitchFamily="34" charset="0"/>
            </a:endParaRPr>
          </a:p>
        </p:txBody>
      </p:sp>
      <p:sp>
        <p:nvSpPr>
          <p:cNvPr id="3" name="Plassholder for innhold 2"/>
          <p:cNvSpPr>
            <a:spLocks noGrp="1"/>
          </p:cNvSpPr>
          <p:nvPr>
            <p:ph idx="1"/>
          </p:nvPr>
        </p:nvSpPr>
        <p:spPr>
          <a:xfrm>
            <a:off x="457200" y="1773238"/>
            <a:ext cx="8372475" cy="4498975"/>
          </a:xfrm>
        </p:spPr>
        <p:txBody>
          <a:bodyPr/>
          <a:lstStyle/>
          <a:p>
            <a:pPr marL="0" indent="0">
              <a:buNone/>
            </a:pPr>
            <a:r>
              <a:rPr lang="nb-NO" sz="1800" dirty="0">
                <a:latin typeface="Verdana" panose="020B0604030504040204" pitchFamily="34" charset="0"/>
                <a:ea typeface="Verdana" panose="020B0604030504040204" pitchFamily="34" charset="0"/>
                <a:cs typeface="Verdana" panose="020B0604030504040204" pitchFamily="34" charset="0"/>
              </a:rPr>
              <a:t>NAV må sikre seg rettslig kontroll med automatiske vedtak</a:t>
            </a:r>
            <a:endParaRPr lang="nb-NO" sz="2400" b="0"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nb-NO" sz="1800" dirty="0" smtClean="0">
                <a:latin typeface="Verdana" panose="020B0604030504040204" pitchFamily="34" charset="0"/>
                <a:ea typeface="Verdana" panose="020B0604030504040204" pitchFamily="34" charset="0"/>
                <a:cs typeface="Verdana" panose="020B0604030504040204" pitchFamily="34" charset="0"/>
              </a:rPr>
              <a:t>Vedtaksbehandling må få samme utfall enten det saksbehandlingen er helt manuell eller helt automatisk.</a:t>
            </a:r>
          </a:p>
          <a:p>
            <a:pPr marL="0" indent="0">
              <a:buNone/>
            </a:pPr>
            <a:r>
              <a:rPr lang="nb-NO" sz="1800" dirty="0" smtClean="0">
                <a:latin typeface="Verdana" panose="020B0604030504040204" pitchFamily="34" charset="0"/>
                <a:ea typeface="Verdana" panose="020B0604030504040204" pitchFamily="34" charset="0"/>
                <a:cs typeface="Verdana" panose="020B0604030504040204" pitchFamily="34" charset="0"/>
              </a:rPr>
              <a:t>Automatisert  saksbehandling styres av en rekke </a:t>
            </a:r>
            <a:r>
              <a:rPr lang="nb-NO" sz="1800" dirty="0" smtClean="0">
                <a:solidFill>
                  <a:schemeClr val="tx2"/>
                </a:solidFill>
                <a:latin typeface="Verdana" panose="020B0604030504040204" pitchFamily="34" charset="0"/>
                <a:ea typeface="Verdana" panose="020B0604030504040204" pitchFamily="34" charset="0"/>
                <a:cs typeface="Verdana" panose="020B0604030504040204" pitchFamily="34" charset="0"/>
              </a:rPr>
              <a:t>rettslige krav</a:t>
            </a:r>
          </a:p>
          <a:p>
            <a:pPr lvl="1"/>
            <a:r>
              <a:rPr lang="nb-NO" sz="1400" b="0" dirty="0" smtClean="0">
                <a:latin typeface="Verdana" panose="020B0604030504040204" pitchFamily="34" charset="0"/>
                <a:ea typeface="Verdana" panose="020B0604030504040204" pitchFamily="34" charset="0"/>
                <a:cs typeface="Verdana" panose="020B0604030504040204" pitchFamily="34" charset="0"/>
              </a:rPr>
              <a:t>Regler for rettslige rammebetingelser (også kalt IFK til etterlevelse)</a:t>
            </a:r>
          </a:p>
          <a:p>
            <a:pPr lvl="1"/>
            <a:r>
              <a:rPr lang="nb-NO" sz="1400" b="0" dirty="0" smtClean="0">
                <a:latin typeface="Verdana" panose="020B0604030504040204" pitchFamily="34" charset="0"/>
                <a:ea typeface="Verdana" panose="020B0604030504040204" pitchFamily="34" charset="0"/>
                <a:cs typeface="Verdana" panose="020B0604030504040204" pitchFamily="34" charset="0"/>
              </a:rPr>
              <a:t>Materielle regler som regulerer rett eller plikt i forhold til f.eks. en ytelse fra FT</a:t>
            </a:r>
          </a:p>
          <a:p>
            <a:pPr lvl="1"/>
            <a:r>
              <a:rPr lang="nb-NO" sz="1400" b="0" dirty="0" smtClean="0">
                <a:latin typeface="Verdana" panose="020B0604030504040204" pitchFamily="34" charset="0"/>
                <a:ea typeface="Verdana" panose="020B0604030504040204" pitchFamily="34" charset="0"/>
                <a:cs typeface="Verdana" panose="020B0604030504040204" pitchFamily="34" charset="0"/>
              </a:rPr>
              <a:t>Juridisk metode</a:t>
            </a:r>
          </a:p>
          <a:p>
            <a:pPr marL="0" indent="0">
              <a:buNone/>
            </a:pPr>
            <a:r>
              <a:rPr lang="nb-NO" sz="1800" dirty="0" smtClean="0">
                <a:latin typeface="Verdana" panose="020B0604030504040204" pitchFamily="34" charset="0"/>
                <a:ea typeface="Verdana" panose="020B0604030504040204" pitchFamily="34" charset="0"/>
                <a:cs typeface="Verdana" panose="020B0604030504040204" pitchFamily="34" charset="0"/>
              </a:rPr>
              <a:t>Et regelverk som </a:t>
            </a:r>
            <a:r>
              <a:rPr lang="nb-NO" sz="1800" dirty="0">
                <a:latin typeface="Verdana" panose="020B0604030504040204" pitchFamily="34" charset="0"/>
                <a:ea typeface="Verdana" panose="020B0604030504040204" pitchFamily="34" charset="0"/>
                <a:cs typeface="Verdana" panose="020B0604030504040204" pitchFamily="34" charset="0"/>
              </a:rPr>
              <a:t>skal inn i et system må </a:t>
            </a:r>
            <a:r>
              <a:rPr lang="nb-NO" sz="1800" dirty="0">
                <a:solidFill>
                  <a:schemeClr val="tx2"/>
                </a:solidFill>
                <a:latin typeface="Verdana" panose="020B0604030504040204" pitchFamily="34" charset="0"/>
                <a:ea typeface="Verdana" panose="020B0604030504040204" pitchFamily="34" charset="0"/>
                <a:cs typeface="Verdana" panose="020B0604030504040204" pitchFamily="34" charset="0"/>
              </a:rPr>
              <a:t>beskrives</a:t>
            </a:r>
            <a:r>
              <a:rPr lang="nb-NO" sz="1800" dirty="0">
                <a:latin typeface="Verdana" panose="020B0604030504040204" pitchFamily="34" charset="0"/>
                <a:ea typeface="Verdana" panose="020B0604030504040204" pitchFamily="34" charset="0"/>
                <a:cs typeface="Verdana" panose="020B0604030504040204" pitchFamily="34" charset="0"/>
              </a:rPr>
              <a:t> på en </a:t>
            </a:r>
            <a:r>
              <a:rPr lang="nb-NO" sz="1800" dirty="0" smtClean="0">
                <a:latin typeface="Verdana" panose="020B0604030504040204" pitchFamily="34" charset="0"/>
                <a:ea typeface="Verdana" panose="020B0604030504040204" pitchFamily="34" charset="0"/>
                <a:cs typeface="Verdana" panose="020B0604030504040204" pitchFamily="34" charset="0"/>
              </a:rPr>
              <a:t>så </a:t>
            </a:r>
            <a:r>
              <a:rPr lang="nb-NO" sz="1800" dirty="0" smtClean="0">
                <a:solidFill>
                  <a:schemeClr val="tx2"/>
                </a:solidFill>
                <a:latin typeface="Verdana" panose="020B0604030504040204" pitchFamily="34" charset="0"/>
                <a:ea typeface="Verdana" panose="020B0604030504040204" pitchFamily="34" charset="0"/>
                <a:cs typeface="Verdana" panose="020B0604030504040204" pitchFamily="34" charset="0"/>
              </a:rPr>
              <a:t>presis</a:t>
            </a:r>
            <a:r>
              <a:rPr lang="nb-NO" sz="1800" dirty="0" smtClean="0">
                <a:latin typeface="Verdana" panose="020B0604030504040204" pitchFamily="34" charset="0"/>
                <a:ea typeface="Verdana" panose="020B0604030504040204" pitchFamily="34" charset="0"/>
                <a:cs typeface="Verdana" panose="020B0604030504040204" pitchFamily="34" charset="0"/>
              </a:rPr>
              <a:t> måte som programmeringen krever.</a:t>
            </a:r>
          </a:p>
          <a:p>
            <a:pPr marL="0" indent="0">
              <a:buNone/>
            </a:pPr>
            <a:r>
              <a:rPr lang="nb-NO" sz="1800" dirty="0" smtClean="0">
                <a:latin typeface="Verdana" panose="020B0604030504040204" pitchFamily="34" charset="0"/>
                <a:ea typeface="Verdana" panose="020B0604030504040204" pitchFamily="34" charset="0"/>
                <a:cs typeface="Verdana" panose="020B0604030504040204" pitchFamily="34" charset="0"/>
              </a:rPr>
              <a:t>Dersom </a:t>
            </a:r>
            <a:r>
              <a:rPr lang="nb-NO" sz="1800" dirty="0">
                <a:latin typeface="Verdana" panose="020B0604030504040204" pitchFamily="34" charset="0"/>
                <a:ea typeface="Verdana" panose="020B0604030504040204" pitchFamily="34" charset="0"/>
                <a:cs typeface="Verdana" panose="020B0604030504040204" pitchFamily="34" charset="0"/>
              </a:rPr>
              <a:t>leverandør og utviklere styrer regeltolkningen styrer de også indirekte </a:t>
            </a:r>
            <a:r>
              <a:rPr lang="nb-NO" sz="1800" dirty="0" err="1">
                <a:latin typeface="Verdana" panose="020B0604030504040204" pitchFamily="34" charset="0"/>
                <a:ea typeface="Verdana" panose="020B0604030504040204" pitchFamily="34" charset="0"/>
                <a:cs typeface="Verdana" panose="020B0604030504040204" pitchFamily="34" charset="0"/>
              </a:rPr>
              <a:t>NAVs</a:t>
            </a:r>
            <a:r>
              <a:rPr lang="nb-NO" sz="1800" dirty="0">
                <a:latin typeface="Verdana" panose="020B0604030504040204" pitchFamily="34" charset="0"/>
                <a:ea typeface="Verdana" panose="020B0604030504040204" pitchFamily="34" charset="0"/>
                <a:cs typeface="Verdana" panose="020B0604030504040204" pitchFamily="34" charset="0"/>
              </a:rPr>
              <a:t> lovanvendelse</a:t>
            </a:r>
          </a:p>
          <a:p>
            <a:pPr lvl="1"/>
            <a:r>
              <a:rPr lang="nb-NO" sz="1200" b="0" dirty="0">
                <a:latin typeface="Verdana" panose="020B0604030504040204" pitchFamily="34" charset="0"/>
                <a:ea typeface="Verdana" panose="020B0604030504040204" pitchFamily="34" charset="0"/>
                <a:cs typeface="Verdana" panose="020B0604030504040204" pitchFamily="34" charset="0"/>
              </a:rPr>
              <a:t>I så fall kan NAV ha </a:t>
            </a:r>
            <a:r>
              <a:rPr lang="nb-NO" sz="1200" b="0" dirty="0">
                <a:solidFill>
                  <a:schemeClr val="tx2"/>
                </a:solidFill>
                <a:latin typeface="Verdana" panose="020B0604030504040204" pitchFamily="34" charset="0"/>
                <a:ea typeface="Verdana" panose="020B0604030504040204" pitchFamily="34" charset="0"/>
                <a:cs typeface="Verdana" panose="020B0604030504040204" pitchFamily="34" charset="0"/>
              </a:rPr>
              <a:t>«outsourcet» </a:t>
            </a:r>
            <a:r>
              <a:rPr lang="nb-NO" sz="1200" b="0" dirty="0">
                <a:latin typeface="Verdana" panose="020B0604030504040204" pitchFamily="34" charset="0"/>
                <a:ea typeface="Verdana" panose="020B0604030504040204" pitchFamily="34" charset="0"/>
                <a:cs typeface="Verdana" panose="020B0604030504040204" pitchFamily="34" charset="0"/>
              </a:rPr>
              <a:t>sin </a:t>
            </a:r>
            <a:r>
              <a:rPr lang="nb-NO" sz="1200" b="0" dirty="0" smtClean="0">
                <a:solidFill>
                  <a:schemeClr val="tx2"/>
                </a:solidFill>
                <a:latin typeface="Verdana" panose="020B0604030504040204" pitchFamily="34" charset="0"/>
                <a:ea typeface="Verdana" panose="020B0604030504040204" pitchFamily="34" charset="0"/>
                <a:cs typeface="Verdana" panose="020B0604030504040204" pitchFamily="34" charset="0"/>
              </a:rPr>
              <a:t>myndighetsutøvelse gjennom utviklingskontrakten</a:t>
            </a:r>
            <a:endParaRPr lang="nb-NO" sz="1200" b="0"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pPr lvl="1"/>
            <a:r>
              <a:rPr lang="nb-NO" sz="1200" b="0" dirty="0">
                <a:latin typeface="Verdana" panose="020B0604030504040204" pitchFamily="34" charset="0"/>
                <a:ea typeface="Verdana" panose="020B0604030504040204" pitchFamily="34" charset="0"/>
                <a:cs typeface="Verdana" panose="020B0604030504040204" pitchFamily="34" charset="0"/>
              </a:rPr>
              <a:t>NAV kan ha handlet i strid med lovens kompetanseregler</a:t>
            </a:r>
          </a:p>
          <a:p>
            <a:pPr lvl="1"/>
            <a:r>
              <a:rPr lang="nb-NO" sz="1200" b="0" dirty="0">
                <a:solidFill>
                  <a:schemeClr val="tx2"/>
                </a:solidFill>
                <a:latin typeface="Verdana" panose="020B0604030504040204" pitchFamily="34" charset="0"/>
                <a:ea typeface="Verdana" panose="020B0604030504040204" pitchFamily="34" charset="0"/>
                <a:cs typeface="Verdana" panose="020B0604030504040204" pitchFamily="34" charset="0"/>
              </a:rPr>
              <a:t>Vedtakene</a:t>
            </a:r>
            <a:r>
              <a:rPr lang="nb-NO" sz="1200" b="0" dirty="0">
                <a:latin typeface="Verdana" panose="020B0604030504040204" pitchFamily="34" charset="0"/>
                <a:ea typeface="Verdana" panose="020B0604030504040204" pitchFamily="34" charset="0"/>
                <a:cs typeface="Verdana" panose="020B0604030504040204" pitchFamily="34" charset="0"/>
              </a:rPr>
              <a:t> fattet av systemet kan være </a:t>
            </a:r>
            <a:r>
              <a:rPr lang="nb-NO" sz="1200" b="0" dirty="0">
                <a:solidFill>
                  <a:schemeClr val="tx2"/>
                </a:solidFill>
                <a:latin typeface="Verdana" panose="020B0604030504040204" pitchFamily="34" charset="0"/>
                <a:ea typeface="Verdana" panose="020B0604030504040204" pitchFamily="34" charset="0"/>
                <a:cs typeface="Verdana" panose="020B0604030504040204" pitchFamily="34" charset="0"/>
              </a:rPr>
              <a:t>ugyldige</a:t>
            </a:r>
            <a:endParaRPr lang="nb-NO" sz="1200" b="0" i="1"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nb-NO" sz="16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nb-NO" b="0" dirty="0" smtClean="0"/>
          </a:p>
          <a:p>
            <a:pPr marL="449262" lvl="1" indent="0">
              <a:buNone/>
            </a:pPr>
            <a:endParaRPr lang="nb-NO" dirty="0"/>
          </a:p>
        </p:txBody>
      </p:sp>
    </p:spTree>
    <p:extLst>
      <p:ext uri="{BB962C8B-B14F-4D97-AF65-F5344CB8AC3E}">
        <p14:creationId xmlns:p14="http://schemas.microsoft.com/office/powerpoint/2010/main" val="1637886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47675" y="762000"/>
            <a:ext cx="8401050" cy="565150"/>
          </a:xfrm>
        </p:spPr>
        <p:txBody>
          <a:bodyPr/>
          <a:lstStyle/>
          <a:p>
            <a:r>
              <a:rPr lang="nb-NO" sz="2400" dirty="0" smtClean="0">
                <a:latin typeface="Verdana" panose="020B0604030504040204" pitchFamily="34" charset="0"/>
                <a:ea typeface="Verdana" panose="020B0604030504040204" pitchFamily="34" charset="0"/>
                <a:cs typeface="Verdana" panose="020B0604030504040204" pitchFamily="34" charset="0"/>
              </a:rPr>
              <a:t>Regelspesifikasjon som rettslig dokumentasjon</a:t>
            </a:r>
            <a:endParaRPr lang="nb-NO" sz="24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lassholder for innhold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4866" y="1399762"/>
            <a:ext cx="2685437" cy="2600738"/>
          </a:xfrm>
          <a:prstGeom prst="rect">
            <a:avLst/>
          </a:prstGeom>
          <a:ln>
            <a:noFill/>
          </a:ln>
          <a:effectLst>
            <a:outerShdw blurRad="292100" dist="139700" dir="2700000" algn="tl" rotWithShape="0">
              <a:srgbClr val="333333">
                <a:alpha val="65000"/>
              </a:srgbClr>
            </a:outerShdw>
          </a:effectLst>
        </p:spPr>
      </p:pic>
      <p:pic>
        <p:nvPicPr>
          <p:cNvPr id="5" name="Bild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9289" y="3103113"/>
            <a:ext cx="5901785" cy="2520290"/>
          </a:xfrm>
          <a:prstGeom prst="rect">
            <a:avLst/>
          </a:prstGeom>
          <a:ln>
            <a:noFill/>
          </a:ln>
          <a:effectLst>
            <a:outerShdw blurRad="292100" dist="139700" dir="2700000" algn="tl" rotWithShape="0">
              <a:srgbClr val="333333">
                <a:alpha val="65000"/>
              </a:srgbClr>
            </a:outerShdw>
          </a:effectLst>
        </p:spPr>
      </p:pic>
      <p:sp>
        <p:nvSpPr>
          <p:cNvPr id="6" name="Venstre klammeparentes 5"/>
          <p:cNvSpPr/>
          <p:nvPr/>
        </p:nvSpPr>
        <p:spPr>
          <a:xfrm>
            <a:off x="2562225" y="4325158"/>
            <a:ext cx="209550" cy="675467"/>
          </a:xfrm>
          <a:prstGeom prst="leftBrace">
            <a:avLst/>
          </a:prstGeom>
          <a:ln>
            <a:solidFill>
              <a:schemeClr val="tx2"/>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nb-NO"/>
          </a:p>
        </p:txBody>
      </p:sp>
      <p:sp>
        <p:nvSpPr>
          <p:cNvPr id="8" name="Høyre klammeparentes 7"/>
          <p:cNvSpPr/>
          <p:nvPr/>
        </p:nvSpPr>
        <p:spPr>
          <a:xfrm>
            <a:off x="7648575" y="4325158"/>
            <a:ext cx="123825" cy="675467"/>
          </a:xfrm>
          <a:prstGeom prst="righ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Tree>
    <p:extLst>
      <p:ext uri="{BB962C8B-B14F-4D97-AF65-F5344CB8AC3E}">
        <p14:creationId xmlns:p14="http://schemas.microsoft.com/office/powerpoint/2010/main" val="1149385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47675" y="257175"/>
            <a:ext cx="7579906" cy="1136650"/>
          </a:xfrm>
        </p:spPr>
        <p:txBody>
          <a:bodyPr/>
          <a:lstStyle/>
          <a:p>
            <a:r>
              <a:rPr lang="nb-NO" dirty="0" smtClean="0"/>
              <a:t>Pensjonsprogrammet og forholdet mellom regelspesifisering og systemutviklingsmetoden</a:t>
            </a:r>
            <a:endParaRPr lang="nb-NO" dirty="0"/>
          </a:p>
        </p:txBody>
      </p:sp>
      <p:sp>
        <p:nvSpPr>
          <p:cNvPr id="6" name="Rektangel 5"/>
          <p:cNvSpPr/>
          <p:nvPr/>
        </p:nvSpPr>
        <p:spPr>
          <a:xfrm>
            <a:off x="3530685" y="1966732"/>
            <a:ext cx="888915" cy="369332"/>
          </a:xfrm>
          <a:prstGeom prst="rect">
            <a:avLst/>
          </a:prstGeom>
          <a:solidFill>
            <a:schemeClr val="bg1"/>
          </a:solidFill>
        </p:spPr>
        <p:txBody>
          <a:bodyPr wrap="square" anchor="ctr">
            <a:spAutoFit/>
          </a:bodyPr>
          <a:lstStyle/>
          <a:p>
            <a:endParaRPr lang="nb-NO" b="1" dirty="0">
              <a:solidFill>
                <a:srgbClr val="675C53"/>
              </a:solidFill>
              <a:latin typeface="+mj-lt"/>
            </a:endParaRPr>
          </a:p>
        </p:txBody>
      </p:sp>
      <p:sp>
        <p:nvSpPr>
          <p:cNvPr id="3" name="Rectangle 2"/>
          <p:cNvSpPr>
            <a:spLocks noChangeArrowheads="1"/>
          </p:cNvSpPr>
          <p:nvPr/>
        </p:nvSpPr>
        <p:spPr bwMode="auto">
          <a:xfrm>
            <a:off x="806271" y="1805579"/>
            <a:ext cx="7795724"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nb-NO" altLang="nb-NO" sz="1400" b="1" dirty="0">
                <a:latin typeface="+mj-lt"/>
              </a:rPr>
              <a:t>Implementeringen av rettsregler i regelmotoren i PESYS var et </a:t>
            </a:r>
            <a:endParaRPr lang="nb-NO" altLang="nb-NO" sz="1400" b="1" dirty="0" smtClean="0">
              <a:latin typeface="+mj-lt"/>
            </a:endParaRPr>
          </a:p>
          <a:p>
            <a:pPr lvl="0"/>
            <a:r>
              <a:rPr lang="nb-NO" altLang="nb-NO" sz="1400" b="1" dirty="0" smtClean="0">
                <a:latin typeface="+mj-lt"/>
              </a:rPr>
              <a:t>av </a:t>
            </a:r>
            <a:r>
              <a:rPr lang="nb-NO" altLang="nb-NO" sz="1400" b="1" dirty="0">
                <a:latin typeface="+mj-lt"/>
              </a:rPr>
              <a:t>de mest regeltunge utviklingsområdene i </a:t>
            </a:r>
            <a:r>
              <a:rPr lang="nb-NO" altLang="nb-NO" sz="1400" b="1" dirty="0" smtClean="0">
                <a:latin typeface="+mj-lt"/>
              </a:rPr>
              <a:t>Pensjonsprogrammet. </a:t>
            </a:r>
            <a:r>
              <a:rPr lang="nb-NO" sz="1400" dirty="0"/>
              <a:t>Regler </a:t>
            </a:r>
            <a:endParaRPr lang="nb-NO" sz="1400" dirty="0" smtClean="0"/>
          </a:p>
          <a:p>
            <a:pPr lvl="0"/>
            <a:r>
              <a:rPr lang="nb-NO" sz="1400" dirty="0" smtClean="0"/>
              <a:t>for </a:t>
            </a:r>
            <a:r>
              <a:rPr lang="nb-NO" sz="1400" dirty="0"/>
              <a:t>alderspensjon, uførepensjon og gjenlevendepensjon ble implementert i </a:t>
            </a:r>
            <a:r>
              <a:rPr lang="nb-NO" sz="1400" dirty="0" smtClean="0"/>
              <a:t>regelmotoren. </a:t>
            </a:r>
            <a:r>
              <a:rPr lang="nb-NO" altLang="nb-NO" sz="1400" b="1" dirty="0" smtClean="0">
                <a:latin typeface="+mj-lt"/>
              </a:rPr>
              <a:t> </a:t>
            </a:r>
            <a:endParaRPr lang="nb-NO" altLang="nb-NO" sz="1400" b="1" dirty="0">
              <a:latin typeface="+mj-lt"/>
            </a:endParaRPr>
          </a:p>
          <a:p>
            <a:pPr marL="0" marR="0" lvl="0" indent="0" algn="l" defTabSz="914400" rtl="0" eaLnBrk="1" fontAlgn="base" latinLnBrk="0" hangingPunct="1">
              <a:lnSpc>
                <a:spcPct val="100000"/>
              </a:lnSpc>
              <a:spcBef>
                <a:spcPct val="0"/>
              </a:spcBef>
              <a:spcAft>
                <a:spcPct val="0"/>
              </a:spcAft>
              <a:buClrTx/>
              <a:buSzTx/>
              <a:buFontTx/>
              <a:buNone/>
              <a:tabLst/>
            </a:pPr>
            <a:endParaRPr lang="nb-NO" altLang="nb-NO" sz="1400" b="1" dirty="0" smtClean="0">
              <a:latin typeface="+mj-lt"/>
            </a:endParaRPr>
          </a:p>
          <a:p>
            <a:pPr marL="0" marR="0" lvl="0" indent="0" algn="l" defTabSz="914400" rtl="0" eaLnBrk="1" fontAlgn="base" latinLnBrk="0" hangingPunct="1">
              <a:lnSpc>
                <a:spcPct val="100000"/>
              </a:lnSpc>
              <a:spcBef>
                <a:spcPct val="0"/>
              </a:spcBef>
              <a:spcAft>
                <a:spcPct val="0"/>
              </a:spcAft>
              <a:buClrTx/>
              <a:buSzTx/>
              <a:buFontTx/>
              <a:buNone/>
              <a:tabLst/>
            </a:pPr>
            <a:endParaRPr lang="nb-NO" altLang="nb-NO" sz="1400" b="1" dirty="0">
              <a:latin typeface="+mj-lt"/>
            </a:endParaRPr>
          </a:p>
          <a:p>
            <a:pPr marL="0" marR="0" lvl="0" indent="0" algn="l" defTabSz="914400" rtl="0" eaLnBrk="1" fontAlgn="base" latinLnBrk="0" hangingPunct="1">
              <a:lnSpc>
                <a:spcPct val="100000"/>
              </a:lnSpc>
              <a:spcBef>
                <a:spcPct val="0"/>
              </a:spcBef>
              <a:spcAft>
                <a:spcPct val="0"/>
              </a:spcAft>
              <a:buClrTx/>
              <a:buSzTx/>
              <a:buFontTx/>
              <a:buNone/>
              <a:tabLst/>
            </a:pPr>
            <a:r>
              <a:rPr lang="nb-NO" altLang="nb-NO" sz="1400" b="1" dirty="0" smtClean="0">
                <a:latin typeface="+mj-lt"/>
              </a:rPr>
              <a:t>Utgangspunktet </a:t>
            </a:r>
            <a:r>
              <a:rPr lang="nb-NO" altLang="nb-NO" sz="1400" b="1" dirty="0">
                <a:latin typeface="+mj-lt"/>
              </a:rPr>
              <a:t>for implementeringen av de nye reglene for </a:t>
            </a:r>
            <a:endParaRPr lang="nb-NO" altLang="nb-NO" sz="1400" b="1" dirty="0" smtClean="0">
              <a:latin typeface="+mj-lt"/>
            </a:endParaRPr>
          </a:p>
          <a:p>
            <a:pPr marL="0" marR="0" lvl="0" indent="0" algn="l" defTabSz="914400" rtl="0" eaLnBrk="1" fontAlgn="base" latinLnBrk="0" hangingPunct="1">
              <a:lnSpc>
                <a:spcPct val="100000"/>
              </a:lnSpc>
              <a:spcBef>
                <a:spcPct val="0"/>
              </a:spcBef>
              <a:spcAft>
                <a:spcPct val="0"/>
              </a:spcAft>
              <a:buClrTx/>
              <a:buSzTx/>
              <a:buFontTx/>
              <a:buNone/>
              <a:tabLst/>
            </a:pPr>
            <a:r>
              <a:rPr lang="nb-NO" altLang="nb-NO" sz="1400" b="1" dirty="0" smtClean="0">
                <a:latin typeface="+mj-lt"/>
              </a:rPr>
              <a:t>alderspensjon </a:t>
            </a:r>
            <a:r>
              <a:rPr lang="nb-NO" altLang="nb-NO" sz="1400" b="1" dirty="0">
                <a:latin typeface="+mj-lt"/>
              </a:rPr>
              <a:t>var modellen med overordnet og detaljert design.</a:t>
            </a:r>
          </a:p>
          <a:p>
            <a:pPr marL="0" marR="0" lvl="0" indent="0" algn="l" defTabSz="914400" rtl="0" eaLnBrk="0" fontAlgn="base" latinLnBrk="0" hangingPunct="0">
              <a:lnSpc>
                <a:spcPct val="100000"/>
              </a:lnSpc>
              <a:spcBef>
                <a:spcPct val="0"/>
              </a:spcBef>
              <a:spcAft>
                <a:spcPct val="0"/>
              </a:spcAft>
              <a:buClrTx/>
              <a:buSzTx/>
              <a:buFontTx/>
              <a:buNone/>
              <a:tabLst/>
            </a:pPr>
            <a:endParaRPr lang="nb-NO" altLang="nb-NO" sz="1400" b="1" dirty="0">
              <a:latin typeface="+mj-lt"/>
            </a:endParaRPr>
          </a:p>
        </p:txBody>
      </p:sp>
      <p:graphicFrame>
        <p:nvGraphicFramePr>
          <p:cNvPr id="4" name="Objekt 3"/>
          <p:cNvGraphicFramePr>
            <a:graphicFrameLocks noChangeAspect="1"/>
          </p:cNvGraphicFramePr>
          <p:nvPr>
            <p:extLst>
              <p:ext uri="{D42A27DB-BD31-4B8C-83A1-F6EECF244321}">
                <p14:modId xmlns:p14="http://schemas.microsoft.com/office/powerpoint/2010/main" val="1283968177"/>
              </p:ext>
            </p:extLst>
          </p:nvPr>
        </p:nvGraphicFramePr>
        <p:xfrm>
          <a:off x="818690" y="3934046"/>
          <a:ext cx="7780942" cy="882503"/>
        </p:xfrm>
        <a:graphic>
          <a:graphicData uri="http://schemas.openxmlformats.org/presentationml/2006/ole">
            <mc:AlternateContent xmlns:mc="http://schemas.openxmlformats.org/markup-compatibility/2006">
              <mc:Choice xmlns:v="urn:schemas-microsoft-com:vml" Requires="v">
                <p:oleObj spid="_x0000_s1047" name="Lysbilde" r:id="rId4" imgW="4571941" imgH="3428887" progId="PowerPoint.Slide.8">
                  <p:embed/>
                </p:oleObj>
              </mc:Choice>
              <mc:Fallback>
                <p:oleObj name="Lysbilde" r:id="rId4" imgW="4571941" imgH="3428887" progId="PowerPoint.Slide.8">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l="1102" t="42102" r="27946" b="47037"/>
                      <a:stretch>
                        <a:fillRect/>
                      </a:stretch>
                    </p:blipFill>
                    <p:spPr bwMode="auto">
                      <a:xfrm>
                        <a:off x="818690" y="3934046"/>
                        <a:ext cx="7780942" cy="882503"/>
                      </a:xfrm>
                      <a:prstGeom prst="rect">
                        <a:avLst/>
                      </a:prstGeom>
                      <a:noFill/>
                    </p:spPr>
                  </p:pic>
                </p:oleObj>
              </mc:Fallback>
            </mc:AlternateContent>
          </a:graphicData>
        </a:graphic>
      </p:graphicFrame>
      <p:sp>
        <p:nvSpPr>
          <p:cNvPr id="5" name="Rectangle 3"/>
          <p:cNvSpPr>
            <a:spLocks noChangeArrowheads="1"/>
          </p:cNvSpPr>
          <p:nvPr/>
        </p:nvSpPr>
        <p:spPr bwMode="auto">
          <a:xfrm>
            <a:off x="0" y="11334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200" b="0" i="0" u="none" strike="noStrike" cap="none" normalizeH="0" baseline="0" smtClean="0">
                <a:ln>
                  <a:noFill/>
                </a:ln>
                <a:solidFill>
                  <a:schemeClr val="tx1"/>
                </a:solidFill>
                <a:effectLst/>
                <a:latin typeface="Calibri" pitchFamily="34" charset="0"/>
                <a:ea typeface="Times New Roman" pitchFamily="18" charset="0"/>
                <a:cs typeface="Calibri" pitchFamily="34" charset="0"/>
              </a:rPr>
              <a:t> </a:t>
            </a:r>
            <a:r>
              <a:rPr kumimoji="0" lang="nb-NO" altLang="nb-NO" sz="600" b="0" i="0" u="none" strike="noStrike" cap="none" normalizeH="0" baseline="0" smtClean="0">
                <a:ln>
                  <a:noFill/>
                </a:ln>
                <a:solidFill>
                  <a:schemeClr val="tx1"/>
                </a:solidFill>
                <a:effectLst/>
                <a:latin typeface="Arial" pitchFamily="34" charset="0"/>
                <a:cs typeface="Arial" pitchFamily="34" charset="0"/>
              </a:rPr>
              <a:t> </a:t>
            </a:r>
            <a:endParaRPr kumimoji="0" lang="nb-NO" altLang="nb-NO"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29739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smtClean="0">
                <a:latin typeface="Verdana" panose="020B0604030504040204" pitchFamily="34" charset="0"/>
                <a:ea typeface="Verdana" panose="020B0604030504040204" pitchFamily="34" charset="0"/>
                <a:cs typeface="Verdana" panose="020B0604030504040204" pitchFamily="34" charset="0"/>
              </a:rPr>
              <a:t>Dokumentasjon av regler i utviklingsprosessen</a:t>
            </a:r>
            <a:endParaRPr lang="nb-NO" sz="2400" dirty="0">
              <a:latin typeface="Verdana" panose="020B0604030504040204" pitchFamily="34" charset="0"/>
              <a:ea typeface="Verdana" panose="020B0604030504040204" pitchFamily="34" charset="0"/>
              <a:cs typeface="Verdana" panose="020B0604030504040204" pitchFamily="34" charset="0"/>
            </a:endParaRPr>
          </a:p>
        </p:txBody>
      </p:sp>
      <p:sp>
        <p:nvSpPr>
          <p:cNvPr id="3" name="Plassholder for innhold 2"/>
          <p:cNvSpPr>
            <a:spLocks noGrp="1"/>
          </p:cNvSpPr>
          <p:nvPr>
            <p:ph idx="1"/>
          </p:nvPr>
        </p:nvSpPr>
        <p:spPr/>
        <p:txBody>
          <a:bodyPr/>
          <a:lstStyle/>
          <a:p>
            <a:pPr marL="0" indent="0">
              <a:buNone/>
            </a:pPr>
            <a:r>
              <a:rPr lang="nb-NO" dirty="0"/>
              <a:t>Utgangspunktet for både overordnet og detaljert design er lover, forskrifter og andre rettskilder. </a:t>
            </a:r>
            <a:endParaRPr lang="nb-NO" dirty="0" smtClean="0"/>
          </a:p>
          <a:p>
            <a:pPr marL="0" indent="0">
              <a:buNone/>
            </a:pPr>
            <a:r>
              <a:rPr lang="nb-NO" dirty="0" smtClean="0"/>
              <a:t>I </a:t>
            </a:r>
            <a:r>
              <a:rPr lang="nb-NO" dirty="0"/>
              <a:t>tillegg er reglene detaljert av fagsiden i rundskriv og i egne beregningsdokumenter. </a:t>
            </a:r>
            <a:endParaRPr lang="nb-NO" dirty="0" smtClean="0"/>
          </a:p>
          <a:p>
            <a:pPr marL="0" indent="0">
              <a:buNone/>
            </a:pPr>
            <a:r>
              <a:rPr lang="nb-NO" dirty="0" smtClean="0"/>
              <a:t>Beregningsdokumentene </a:t>
            </a:r>
            <a:r>
              <a:rPr lang="nb-NO" dirty="0"/>
              <a:t>er utformet av fagsiden og skal dekke behovet for regeldokumentasjon på nivået mellom rettskildene og rundskriv på den ene siden og designdokumentene på den andre siden. </a:t>
            </a:r>
            <a:endParaRPr lang="nb-NO" dirty="0" smtClean="0"/>
          </a:p>
          <a:p>
            <a:pPr marL="0" indent="0">
              <a:buNone/>
            </a:pPr>
            <a:r>
              <a:rPr lang="nb-NO" dirty="0" smtClean="0"/>
              <a:t>Beregningsdokumentene </a:t>
            </a:r>
            <a:r>
              <a:rPr lang="nb-NO" dirty="0"/>
              <a:t>skal sikre samstemte regeltolkninger og har fokus på hvordan beregningene faktisk skal utføres. </a:t>
            </a:r>
            <a:endParaRPr lang="nb-NO" dirty="0" smtClean="0"/>
          </a:p>
        </p:txBody>
      </p:sp>
    </p:spTree>
    <p:extLst>
      <p:ext uri="{BB962C8B-B14F-4D97-AF65-F5344CB8AC3E}">
        <p14:creationId xmlns:p14="http://schemas.microsoft.com/office/powerpoint/2010/main" val="21004183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4428" y="0"/>
            <a:ext cx="9069572" cy="6730409"/>
          </a:xfrm>
          <a:prstGeom prst="rect">
            <a:avLst/>
          </a:prstGeom>
          <a:noFill/>
          <a:ln>
            <a:noFill/>
          </a:ln>
        </p:spPr>
      </p:pic>
    </p:spTree>
    <p:extLst>
      <p:ext uri="{BB962C8B-B14F-4D97-AF65-F5344CB8AC3E}">
        <p14:creationId xmlns:p14="http://schemas.microsoft.com/office/powerpoint/2010/main" val="42452251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Regelspesifisering og Smidig metode – erfaring fra Moderniseringsprogrammet</a:t>
            </a:r>
            <a:endParaRPr lang="nb-NO" dirty="0"/>
          </a:p>
        </p:txBody>
      </p:sp>
      <p:sp>
        <p:nvSpPr>
          <p:cNvPr id="6" name="Rektangel 5"/>
          <p:cNvSpPr/>
          <p:nvPr/>
        </p:nvSpPr>
        <p:spPr>
          <a:xfrm>
            <a:off x="3530685" y="1966732"/>
            <a:ext cx="888915" cy="369332"/>
          </a:xfrm>
          <a:prstGeom prst="rect">
            <a:avLst/>
          </a:prstGeom>
          <a:solidFill>
            <a:schemeClr val="bg1"/>
          </a:solidFill>
        </p:spPr>
        <p:txBody>
          <a:bodyPr wrap="square" anchor="ctr">
            <a:spAutoFit/>
          </a:bodyPr>
          <a:lstStyle/>
          <a:p>
            <a:endParaRPr lang="nb-NO" b="1" dirty="0">
              <a:solidFill>
                <a:srgbClr val="675C53"/>
              </a:solidFill>
              <a:latin typeface="+mj-lt"/>
            </a:endParaRPr>
          </a:p>
        </p:txBody>
      </p:sp>
      <p:pic>
        <p:nvPicPr>
          <p:cNvPr id="2050" name="Picture 2" descr="http://confluence.adeo.no/download/attachments/22006815/SLEM%20arbeidsflyt%20-%20niv%C3%A5%201%20intro.png?version=9&amp;modificationDate=1359546975000&amp;api=v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57" y="1467293"/>
            <a:ext cx="2774660" cy="4944140"/>
          </a:xfrm>
          <a:prstGeom prst="rect">
            <a:avLst/>
          </a:prstGeom>
          <a:noFill/>
          <a:extLst>
            <a:ext uri="{909E8E84-426E-40DD-AFC4-6F175D3DCCD1}">
              <a14:hiddenFill xmlns:a14="http://schemas.microsoft.com/office/drawing/2010/main">
                <a:solidFill>
                  <a:srgbClr val="FFFFFF"/>
                </a:solidFill>
              </a14:hiddenFill>
            </a:ext>
          </a:extLst>
        </p:spPr>
      </p:pic>
      <p:sp>
        <p:nvSpPr>
          <p:cNvPr id="3" name="Rektangel 2"/>
          <p:cNvSpPr/>
          <p:nvPr/>
        </p:nvSpPr>
        <p:spPr>
          <a:xfrm>
            <a:off x="3413052" y="1637162"/>
            <a:ext cx="4572000" cy="3447098"/>
          </a:xfrm>
          <a:prstGeom prst="rect">
            <a:avLst/>
          </a:prstGeom>
        </p:spPr>
        <p:txBody>
          <a:bodyPr>
            <a:spAutoFit/>
          </a:bodyPr>
          <a:lstStyle/>
          <a:p>
            <a:r>
              <a:rPr lang="nb-NO" sz="1400" dirty="0" smtClean="0"/>
              <a:t>Utgangspunktet her var Brukerhistorier. Det er ikke egnet for regelspesifisering</a:t>
            </a:r>
          </a:p>
          <a:p>
            <a:endParaRPr lang="nb-NO" sz="1400" dirty="0"/>
          </a:p>
          <a:p>
            <a:r>
              <a:rPr lang="nb-NO" sz="1400" dirty="0" smtClean="0"/>
              <a:t>Moderniseringsprogrammet </a:t>
            </a:r>
            <a:r>
              <a:rPr lang="nb-NO" sz="1400" dirty="0"/>
              <a:t>undervurderte hvor tidkrevende det er å spesifisere regler for implementering i system, spesielt med tanke på faglige avklaringer, krav til fakta og faktagrunnlag. De faglige analysene og avklaringene som må tas i tilknytning til </a:t>
            </a:r>
            <a:r>
              <a:rPr lang="nb-NO" sz="1400" dirty="0" smtClean="0"/>
              <a:t>regelspesifisering </a:t>
            </a:r>
            <a:r>
              <a:rPr lang="nb-NO" sz="1400" dirty="0"/>
              <a:t>er tidkrevende arbeid</a:t>
            </a:r>
            <a:r>
              <a:rPr lang="nb-NO" dirty="0"/>
              <a:t>. </a:t>
            </a:r>
            <a:endParaRPr lang="nb-NO" dirty="0" smtClean="0"/>
          </a:p>
          <a:p>
            <a:endParaRPr lang="nb-NO" dirty="0"/>
          </a:p>
          <a:p>
            <a:r>
              <a:rPr lang="nb-NO" sz="1400" dirty="0"/>
              <a:t>Tidspresset kombinert med manglende metodikk førte til at programmet selv utviklet tilnærminger for å spesifisere regler («Regelverksmodellen»). </a:t>
            </a:r>
            <a:endParaRPr lang="nb-NO" sz="1400" dirty="0" smtClean="0"/>
          </a:p>
          <a:p>
            <a:endParaRPr lang="nb-NO" sz="1400" dirty="0"/>
          </a:p>
          <a:p>
            <a:r>
              <a:rPr lang="nb-NO" sz="1400" dirty="0" smtClean="0"/>
              <a:t>.</a:t>
            </a:r>
            <a:endParaRPr lang="nb-NO" sz="1400" dirty="0"/>
          </a:p>
        </p:txBody>
      </p:sp>
    </p:spTree>
    <p:extLst>
      <p:ext uri="{BB962C8B-B14F-4D97-AF65-F5344CB8AC3E}">
        <p14:creationId xmlns:p14="http://schemas.microsoft.com/office/powerpoint/2010/main" val="17440005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smtClean="0">
                <a:latin typeface="Verdana" panose="020B0604030504040204" pitchFamily="34" charset="0"/>
                <a:ea typeface="Verdana" panose="020B0604030504040204" pitchFamily="34" charset="0"/>
                <a:cs typeface="Verdana" panose="020B0604030504040204" pitchFamily="34" charset="0"/>
              </a:rPr>
              <a:t>Erfaringer fra Moderniseringsprogrammet</a:t>
            </a:r>
            <a:endParaRPr lang="nb-NO" sz="2400"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descr="http://confluence.adeo.no/download/attachments/53781767/SU-VK1%20Kravsamtale%20regelflyt.png?version=14&amp;modificationDate=1395744692000&amp;api=v2"/>
          <p:cNvPicPr/>
          <p:nvPr/>
        </p:nvPicPr>
        <p:blipFill rotWithShape="1">
          <a:blip r:embed="rId3">
            <a:extLst>
              <a:ext uri="{28A0092B-C50C-407E-A947-70E740481C1C}">
                <a14:useLocalDpi xmlns:a14="http://schemas.microsoft.com/office/drawing/2010/main" val="0"/>
              </a:ext>
            </a:extLst>
          </a:blip>
          <a:srcRect t="2243" b="2625"/>
          <a:stretch/>
        </p:blipFill>
        <p:spPr bwMode="auto">
          <a:xfrm>
            <a:off x="871869" y="1466849"/>
            <a:ext cx="7761767" cy="5029644"/>
          </a:xfrm>
          <a:prstGeom prst="rect">
            <a:avLst/>
          </a:prstGeom>
          <a:noFill/>
          <a:extLst/>
        </p:spPr>
      </p:pic>
      <p:sp>
        <p:nvSpPr>
          <p:cNvPr id="4" name="TekstSylinder 3"/>
          <p:cNvSpPr txBox="1"/>
          <p:nvPr/>
        </p:nvSpPr>
        <p:spPr>
          <a:xfrm>
            <a:off x="520995" y="2041451"/>
            <a:ext cx="2402958" cy="923330"/>
          </a:xfrm>
          <a:prstGeom prst="rect">
            <a:avLst/>
          </a:prstGeom>
          <a:noFill/>
        </p:spPr>
        <p:txBody>
          <a:bodyPr wrap="square" rtlCol="0">
            <a:spAutoFit/>
          </a:bodyPr>
          <a:lstStyle/>
          <a:p>
            <a:r>
              <a:rPr lang="nb-NO" dirty="0" smtClean="0"/>
              <a:t>Reglene presentert som en prosessmodell</a:t>
            </a:r>
            <a:endParaRPr lang="nb-NO" dirty="0"/>
          </a:p>
        </p:txBody>
      </p:sp>
    </p:spTree>
    <p:extLst>
      <p:ext uri="{BB962C8B-B14F-4D97-AF65-F5344CB8AC3E}">
        <p14:creationId xmlns:p14="http://schemas.microsoft.com/office/powerpoint/2010/main" val="30679591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smtClean="0">
                <a:latin typeface="Verdana" panose="020B0604030504040204" pitchFamily="34" charset="0"/>
                <a:ea typeface="Verdana" panose="020B0604030504040204" pitchFamily="34" charset="0"/>
                <a:cs typeface="Verdana" panose="020B0604030504040204" pitchFamily="34" charset="0"/>
              </a:rPr>
              <a:t>Erfaringer fra Moderniseringsprogrammet</a:t>
            </a:r>
            <a:endParaRPr lang="nb-NO" sz="2400" dirty="0">
              <a:latin typeface="Verdana" panose="020B0604030504040204" pitchFamily="34" charset="0"/>
              <a:ea typeface="Verdana" panose="020B0604030504040204" pitchFamily="34" charset="0"/>
              <a:cs typeface="Verdana" panose="020B0604030504040204" pitchFamily="34" charset="0"/>
            </a:endParaRPr>
          </a:p>
        </p:txBody>
      </p:sp>
      <p:sp>
        <p:nvSpPr>
          <p:cNvPr id="5" name="Rectangle 2"/>
          <p:cNvSpPr>
            <a:spLocks noChangeArrowheads="1"/>
          </p:cNvSpPr>
          <p:nvPr/>
        </p:nvSpPr>
        <p:spPr bwMode="auto">
          <a:xfrm>
            <a:off x="385832" y="1521583"/>
            <a:ext cx="872290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r>
              <a:rPr lang="nb-NO" altLang="nb-NO" sz="1200" dirty="0" smtClean="0">
                <a:latin typeface="Calibri" pitchFamily="34" charset="0"/>
                <a:ea typeface="Times New Roman" pitchFamily="18" charset="0"/>
                <a:cs typeface="Calibri" pitchFamily="34" charset="0"/>
              </a:rPr>
              <a:t>Figuren </a:t>
            </a:r>
            <a:r>
              <a:rPr lang="nb-NO" altLang="nb-NO" sz="1200" dirty="0">
                <a:latin typeface="Calibri" pitchFamily="34" charset="0"/>
                <a:ea typeface="Times New Roman" pitchFamily="18" charset="0"/>
                <a:cs typeface="Calibri" pitchFamily="34" charset="0"/>
              </a:rPr>
              <a:t>under illustrerer hvordan matriser kan benyttes for å spesifisere </a:t>
            </a:r>
            <a:r>
              <a:rPr lang="nb-NO" altLang="nb-NO" sz="1200" dirty="0" smtClean="0">
                <a:latin typeface="Calibri" pitchFamily="34" charset="0"/>
                <a:ea typeface="Times New Roman" pitchFamily="18" charset="0"/>
                <a:cs typeface="Calibri" pitchFamily="34" charset="0"/>
              </a:rPr>
              <a:t>regler. </a:t>
            </a:r>
            <a:r>
              <a:rPr kumimoji="0" lang="nb-NO" altLang="nb-NO" sz="12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Matrisetilnærmingen setter sammen alle mulige </a:t>
            </a:r>
          </a:p>
          <a:p>
            <a:r>
              <a:rPr kumimoji="0" lang="nb-NO" altLang="nb-NO" sz="12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ulike kombinasjoner av kriterier som kan føre til at</a:t>
            </a:r>
            <a:r>
              <a:rPr kumimoji="0" lang="nb-NO" altLang="nb-NO" sz="1200" b="0" i="0" u="none" strike="noStrike" cap="none" normalizeH="0" dirty="0" smtClean="0">
                <a:ln>
                  <a:noFill/>
                </a:ln>
                <a:solidFill>
                  <a:schemeClr val="tx1"/>
                </a:solidFill>
                <a:effectLst/>
                <a:latin typeface="Calibri" pitchFamily="34" charset="0"/>
                <a:ea typeface="Times New Roman" pitchFamily="18" charset="0"/>
                <a:cs typeface="Calibri" pitchFamily="34" charset="0"/>
              </a:rPr>
              <a:t> </a:t>
            </a:r>
            <a:r>
              <a:rPr kumimoji="0" lang="nb-NO" altLang="nb-NO" sz="12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vilkåret blir oppfylt/ikke oppfylt/må vurderes manuelt. I motsetningen til </a:t>
            </a:r>
          </a:p>
          <a:p>
            <a:r>
              <a:rPr kumimoji="0" lang="nb-NO" altLang="nb-NO" sz="12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prosessmodellen viser matrisen ingen «vei» gjennom vurderingen av vilkåret. Dette er en tilnærming som ble testet ut etter hvert i MOD.</a:t>
            </a:r>
            <a:endParaRPr kumimoji="0" lang="nb-NO" altLang="nb-NO"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49" name="Bild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8787" y="2222196"/>
            <a:ext cx="5686425" cy="34575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0" y="3914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alt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kstSylinder 6"/>
          <p:cNvSpPr txBox="1"/>
          <p:nvPr/>
        </p:nvSpPr>
        <p:spPr>
          <a:xfrm>
            <a:off x="712381" y="6039293"/>
            <a:ext cx="5745547" cy="553998"/>
          </a:xfrm>
          <a:prstGeom prst="rect">
            <a:avLst/>
          </a:prstGeom>
          <a:noFill/>
        </p:spPr>
        <p:txBody>
          <a:bodyPr wrap="none" rtlCol="0">
            <a:spAutoFit/>
          </a:bodyPr>
          <a:lstStyle/>
          <a:p>
            <a:r>
              <a:rPr lang="nb-NO" sz="1200" b="1" dirty="0">
                <a:latin typeface="Calibri" pitchFamily="34" charset="0"/>
                <a:ea typeface="Times New Roman" pitchFamily="18" charset="0"/>
                <a:cs typeface="Calibri" pitchFamily="34" charset="0"/>
              </a:rPr>
              <a:t>Det som ble utviklet i MOD kom aldri så langt at det ble etablert som en ferdig metode, </a:t>
            </a:r>
            <a:endParaRPr lang="nb-NO" sz="1200" b="1" dirty="0" smtClean="0">
              <a:latin typeface="Calibri" pitchFamily="34" charset="0"/>
              <a:ea typeface="Times New Roman" pitchFamily="18" charset="0"/>
              <a:cs typeface="Calibri" pitchFamily="34" charset="0"/>
            </a:endParaRPr>
          </a:p>
          <a:p>
            <a:r>
              <a:rPr lang="nb-NO" sz="1200" b="1" dirty="0" smtClean="0">
                <a:latin typeface="Calibri" pitchFamily="34" charset="0"/>
                <a:ea typeface="Times New Roman" pitchFamily="18" charset="0"/>
                <a:cs typeface="Calibri" pitchFamily="34" charset="0"/>
              </a:rPr>
              <a:t>og </a:t>
            </a:r>
            <a:r>
              <a:rPr lang="nb-NO" sz="1200" b="1" dirty="0">
                <a:latin typeface="Calibri" pitchFamily="34" charset="0"/>
                <a:ea typeface="Times New Roman" pitchFamily="18" charset="0"/>
                <a:cs typeface="Calibri" pitchFamily="34" charset="0"/>
              </a:rPr>
              <a:t>bar preg av å </a:t>
            </a:r>
            <a:r>
              <a:rPr lang="nb-NO" sz="1200" b="1" dirty="0" smtClean="0">
                <a:latin typeface="Calibri" pitchFamily="34" charset="0"/>
                <a:ea typeface="Times New Roman" pitchFamily="18" charset="0"/>
                <a:cs typeface="Calibri" pitchFamily="34" charset="0"/>
              </a:rPr>
              <a:t>skulle fylle et konkret leveransebehov</a:t>
            </a:r>
            <a:r>
              <a:rPr lang="nb-NO" dirty="0" smtClean="0"/>
              <a:t> </a:t>
            </a:r>
            <a:endParaRPr lang="nb-NO" dirty="0"/>
          </a:p>
        </p:txBody>
      </p:sp>
    </p:spTree>
    <p:extLst>
      <p:ext uri="{BB962C8B-B14F-4D97-AF65-F5344CB8AC3E}">
        <p14:creationId xmlns:p14="http://schemas.microsoft.com/office/powerpoint/2010/main" val="6741405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latin typeface="Verdana" panose="020B0604030504040204" pitchFamily="34" charset="0"/>
                <a:ea typeface="Verdana" panose="020B0604030504040204" pitchFamily="34" charset="0"/>
                <a:cs typeface="Verdana" panose="020B0604030504040204" pitchFamily="34" charset="0"/>
              </a:rPr>
              <a:t>Manuell enkeltsaksbehandling </a:t>
            </a:r>
            <a:r>
              <a:rPr lang="nb-NO" dirty="0" err="1" smtClean="0">
                <a:latin typeface="Verdana" panose="020B0604030504040204" pitchFamily="34" charset="0"/>
                <a:ea typeface="Verdana" panose="020B0604030504040204" pitchFamily="34" charset="0"/>
                <a:cs typeface="Verdana" panose="020B0604030504040204" pitchFamily="34" charset="0"/>
              </a:rPr>
              <a:t>vs</a:t>
            </a:r>
            <a:r>
              <a:rPr lang="nb-NO" dirty="0" smtClean="0">
                <a:latin typeface="Verdana" panose="020B0604030504040204" pitchFamily="34" charset="0"/>
                <a:ea typeface="Verdana" panose="020B0604030504040204" pitchFamily="34" charset="0"/>
                <a:cs typeface="Verdana" panose="020B0604030504040204" pitchFamily="34" charset="0"/>
              </a:rPr>
              <a:t> aut. massesaksbehandling</a:t>
            </a:r>
            <a:endParaRPr lang="nb-NO" dirty="0">
              <a:latin typeface="Verdana" panose="020B0604030504040204" pitchFamily="34" charset="0"/>
              <a:ea typeface="Verdana" panose="020B0604030504040204" pitchFamily="34" charset="0"/>
              <a:cs typeface="Verdana" panose="020B0604030504040204" pitchFamily="34" charset="0"/>
            </a:endParaRPr>
          </a:p>
        </p:txBody>
      </p:sp>
      <p:sp>
        <p:nvSpPr>
          <p:cNvPr id="3" name="Plassholder for innhold 2"/>
          <p:cNvSpPr>
            <a:spLocks noGrp="1"/>
          </p:cNvSpPr>
          <p:nvPr>
            <p:ph idx="1"/>
          </p:nvPr>
        </p:nvSpPr>
        <p:spPr>
          <a:xfrm>
            <a:off x="457200" y="1773238"/>
            <a:ext cx="4178595" cy="4498975"/>
          </a:xfrm>
        </p:spPr>
        <p:txBody>
          <a:bodyPr/>
          <a:lstStyle/>
          <a:p>
            <a:pPr marL="0" indent="0">
              <a:buNone/>
            </a:pPr>
            <a:endParaRPr lang="nb-NO" b="0" dirty="0" smtClean="0"/>
          </a:p>
          <a:p>
            <a:pPr marL="449262" lvl="1" indent="0">
              <a:buNone/>
            </a:pPr>
            <a:endParaRPr lang="nb-NO" dirty="0"/>
          </a:p>
        </p:txBody>
      </p:sp>
      <p:graphicFrame>
        <p:nvGraphicFramePr>
          <p:cNvPr id="4" name="Tabell 3"/>
          <p:cNvGraphicFramePr>
            <a:graphicFrameLocks noGrp="1"/>
          </p:cNvGraphicFramePr>
          <p:nvPr>
            <p:extLst>
              <p:ext uri="{D42A27DB-BD31-4B8C-83A1-F6EECF244321}">
                <p14:modId xmlns:p14="http://schemas.microsoft.com/office/powerpoint/2010/main" val="2836420113"/>
              </p:ext>
            </p:extLst>
          </p:nvPr>
        </p:nvGraphicFramePr>
        <p:xfrm>
          <a:off x="361506" y="1396999"/>
          <a:ext cx="8282764" cy="5029200"/>
        </p:xfrm>
        <a:graphic>
          <a:graphicData uri="http://schemas.openxmlformats.org/drawingml/2006/table">
            <a:tbl>
              <a:tblPr bandRow="1">
                <a:tableStyleId>{5C22544A-7EE6-4342-B048-85BDC9FD1C3A}</a:tableStyleId>
              </a:tblPr>
              <a:tblGrid>
                <a:gridCol w="4141382"/>
                <a:gridCol w="4141382"/>
              </a:tblGrid>
              <a:tr h="4684823">
                <a:tc>
                  <a:txBody>
                    <a:bodyPr/>
                    <a:lstStyle/>
                    <a:p>
                      <a:r>
                        <a:rPr lang="nb-NO" sz="1600" b="1" kern="1200" baseline="0" dirty="0" smtClean="0">
                          <a:solidFill>
                            <a:schemeClr val="dk1"/>
                          </a:solidFill>
                          <a:latin typeface="+mn-lt"/>
                          <a:ea typeface="+mn-ea"/>
                          <a:cs typeface="+mn-cs"/>
                        </a:rPr>
                        <a:t>Enkeltsaksbehandling:</a:t>
                      </a:r>
                    </a:p>
                    <a:p>
                      <a:endParaRPr lang="nb-NO" sz="1400" b="1" kern="1200" baseline="0" dirty="0" smtClean="0">
                        <a:solidFill>
                          <a:schemeClr val="dk1"/>
                        </a:solidFill>
                        <a:latin typeface="+mn-lt"/>
                        <a:ea typeface="+mn-ea"/>
                        <a:cs typeface="+mn-cs"/>
                      </a:endParaRPr>
                    </a:p>
                    <a:p>
                      <a:r>
                        <a:rPr lang="nb-NO" sz="1400" b="1" kern="1200" baseline="0" dirty="0" smtClean="0">
                          <a:solidFill>
                            <a:schemeClr val="dk1"/>
                          </a:solidFill>
                          <a:latin typeface="+mn-lt"/>
                          <a:ea typeface="+mn-ea"/>
                          <a:cs typeface="+mn-cs"/>
                        </a:rPr>
                        <a:t>«Programmering» gjennom rundskriv</a:t>
                      </a:r>
                    </a:p>
                    <a:p>
                      <a:endParaRPr lang="nb-NO" sz="1400" b="1" kern="1200" baseline="0" dirty="0" smtClean="0">
                        <a:solidFill>
                          <a:schemeClr val="dk1"/>
                        </a:solidFill>
                        <a:latin typeface="+mn-lt"/>
                        <a:ea typeface="+mn-ea"/>
                        <a:cs typeface="+mn-cs"/>
                      </a:endParaRPr>
                    </a:p>
                    <a:p>
                      <a:r>
                        <a:rPr lang="nb-NO" sz="1400" b="1" kern="1200" baseline="0" dirty="0" smtClean="0">
                          <a:solidFill>
                            <a:schemeClr val="dk1"/>
                          </a:solidFill>
                          <a:latin typeface="+mn-lt"/>
                          <a:ea typeface="+mn-ea"/>
                          <a:cs typeface="+mn-cs"/>
                        </a:rPr>
                        <a:t>Alle saksopplysninger hentes for hver enkelt sak</a:t>
                      </a:r>
                    </a:p>
                    <a:p>
                      <a:endParaRPr lang="nb-NO" sz="1400" b="1" kern="1200" baseline="0" dirty="0" smtClean="0">
                        <a:solidFill>
                          <a:schemeClr val="dk1"/>
                        </a:solidFill>
                        <a:latin typeface="+mn-lt"/>
                        <a:ea typeface="+mn-ea"/>
                        <a:cs typeface="+mn-cs"/>
                      </a:endParaRPr>
                    </a:p>
                    <a:p>
                      <a:r>
                        <a:rPr lang="nb-NO" sz="1400" b="1" kern="1200" baseline="0" dirty="0" smtClean="0">
                          <a:solidFill>
                            <a:srgbClr val="FF0000"/>
                          </a:solidFill>
                          <a:latin typeface="+mn-lt"/>
                          <a:ea typeface="+mn-ea"/>
                          <a:cs typeface="+mn-cs"/>
                        </a:rPr>
                        <a:t>Argumentasjon basert på juridisk metode </a:t>
                      </a:r>
                      <a:r>
                        <a:rPr lang="nb-NO" sz="1400" b="1" kern="1200" baseline="0" dirty="0" err="1" smtClean="0">
                          <a:solidFill>
                            <a:srgbClr val="FF0000"/>
                          </a:solidFill>
                          <a:latin typeface="+mn-lt"/>
                          <a:ea typeface="+mn-ea"/>
                          <a:cs typeface="+mn-cs"/>
                        </a:rPr>
                        <a:t>dok</a:t>
                      </a:r>
                      <a:r>
                        <a:rPr lang="nb-NO" sz="1400" b="1" kern="1200" baseline="0" dirty="0" smtClean="0">
                          <a:solidFill>
                            <a:srgbClr val="FF0000"/>
                          </a:solidFill>
                          <a:latin typeface="+mn-lt"/>
                          <a:ea typeface="+mn-ea"/>
                          <a:cs typeface="+mn-cs"/>
                        </a:rPr>
                        <a:t> i den enkelte sak </a:t>
                      </a:r>
                    </a:p>
                    <a:p>
                      <a:endParaRPr lang="nb-NO" sz="1400" b="1" kern="1200" baseline="0" dirty="0" smtClean="0">
                        <a:solidFill>
                          <a:schemeClr val="dk1"/>
                        </a:solidFill>
                        <a:latin typeface="+mn-lt"/>
                        <a:ea typeface="+mn-ea"/>
                        <a:cs typeface="+mn-cs"/>
                      </a:endParaRPr>
                    </a:p>
                    <a:p>
                      <a:endParaRPr lang="nb-NO" sz="1400" b="1" kern="1200" baseline="0" dirty="0" smtClean="0">
                        <a:solidFill>
                          <a:schemeClr val="dk1"/>
                        </a:solidFill>
                        <a:latin typeface="+mn-lt"/>
                        <a:ea typeface="+mn-ea"/>
                        <a:cs typeface="+mn-cs"/>
                      </a:endParaRPr>
                    </a:p>
                    <a:p>
                      <a:endParaRPr lang="nb-NO" sz="1400" b="1" kern="1200" baseline="0" dirty="0" smtClean="0">
                        <a:solidFill>
                          <a:schemeClr val="dk1"/>
                        </a:solidFill>
                        <a:latin typeface="+mn-lt"/>
                        <a:ea typeface="+mn-ea"/>
                        <a:cs typeface="+mn-cs"/>
                      </a:endParaRPr>
                    </a:p>
                    <a:p>
                      <a:r>
                        <a:rPr lang="nb-NO" sz="1400" b="1" kern="1200" baseline="0" dirty="0" smtClean="0">
                          <a:solidFill>
                            <a:schemeClr val="dk1"/>
                          </a:solidFill>
                          <a:latin typeface="+mn-lt"/>
                          <a:ea typeface="+mn-ea"/>
                          <a:cs typeface="+mn-cs"/>
                        </a:rPr>
                        <a:t>Feil regeltolkning angår bare den enkelte saken</a:t>
                      </a:r>
                    </a:p>
                    <a:p>
                      <a:endParaRPr lang="nb-NO" sz="1400" b="1" kern="1200" baseline="0" dirty="0" smtClean="0">
                        <a:solidFill>
                          <a:schemeClr val="dk1"/>
                        </a:solidFill>
                        <a:latin typeface="+mn-lt"/>
                        <a:ea typeface="+mn-ea"/>
                        <a:cs typeface="+mn-cs"/>
                      </a:endParaRPr>
                    </a:p>
                    <a:p>
                      <a:r>
                        <a:rPr lang="nb-NO" sz="1400" b="1" kern="1200" baseline="0" dirty="0" smtClean="0">
                          <a:solidFill>
                            <a:schemeClr val="dk1"/>
                          </a:solidFill>
                          <a:latin typeface="+mn-lt"/>
                          <a:ea typeface="+mn-ea"/>
                          <a:cs typeface="+mn-cs"/>
                        </a:rPr>
                        <a:t>Ofte fokus på det spesielle ved den enkelte sak</a:t>
                      </a:r>
                    </a:p>
                    <a:p>
                      <a:endParaRPr lang="nb-NO" sz="1400" b="1" kern="1200" baseline="0" dirty="0" smtClean="0">
                        <a:solidFill>
                          <a:schemeClr val="dk1"/>
                        </a:solidFill>
                        <a:latin typeface="+mn-lt"/>
                        <a:ea typeface="+mn-ea"/>
                        <a:cs typeface="+mn-cs"/>
                      </a:endParaRPr>
                    </a:p>
                    <a:p>
                      <a:r>
                        <a:rPr lang="nb-NO" sz="1400" b="1" kern="1200" baseline="0" dirty="0" smtClean="0">
                          <a:solidFill>
                            <a:schemeClr val="dk1"/>
                          </a:solidFill>
                          <a:latin typeface="+mn-lt"/>
                          <a:ea typeface="+mn-ea"/>
                          <a:cs typeface="+mn-cs"/>
                        </a:rPr>
                        <a:t>Noen typetilfeller dukker aldri opp</a:t>
                      </a:r>
                    </a:p>
                    <a:p>
                      <a:endParaRPr lang="nb-NO" sz="1400" b="1" kern="1200" baseline="0" dirty="0" smtClean="0">
                        <a:solidFill>
                          <a:schemeClr val="dk1"/>
                        </a:solidFill>
                        <a:latin typeface="+mn-lt"/>
                        <a:ea typeface="+mn-ea"/>
                        <a:cs typeface="+mn-cs"/>
                      </a:endParaRPr>
                    </a:p>
                    <a:p>
                      <a:endParaRPr lang="nb-NO" sz="1400" b="1" kern="1200" baseline="0" dirty="0" smtClean="0">
                        <a:solidFill>
                          <a:schemeClr val="dk1"/>
                        </a:solidFill>
                        <a:latin typeface="+mn-lt"/>
                        <a:ea typeface="+mn-ea"/>
                        <a:cs typeface="+mn-cs"/>
                      </a:endParaRPr>
                    </a:p>
                    <a:p>
                      <a:r>
                        <a:rPr lang="nb-NO" sz="1400" b="1" kern="1200" baseline="0" dirty="0" smtClean="0">
                          <a:solidFill>
                            <a:schemeClr val="dk1"/>
                          </a:solidFill>
                          <a:latin typeface="+mn-lt"/>
                          <a:ea typeface="+mn-ea"/>
                          <a:cs typeface="+mn-cs"/>
                        </a:rPr>
                        <a:t>Ved ankebehandling prøves argumentasjonen og faktagrunnlaget</a:t>
                      </a:r>
                      <a:endParaRPr lang="nb-NO" sz="1400" b="1" kern="1200" baseline="0" dirty="0">
                        <a:solidFill>
                          <a:schemeClr val="dk1"/>
                        </a:solidFill>
                        <a:latin typeface="+mn-lt"/>
                        <a:ea typeface="+mn-ea"/>
                        <a:cs typeface="+mn-cs"/>
                      </a:endParaRPr>
                    </a:p>
                  </a:txBody>
                  <a:tcPr/>
                </a:tc>
                <a:tc>
                  <a:txBody>
                    <a:bodyPr/>
                    <a:lstStyle/>
                    <a:p>
                      <a:r>
                        <a:rPr lang="nb-NO" sz="1600" b="1" kern="1200" baseline="0" dirty="0" smtClean="0">
                          <a:solidFill>
                            <a:schemeClr val="dk1"/>
                          </a:solidFill>
                          <a:latin typeface="+mn-lt"/>
                          <a:ea typeface="+mn-ea"/>
                          <a:cs typeface="+mn-cs"/>
                        </a:rPr>
                        <a:t>Maskinell massesaksbehandling:</a:t>
                      </a:r>
                    </a:p>
                    <a:p>
                      <a:endParaRPr lang="nb-NO" sz="1600" b="1" kern="1200" baseline="0" dirty="0" smtClean="0">
                        <a:solidFill>
                          <a:schemeClr val="dk1"/>
                        </a:solidFill>
                        <a:latin typeface="+mn-lt"/>
                        <a:ea typeface="+mn-ea"/>
                        <a:cs typeface="+mn-cs"/>
                      </a:endParaRPr>
                    </a:p>
                    <a:p>
                      <a:r>
                        <a:rPr lang="nb-NO" sz="1400" b="1" kern="1200" baseline="0" dirty="0" smtClean="0">
                          <a:solidFill>
                            <a:schemeClr val="dk1"/>
                          </a:solidFill>
                          <a:latin typeface="+mn-lt"/>
                          <a:ea typeface="+mn-ea"/>
                          <a:cs typeface="+mn-cs"/>
                        </a:rPr>
                        <a:t>Programmering i kode</a:t>
                      </a:r>
                    </a:p>
                    <a:p>
                      <a:endParaRPr lang="nb-NO" sz="1400" b="1" kern="1200" baseline="0" dirty="0" smtClean="0">
                        <a:solidFill>
                          <a:schemeClr val="dk1"/>
                        </a:solidFill>
                        <a:latin typeface="+mn-lt"/>
                        <a:ea typeface="+mn-ea"/>
                        <a:cs typeface="+mn-cs"/>
                      </a:endParaRPr>
                    </a:p>
                    <a:p>
                      <a:r>
                        <a:rPr lang="nb-NO" sz="1400" b="1" kern="1200" baseline="0" dirty="0" smtClean="0">
                          <a:solidFill>
                            <a:schemeClr val="dk1"/>
                          </a:solidFill>
                          <a:latin typeface="+mn-lt"/>
                          <a:ea typeface="+mn-ea"/>
                          <a:cs typeface="+mn-cs"/>
                        </a:rPr>
                        <a:t>Søker mest mulig registerdata</a:t>
                      </a:r>
                    </a:p>
                    <a:p>
                      <a:endParaRPr lang="nb-NO" sz="1400" b="1" kern="1200" baseline="0" dirty="0" smtClean="0">
                        <a:solidFill>
                          <a:schemeClr val="dk1"/>
                        </a:solidFill>
                        <a:latin typeface="+mn-lt"/>
                        <a:ea typeface="+mn-ea"/>
                        <a:cs typeface="+mn-cs"/>
                      </a:endParaRPr>
                    </a:p>
                    <a:p>
                      <a:r>
                        <a:rPr lang="nb-NO" sz="1400" b="1" kern="1200" baseline="0" dirty="0" smtClean="0">
                          <a:solidFill>
                            <a:srgbClr val="FF0000"/>
                          </a:solidFill>
                          <a:latin typeface="+mn-lt"/>
                          <a:ea typeface="+mn-ea"/>
                          <a:cs typeface="+mn-cs"/>
                        </a:rPr>
                        <a:t>Juridisk metode må reetableres gjennom å dokumentere argumentasjonen  og endelig konklusjon om reglene i systemet og hvilke som kjører i den enkelte instans</a:t>
                      </a:r>
                    </a:p>
                    <a:p>
                      <a:endParaRPr lang="nb-NO" sz="1400" b="1" kern="1200" baseline="0" dirty="0" smtClean="0">
                        <a:solidFill>
                          <a:schemeClr val="dk1"/>
                        </a:solidFill>
                        <a:latin typeface="+mn-lt"/>
                        <a:ea typeface="+mn-ea"/>
                        <a:cs typeface="+mn-cs"/>
                      </a:endParaRPr>
                    </a:p>
                    <a:p>
                      <a:r>
                        <a:rPr lang="nb-NO" sz="1400" b="1" kern="1200" baseline="0" dirty="0" smtClean="0">
                          <a:solidFill>
                            <a:schemeClr val="dk1"/>
                          </a:solidFill>
                          <a:latin typeface="+mn-lt"/>
                          <a:ea typeface="+mn-ea"/>
                          <a:cs typeface="+mn-cs"/>
                        </a:rPr>
                        <a:t>Feil i regelkoden vil ramme alle liknende saker som benytter regelen</a:t>
                      </a:r>
                    </a:p>
                    <a:p>
                      <a:endParaRPr lang="nb-NO" sz="1400" b="1" kern="1200" baseline="0" dirty="0" smtClean="0">
                        <a:solidFill>
                          <a:schemeClr val="dk1"/>
                        </a:solidFill>
                        <a:latin typeface="+mn-lt"/>
                        <a:ea typeface="+mn-ea"/>
                        <a:cs typeface="+mn-cs"/>
                      </a:endParaRPr>
                    </a:p>
                    <a:p>
                      <a:r>
                        <a:rPr lang="nb-NO" sz="1400" b="1" kern="1200" baseline="0" dirty="0" smtClean="0">
                          <a:solidFill>
                            <a:schemeClr val="dk1"/>
                          </a:solidFill>
                          <a:latin typeface="+mn-lt"/>
                          <a:ea typeface="+mn-ea"/>
                          <a:cs typeface="+mn-cs"/>
                        </a:rPr>
                        <a:t>Viktig å fokusere på det som er felles og avklare grensene for hva som er hensiktsmessig å automatisere</a:t>
                      </a:r>
                    </a:p>
                    <a:p>
                      <a:r>
                        <a:rPr lang="nb-NO" sz="1400" b="1" kern="1200" baseline="0" dirty="0" smtClean="0">
                          <a:solidFill>
                            <a:schemeClr val="dk1"/>
                          </a:solidFill>
                          <a:latin typeface="+mn-lt"/>
                          <a:ea typeface="+mn-ea"/>
                          <a:cs typeface="+mn-cs"/>
                        </a:rPr>
                        <a:t>Må vurdere utfallet for alle sakstyper som skal automatiseres</a:t>
                      </a:r>
                    </a:p>
                    <a:p>
                      <a:endParaRPr lang="nb-NO" sz="1400" b="1" kern="1200" baseline="0" dirty="0" smtClean="0">
                        <a:solidFill>
                          <a:schemeClr val="dk1"/>
                        </a:solidFill>
                        <a:latin typeface="+mn-lt"/>
                        <a:ea typeface="+mn-ea"/>
                        <a:cs typeface="+mn-cs"/>
                      </a:endParaRPr>
                    </a:p>
                    <a:p>
                      <a:r>
                        <a:rPr lang="nb-NO" sz="1400" b="1" kern="1200" baseline="0" dirty="0" smtClean="0">
                          <a:solidFill>
                            <a:schemeClr val="dk1"/>
                          </a:solidFill>
                          <a:latin typeface="+mn-lt"/>
                          <a:ea typeface="+mn-ea"/>
                          <a:cs typeface="+mn-cs"/>
                        </a:rPr>
                        <a:t>Prøves regelkoden og faktagrunnlaget</a:t>
                      </a:r>
                      <a:endParaRPr lang="nb-NO" sz="1400" b="1" kern="1200" baseline="0" dirty="0">
                        <a:solidFill>
                          <a:schemeClr val="dk1"/>
                        </a:solidFill>
                        <a:latin typeface="+mn-lt"/>
                        <a:ea typeface="+mn-ea"/>
                        <a:cs typeface="+mn-cs"/>
                      </a:endParaRPr>
                    </a:p>
                  </a:txBody>
                  <a:tcPr/>
                </a:tc>
              </a:tr>
            </a:tbl>
          </a:graphicData>
        </a:graphic>
      </p:graphicFrame>
    </p:spTree>
    <p:extLst>
      <p:ext uri="{BB962C8B-B14F-4D97-AF65-F5344CB8AC3E}">
        <p14:creationId xmlns:p14="http://schemas.microsoft.com/office/powerpoint/2010/main" val="7830330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smtClean="0">
                <a:latin typeface="Verdana" panose="020B0604030504040204" pitchFamily="34" charset="0"/>
                <a:ea typeface="Verdana" panose="020B0604030504040204" pitchFamily="34" charset="0"/>
                <a:cs typeface="Verdana" panose="020B0604030504040204" pitchFamily="34" charset="0"/>
              </a:rPr>
              <a:t>Prosesser i linjen etter MOD</a:t>
            </a:r>
            <a:endParaRPr lang="nb-NO" sz="2400" dirty="0">
              <a:latin typeface="Verdana" panose="020B0604030504040204" pitchFamily="34" charset="0"/>
              <a:ea typeface="Verdana" panose="020B0604030504040204" pitchFamily="34" charset="0"/>
              <a:cs typeface="Verdana" panose="020B0604030504040204" pitchFamily="34" charset="0"/>
            </a:endParaRPr>
          </a:p>
        </p:txBody>
      </p:sp>
      <p:sp>
        <p:nvSpPr>
          <p:cNvPr id="3" name="TekstSylinder 2"/>
          <p:cNvSpPr txBox="1"/>
          <p:nvPr/>
        </p:nvSpPr>
        <p:spPr>
          <a:xfrm>
            <a:off x="414670" y="1871331"/>
            <a:ext cx="8494633" cy="4524315"/>
          </a:xfrm>
          <a:prstGeom prst="rect">
            <a:avLst/>
          </a:prstGeom>
          <a:noFill/>
        </p:spPr>
        <p:txBody>
          <a:bodyPr wrap="none" rtlCol="0">
            <a:spAutoFit/>
          </a:bodyPr>
          <a:lstStyle/>
          <a:p>
            <a:r>
              <a:rPr lang="nb-NO" dirty="0" smtClean="0"/>
              <a:t>Etter at Moderniseringsprogrammet ble stoppet, har linjen fortsatt arbeidet med </a:t>
            </a:r>
          </a:p>
          <a:p>
            <a:r>
              <a:rPr lang="nb-NO" dirty="0" smtClean="0"/>
              <a:t>å prøve ut en metode for regelspesifisering, bl.a. ved hjelp av et verktøy </a:t>
            </a:r>
          </a:p>
          <a:p>
            <a:r>
              <a:rPr lang="nb-NO" dirty="0" err="1" smtClean="0"/>
              <a:t>RuleSpeak</a:t>
            </a:r>
            <a:r>
              <a:rPr lang="nb-NO" dirty="0" smtClean="0"/>
              <a:t> som </a:t>
            </a:r>
            <a:r>
              <a:rPr lang="nb-NO" dirty="0"/>
              <a:t>baserer seg på den standarden </a:t>
            </a:r>
            <a:endParaRPr lang="nb-NO" dirty="0" smtClean="0"/>
          </a:p>
          <a:p>
            <a:r>
              <a:rPr lang="nb-NO" dirty="0" err="1" smtClean="0"/>
              <a:t>Semantics</a:t>
            </a:r>
            <a:r>
              <a:rPr lang="nb-NO" dirty="0" smtClean="0"/>
              <a:t> </a:t>
            </a:r>
            <a:r>
              <a:rPr lang="nb-NO" dirty="0" err="1"/>
              <a:t>of</a:t>
            </a:r>
            <a:r>
              <a:rPr lang="nb-NO" dirty="0"/>
              <a:t> Business </a:t>
            </a:r>
            <a:r>
              <a:rPr lang="nb-NO" dirty="0" err="1"/>
              <a:t>Vocabulary</a:t>
            </a:r>
            <a:r>
              <a:rPr lang="nb-NO" dirty="0"/>
              <a:t> and Business Rules (SBVR). </a:t>
            </a:r>
            <a:endParaRPr lang="nb-NO" dirty="0" smtClean="0"/>
          </a:p>
          <a:p>
            <a:endParaRPr lang="nb-NO" dirty="0" smtClean="0"/>
          </a:p>
          <a:p>
            <a:r>
              <a:rPr lang="nb-NO" dirty="0" smtClean="0"/>
              <a:t>Vi ble usikre på om det var veien å gå og valgte å ta et skritt tilbake </a:t>
            </a:r>
          </a:p>
          <a:p>
            <a:r>
              <a:rPr lang="nb-NO" dirty="0" smtClean="0"/>
              <a:t>for først å forankre begrunnelsen og behovet for en regelspesifiseringsmetode.</a:t>
            </a:r>
          </a:p>
          <a:p>
            <a:endParaRPr lang="nb-NO" dirty="0"/>
          </a:p>
          <a:p>
            <a:r>
              <a:rPr lang="nb-NO" dirty="0" smtClean="0"/>
              <a:t>Resultatet av dette arbeidet har vært positiv </a:t>
            </a:r>
            <a:r>
              <a:rPr lang="nb-NO" dirty="0" err="1" smtClean="0"/>
              <a:t>mht</a:t>
            </a:r>
            <a:r>
              <a:rPr lang="nb-NO" dirty="0" smtClean="0"/>
              <a:t> organisasjonens </a:t>
            </a:r>
          </a:p>
          <a:p>
            <a:r>
              <a:rPr lang="nb-NO" dirty="0" smtClean="0"/>
              <a:t>modenhet i alle ledd. Selv om vi har famlet, har resultatet blitt kompetanseheving </a:t>
            </a:r>
          </a:p>
          <a:p>
            <a:r>
              <a:rPr lang="nb-NO" dirty="0" smtClean="0"/>
              <a:t>spesielt med tanke på det juridiske grunnlaget for en metode. </a:t>
            </a:r>
          </a:p>
          <a:p>
            <a:endParaRPr lang="nb-NO" dirty="0"/>
          </a:p>
          <a:p>
            <a:r>
              <a:rPr lang="nb-NO" dirty="0" smtClean="0"/>
              <a:t>Drøftelser i dag foregår på et helt annen nivå enn tidligere – veldig viktig </a:t>
            </a:r>
          </a:p>
          <a:p>
            <a:r>
              <a:rPr lang="nb-NO" dirty="0" smtClean="0"/>
              <a:t>for det videre arbeidet</a:t>
            </a:r>
          </a:p>
          <a:p>
            <a:endParaRPr lang="nb-NO" dirty="0"/>
          </a:p>
          <a:p>
            <a:endParaRPr lang="nb-NO" dirty="0"/>
          </a:p>
        </p:txBody>
      </p:sp>
    </p:spTree>
    <p:extLst>
      <p:ext uri="{BB962C8B-B14F-4D97-AF65-F5344CB8AC3E}">
        <p14:creationId xmlns:p14="http://schemas.microsoft.com/office/powerpoint/2010/main" val="1654383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Noen foreløpige konklusjoner</a:t>
            </a:r>
            <a:endParaRPr lang="nb-NO" dirty="0"/>
          </a:p>
        </p:txBody>
      </p:sp>
      <p:sp>
        <p:nvSpPr>
          <p:cNvPr id="3" name="Plassholder for innhold 2"/>
          <p:cNvSpPr>
            <a:spLocks noGrp="1"/>
          </p:cNvSpPr>
          <p:nvPr>
            <p:ph idx="1"/>
          </p:nvPr>
        </p:nvSpPr>
        <p:spPr/>
        <p:txBody>
          <a:bodyPr/>
          <a:lstStyle/>
          <a:p>
            <a:pPr marL="0" lvl="0" indent="0">
              <a:buNone/>
            </a:pPr>
            <a:r>
              <a:rPr lang="nb-NO" sz="1400" dirty="0" smtClean="0">
                <a:solidFill>
                  <a:srgbClr val="675C53"/>
                </a:solidFill>
              </a:rPr>
              <a:t>Erfaringene </a:t>
            </a:r>
            <a:r>
              <a:rPr lang="nb-NO" sz="1400" dirty="0">
                <a:solidFill>
                  <a:srgbClr val="675C53"/>
                </a:solidFill>
              </a:rPr>
              <a:t>fra regelspesifisering i Moderniseringsprogrammet, Pensjonsprogrammet og metodearbeidet høsten 2013, tyder på at det kan trekkes noen felles konklusjoner, selv om tilnærmingen til regelspesifiseringen var ulik:</a:t>
            </a:r>
          </a:p>
          <a:p>
            <a:pPr lvl="0"/>
            <a:r>
              <a:rPr lang="nb-NO" sz="1400" dirty="0">
                <a:solidFill>
                  <a:srgbClr val="675C53"/>
                </a:solidFill>
              </a:rPr>
              <a:t>Den teoretiske tilnærmingen til regelspesifisering som presenteres av Professor Dr. Juris Dag Wise Schartum i «Fra lovtekst til programkode: Utvikling av rettslige beslutningssystemer i elektronisk forvaltning» er </a:t>
            </a:r>
            <a:r>
              <a:rPr lang="nb-NO" sz="1400" dirty="0" smtClean="0">
                <a:solidFill>
                  <a:srgbClr val="675C53"/>
                </a:solidFill>
              </a:rPr>
              <a:t>nyttig og nødvendig </a:t>
            </a:r>
            <a:r>
              <a:rPr lang="nb-NO" sz="1400" dirty="0">
                <a:solidFill>
                  <a:srgbClr val="675C53"/>
                </a:solidFill>
              </a:rPr>
              <a:t>som grunnlag for spesifiseringen, men det er utfordrende å omsette teorien direkte i praksis.</a:t>
            </a:r>
          </a:p>
          <a:p>
            <a:pPr lvl="0"/>
            <a:r>
              <a:rPr lang="nb-NO" sz="1400" dirty="0">
                <a:solidFill>
                  <a:srgbClr val="675C53"/>
                </a:solidFill>
              </a:rPr>
              <a:t>Det å spesifisere rettsregler tar tid! Å sikre at jussen programmeres riktig i IKT-løsningene krever en strukturert og detaljert analyse av regelverket</a:t>
            </a:r>
            <a:r>
              <a:rPr lang="nb-NO" sz="1400" dirty="0" smtClean="0">
                <a:solidFill>
                  <a:srgbClr val="675C53"/>
                </a:solidFill>
              </a:rPr>
              <a:t>. </a:t>
            </a:r>
            <a:endParaRPr lang="nb-NO" sz="1400" dirty="0">
              <a:solidFill>
                <a:srgbClr val="675C53"/>
              </a:solidFill>
            </a:endParaRPr>
          </a:p>
          <a:p>
            <a:pPr lvl="0"/>
            <a:r>
              <a:rPr lang="nb-NO" sz="1400" dirty="0">
                <a:solidFill>
                  <a:srgbClr val="675C53"/>
                </a:solidFill>
              </a:rPr>
              <a:t>Det er behov for å finne den logiske sammenhengen i reglene før man begynner selve spesifiseringsarbeidet</a:t>
            </a:r>
            <a:r>
              <a:rPr lang="nb-NO" sz="1400" dirty="0" smtClean="0">
                <a:solidFill>
                  <a:srgbClr val="675C53"/>
                </a:solidFill>
              </a:rPr>
              <a:t>.</a:t>
            </a:r>
          </a:p>
          <a:p>
            <a:pPr lvl="0"/>
            <a:r>
              <a:rPr lang="nb-NO" sz="1400" dirty="0" smtClean="0">
                <a:solidFill>
                  <a:srgbClr val="675C53"/>
                </a:solidFill>
              </a:rPr>
              <a:t>En felles metode kan virke krevende, men rettsreglene MÅ spesifiseres ned til det nivået kodespråket krever uansett – det gjelder å finne den mest effektive veien til målet</a:t>
            </a:r>
            <a:endParaRPr lang="nb-NO" sz="1400" dirty="0">
              <a:solidFill>
                <a:srgbClr val="675C53"/>
              </a:solidFill>
            </a:endParaRPr>
          </a:p>
          <a:p>
            <a:endParaRPr lang="nb-NO" dirty="0"/>
          </a:p>
        </p:txBody>
      </p:sp>
    </p:spTree>
    <p:extLst>
      <p:ext uri="{BB962C8B-B14F-4D97-AF65-F5344CB8AC3E}">
        <p14:creationId xmlns:p14="http://schemas.microsoft.com/office/powerpoint/2010/main" val="2391780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Noen foreløpige konklusjoner </a:t>
            </a:r>
            <a:endParaRPr lang="nb-NO" dirty="0"/>
          </a:p>
        </p:txBody>
      </p:sp>
      <p:sp>
        <p:nvSpPr>
          <p:cNvPr id="3" name="Plassholder for innhold 2"/>
          <p:cNvSpPr>
            <a:spLocks noGrp="1"/>
          </p:cNvSpPr>
          <p:nvPr>
            <p:ph idx="1"/>
          </p:nvPr>
        </p:nvSpPr>
        <p:spPr/>
        <p:txBody>
          <a:bodyPr/>
          <a:lstStyle/>
          <a:p>
            <a:pPr lvl="0"/>
            <a:r>
              <a:rPr lang="nb-NO" sz="1400" dirty="0" smtClean="0"/>
              <a:t>Det </a:t>
            </a:r>
            <a:r>
              <a:rPr lang="nb-NO" sz="1400" dirty="0"/>
              <a:t>er vanskelig å gjøre en fullverdig informasjonsanalyse før den detaljerte regelspesifiseringen. Informasjonsanalyser bør derfor gjøres underveis i spesifiseringsarbeidet. </a:t>
            </a:r>
          </a:p>
          <a:p>
            <a:pPr lvl="0"/>
            <a:r>
              <a:rPr lang="nb-NO" sz="1400" dirty="0"/>
              <a:t>Automatiseringsmuligheter er vanskelig å avdekke før den detaljerte regelspesifiseringen og informasjonsanalysen er gjort. </a:t>
            </a:r>
          </a:p>
          <a:p>
            <a:pPr lvl="0"/>
            <a:r>
              <a:rPr lang="nb-NO" sz="1400" dirty="0"/>
              <a:t>Uten et standard verktøy for å dokumentere regelflyter, spesifiserte regler og informasjonsanalyser, må hvert prosjekt/utviklingstiltak finne en dokumentasjonsmåte som er hensiktsmessig. Dette tar mye tid, og det blir mindre tid til selve regelspesifiseringen. Dokumentasjonen blir ulik fra prosjekt til prosjekt, og det varierer hvor komplett den er og hvor tilgjengelig den er for ettertiden.</a:t>
            </a:r>
          </a:p>
          <a:p>
            <a:pPr lvl="0"/>
            <a:r>
              <a:rPr lang="nb-NO" sz="1400" dirty="0"/>
              <a:t>For å sikre at reglene blir riktig programmert er tett dialog mellom forretningssiden og IKT avgjørende på alle steg i utviklingsløpet. </a:t>
            </a:r>
          </a:p>
          <a:p>
            <a:endParaRPr lang="nb-NO" dirty="0"/>
          </a:p>
        </p:txBody>
      </p:sp>
    </p:spTree>
    <p:extLst>
      <p:ext uri="{BB962C8B-B14F-4D97-AF65-F5344CB8AC3E}">
        <p14:creationId xmlns:p14="http://schemas.microsoft.com/office/powerpoint/2010/main" val="410948785"/>
      </p:ext>
    </p:extLst>
  </p:cSld>
  <p:clrMapOvr>
    <a:masterClrMapping/>
  </p:clrMapOvr>
</p:sld>
</file>

<file path=ppt/theme/theme1.xml><?xml version="1.0" encoding="utf-8"?>
<a:theme xmlns:a="http://schemas.openxmlformats.org/drawingml/2006/main" name="NAV presentasjonsmal">
  <a:themeElements>
    <a:clrScheme name="">
      <a:dk1>
        <a:srgbClr val="675C53"/>
      </a:dk1>
      <a:lt1>
        <a:srgbClr val="FFFFFF"/>
      </a:lt1>
      <a:dk2>
        <a:srgbClr val="C30000"/>
      </a:dk2>
      <a:lt2>
        <a:srgbClr val="A59D95"/>
      </a:lt2>
      <a:accent1>
        <a:srgbClr val="E0DED8"/>
      </a:accent1>
      <a:accent2>
        <a:srgbClr val="005B82"/>
      </a:accent2>
      <a:accent3>
        <a:srgbClr val="FFFFFF"/>
      </a:accent3>
      <a:accent4>
        <a:srgbClr val="574D46"/>
      </a:accent4>
      <a:accent5>
        <a:srgbClr val="EDECE9"/>
      </a:accent5>
      <a:accent6>
        <a:srgbClr val="005275"/>
      </a:accent6>
      <a:hlink>
        <a:srgbClr val="E98300"/>
      </a:hlink>
      <a:folHlink>
        <a:srgbClr val="A2AD00"/>
      </a:folHlink>
    </a:clrScheme>
    <a:fontScheme name="Aspek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AV presentasjonsm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AV presentasjonsm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AV presentasjonsm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AV presentasjonsm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AV presentasjonsm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AV presentasjonsm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AV presentasjonsma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AV presentasjonsm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AV presentasjonsm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AV presentasjonsm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AV presentasjonsm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AV presentasjonsm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AV presentasjonsmal 13">
        <a:dk1>
          <a:srgbClr val="675C53"/>
        </a:dk1>
        <a:lt1>
          <a:srgbClr val="FFFFFF"/>
        </a:lt1>
        <a:dk2>
          <a:srgbClr val="BD3632"/>
        </a:dk2>
        <a:lt2>
          <a:srgbClr val="988F86"/>
        </a:lt2>
        <a:accent1>
          <a:srgbClr val="B7B1A9"/>
        </a:accent1>
        <a:accent2>
          <a:srgbClr val="65CFE9"/>
        </a:accent2>
        <a:accent3>
          <a:srgbClr val="FFFFFF"/>
        </a:accent3>
        <a:accent4>
          <a:srgbClr val="574D46"/>
        </a:accent4>
        <a:accent5>
          <a:srgbClr val="D8D5D1"/>
        </a:accent5>
        <a:accent6>
          <a:srgbClr val="5BBBD3"/>
        </a:accent6>
        <a:hlink>
          <a:srgbClr val="C7E9F2"/>
        </a:hlink>
        <a:folHlink>
          <a:srgbClr val="000000"/>
        </a:folHlink>
      </a:clrScheme>
      <a:clrMap bg1="lt1" tx1="dk1" bg2="lt2" tx2="dk2" accent1="accent1" accent2="accent2" accent3="accent3" accent4="accent4" accent5="accent5" accent6="accent6" hlink="hlink" folHlink="folHlink"/>
    </a:extraClrScheme>
    <a:extraClrScheme>
      <a:clrScheme name="NAV presentasjonsmal 14">
        <a:dk1>
          <a:srgbClr val="675C53"/>
        </a:dk1>
        <a:lt1>
          <a:srgbClr val="FFFFFF"/>
        </a:lt1>
        <a:dk2>
          <a:srgbClr val="BD3632"/>
        </a:dk2>
        <a:lt2>
          <a:srgbClr val="988F86"/>
        </a:lt2>
        <a:accent1>
          <a:srgbClr val="B7B1A9"/>
        </a:accent1>
        <a:accent2>
          <a:srgbClr val="65CFE9"/>
        </a:accent2>
        <a:accent3>
          <a:srgbClr val="FFFFFF"/>
        </a:accent3>
        <a:accent4>
          <a:srgbClr val="574D46"/>
        </a:accent4>
        <a:accent5>
          <a:srgbClr val="D8D5D1"/>
        </a:accent5>
        <a:accent6>
          <a:srgbClr val="5BBBD3"/>
        </a:accent6>
        <a:hlink>
          <a:srgbClr val="C7E9F2"/>
        </a:hlink>
        <a:folHlink>
          <a:srgbClr val="E0DED8"/>
        </a:folHlink>
      </a:clrScheme>
      <a:clrMap bg1="lt1" tx1="dk1" bg2="lt2" tx2="dk2" accent1="accent1" accent2="accent2" accent3="accent3" accent4="accent4" accent5="accent5" accent6="accent6" hlink="hlink" folHlink="folHlink"/>
    </a:extraClrScheme>
    <a:extraClrScheme>
      <a:clrScheme name="NAV presentasjonsmal 15">
        <a:dk1>
          <a:srgbClr val="675C53"/>
        </a:dk1>
        <a:lt1>
          <a:srgbClr val="FFFFFF"/>
        </a:lt1>
        <a:dk2>
          <a:srgbClr val="CD202C"/>
        </a:dk2>
        <a:lt2>
          <a:srgbClr val="988F86"/>
        </a:lt2>
        <a:accent1>
          <a:srgbClr val="B7B1A9"/>
        </a:accent1>
        <a:accent2>
          <a:srgbClr val="65CFE9"/>
        </a:accent2>
        <a:accent3>
          <a:srgbClr val="FFFFFF"/>
        </a:accent3>
        <a:accent4>
          <a:srgbClr val="574D46"/>
        </a:accent4>
        <a:accent5>
          <a:srgbClr val="D8D5D1"/>
        </a:accent5>
        <a:accent6>
          <a:srgbClr val="5BBBD3"/>
        </a:accent6>
        <a:hlink>
          <a:srgbClr val="C7E9F2"/>
        </a:hlink>
        <a:folHlink>
          <a:srgbClr val="E0DED8"/>
        </a:folHlink>
      </a:clrScheme>
      <a:clrMap bg1="lt1" tx1="dk1" bg2="lt2" tx2="dk2" accent1="accent1" accent2="accent2" accent3="accent3" accent4="accent4" accent5="accent5" accent6="accent6" hlink="hlink" folHlink="folHlink"/>
    </a:extraClrScheme>
    <a:extraClrScheme>
      <a:clrScheme name="NAV presentasjonsmal 16">
        <a:dk1>
          <a:srgbClr val="675C53"/>
        </a:dk1>
        <a:lt1>
          <a:srgbClr val="FFFFFF"/>
        </a:lt1>
        <a:dk2>
          <a:srgbClr val="C30000"/>
        </a:dk2>
        <a:lt2>
          <a:srgbClr val="988F86"/>
        </a:lt2>
        <a:accent1>
          <a:srgbClr val="B7B1A9"/>
        </a:accent1>
        <a:accent2>
          <a:srgbClr val="00A9E0"/>
        </a:accent2>
        <a:accent3>
          <a:srgbClr val="FFFFFF"/>
        </a:accent3>
        <a:accent4>
          <a:srgbClr val="574D46"/>
        </a:accent4>
        <a:accent5>
          <a:srgbClr val="D8D5D1"/>
        </a:accent5>
        <a:accent6>
          <a:srgbClr val="0099CB"/>
        </a:accent6>
        <a:hlink>
          <a:srgbClr val="E98300"/>
        </a:hlink>
        <a:folHlink>
          <a:srgbClr val="A2AD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4182</TotalTime>
  <Words>1259</Words>
  <Application>Microsoft Office PowerPoint</Application>
  <PresentationFormat>On-screen Show (4:3)</PresentationFormat>
  <Paragraphs>168</Paragraphs>
  <Slides>13</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NAV presentasjonsmal</vt:lpstr>
      <vt:lpstr>Lysbilde</vt:lpstr>
      <vt:lpstr>Arbeid med Metode for regelspesifisering i NAV noen erfaringer og veien videre……  </vt:lpstr>
      <vt:lpstr>Hvorfor spesifisere rettsregler?</vt:lpstr>
      <vt:lpstr>Regelspesifikasjon som rettslig dokumentasjon</vt:lpstr>
      <vt:lpstr>Pensjonsprogrammet og forholdet mellom regelspesifisering og systemutviklingsmetoden</vt:lpstr>
      <vt:lpstr>Dokumentasjon av regler i utviklingsprosessen</vt:lpstr>
      <vt:lpstr>PowerPoint Presentation</vt:lpstr>
      <vt:lpstr>Regelspesifisering og Smidig metode – erfaring fra Moderniseringsprogrammet</vt:lpstr>
      <vt:lpstr>Erfaringer fra Moderniseringsprogrammet</vt:lpstr>
      <vt:lpstr>Erfaringer fra Moderniseringsprogrammet</vt:lpstr>
      <vt:lpstr>Manuell enkeltsaksbehandling vs aut. massesaksbehandling</vt:lpstr>
      <vt:lpstr>Prosesser i linjen etter MOD</vt:lpstr>
      <vt:lpstr>Noen foreløpige konklusjoner</vt:lpstr>
      <vt:lpstr>Noen foreløpige konklusjoner </vt:lpstr>
    </vt:vector>
  </TitlesOfParts>
  <Company>NAV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NAV</dc:creator>
  <cp:lastModifiedBy>dags</cp:lastModifiedBy>
  <cp:revision>288</cp:revision>
  <cp:lastPrinted>2014-09-10T15:06:23Z</cp:lastPrinted>
  <dcterms:created xsi:type="dcterms:W3CDTF">2006-06-21T06:55:19Z</dcterms:created>
  <dcterms:modified xsi:type="dcterms:W3CDTF">2014-09-11T06:54:38Z</dcterms:modified>
</cp:coreProperties>
</file>