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9"/>
  </p:handoutMasterIdLst>
  <p:sldIdLst>
    <p:sldId id="256" r:id="rId2"/>
    <p:sldId id="268" r:id="rId3"/>
    <p:sldId id="264" r:id="rId4"/>
    <p:sldId id="270" r:id="rId5"/>
    <p:sldId id="266" r:id="rId6"/>
    <p:sldId id="265" r:id="rId7"/>
    <p:sldId id="259" r:id="rId8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309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Introduksjon til FINF 4001: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Systemutvikling, organisasjonsutvikling og regelverksutvikling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spørsmålsgeneratoren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129243" y="1142984"/>
            <a:ext cx="7133691" cy="4186254"/>
            <a:chOff x="187262" y="1600200"/>
            <a:chExt cx="8824976" cy="4648200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00200"/>
              <a:ext cx="1815680" cy="3810000"/>
              <a:chOff x="187262" y="1600200"/>
              <a:chExt cx="1815680" cy="3810000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00200"/>
                <a:ext cx="1815680" cy="3310792"/>
                <a:chOff x="187262" y="1600200"/>
                <a:chExt cx="1815680" cy="3310792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7266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85800" y="2590801"/>
                  <a:ext cx="131714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Demokrati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00200"/>
                  <a:ext cx="1349375" cy="549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7107238" cy="900112"/>
              <a:chOff x="1905000" y="5348288"/>
              <a:chExt cx="7107238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457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40709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0" y="5486400"/>
                <a:ext cx="2154238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9" name="TekstSylinder 38"/>
          <p:cNvSpPr txBox="1"/>
          <p:nvPr/>
        </p:nvSpPr>
        <p:spPr>
          <a:xfrm>
            <a:off x="285720" y="5214950"/>
            <a:ext cx="8501122" cy="132343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Hvordan kan beslutningssystemer sies å ha betydning for </a:t>
            </a:r>
            <a:r>
              <a:rPr lang="nb-NO" sz="1600" dirty="0" smtClean="0"/>
              <a:t>personvern/rettssikkerhet?</a:t>
            </a:r>
            <a:endParaRPr lang="nb-NO" sz="16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Er det grunn til å reformulere </a:t>
            </a:r>
            <a:r>
              <a:rPr lang="nb-NO" sz="1600" dirty="0" smtClean="0"/>
              <a:t>personvern- og rettssikkerhetsidealet </a:t>
            </a:r>
            <a:r>
              <a:rPr lang="nb-NO" sz="1600" dirty="0" smtClean="0"/>
              <a:t>i lys av beslutningssystemer?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Hvilke krav stilles til beslutningssystemer for at </a:t>
            </a:r>
            <a:r>
              <a:rPr lang="nb-NO" sz="1600" dirty="0" smtClean="0"/>
              <a:t>personvern og rettssikkerhet </a:t>
            </a:r>
            <a:r>
              <a:rPr lang="nb-NO" sz="1600" dirty="0" smtClean="0"/>
              <a:t>skal bli ivaretatt?</a:t>
            </a:r>
          </a:p>
          <a:p>
            <a:pPr marL="361950" indent="-361950">
              <a:buFont typeface="Arial" pitchFamily="34" charset="0"/>
              <a:buChar char="•"/>
            </a:pPr>
            <a:r>
              <a:rPr lang="nb-NO" sz="1600" dirty="0" smtClean="0"/>
              <a:t>Er </a:t>
            </a:r>
            <a:r>
              <a:rPr lang="nb-NO" sz="1600" dirty="0" smtClean="0"/>
              <a:t>det grunn til å endre på  eksisterende beslutningssystemer </a:t>
            </a:r>
            <a:r>
              <a:rPr lang="nb-NO" sz="1600" dirty="0" smtClean="0"/>
              <a:t>for å ivareta personvern og rettssikkerhet bedre enn i dag?</a:t>
            </a:r>
            <a:endParaRPr lang="nb-NO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3" name="Utklipp" r:id="rId6" imgW="4539600" imgH="3497040" progId="">
                    <p:embed/>
                  </p:oleObj>
                </mc:Choice>
                <mc:Fallback>
                  <p:oleObj name="Utklipp" r:id="rId6" imgW="4539600" imgH="349704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776"/>
                          <a:ext cx="1344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28604"/>
            <a:ext cx="7772400" cy="1500198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b-NO" sz="2400" dirty="0" smtClean="0">
                <a:solidFill>
                  <a:srgbClr val="0000FF"/>
                </a:solidFill>
              </a:rPr>
              <a:t>Pensumframstillingen i Schartum 2012, gjelder nettopp forholdet mellom systemutvikling, regelverksutvikling og </a:t>
            </a:r>
            <a:r>
              <a:rPr lang="nb-NO" sz="2400" dirty="0" err="1" smtClean="0">
                <a:solidFill>
                  <a:srgbClr val="0000FF"/>
                </a:solidFill>
              </a:rPr>
              <a:t>organiasjonsutvikling</a:t>
            </a:r>
            <a:r>
              <a:rPr lang="nb-NO" sz="2400" dirty="0" smtClean="0">
                <a:solidFill>
                  <a:srgbClr val="0000FF"/>
                </a:solidFill>
              </a:rPr>
              <a:t> ved utvikling av rettslige </a:t>
            </a:r>
            <a:r>
              <a:rPr lang="nb-NO" sz="2400" dirty="0" err="1" smtClean="0">
                <a:solidFill>
                  <a:srgbClr val="0000FF"/>
                </a:solidFill>
              </a:rPr>
              <a:t>beslutnings-systemer</a:t>
            </a:r>
            <a:endParaRPr lang="nb-NO" sz="2400" dirty="0" smtClean="0">
              <a:solidFill>
                <a:srgbClr val="0000FF"/>
              </a:solidFill>
            </a:endParaRPr>
          </a:p>
        </p:txBody>
      </p:sp>
      <p:sp>
        <p:nvSpPr>
          <p:cNvPr id="9219" name="TekstSylinder 2"/>
          <p:cNvSpPr txBox="1">
            <a:spLocks noChangeArrowheads="1"/>
          </p:cNvSpPr>
          <p:nvPr/>
        </p:nvSpPr>
        <p:spPr bwMode="auto">
          <a:xfrm>
            <a:off x="785786" y="2071678"/>
            <a:ext cx="7662863" cy="30469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dirty="0">
                <a:latin typeface="Calibri" pitchFamily="34" charset="0"/>
              </a:rPr>
              <a:t>A) Prosjektetableringsfasen (kapittel 3)  </a:t>
            </a:r>
          </a:p>
          <a:p>
            <a:r>
              <a:rPr lang="nb-NO" dirty="0">
                <a:latin typeface="Calibri" pitchFamily="34" charset="0"/>
              </a:rPr>
              <a:t>B) Innrammingsfasen (kapittel 4)</a:t>
            </a:r>
          </a:p>
          <a:p>
            <a:r>
              <a:rPr lang="nb-NO" dirty="0">
                <a:latin typeface="Calibri" pitchFamily="34" charset="0"/>
              </a:rPr>
              <a:t>C) Aktøranalyse og systemavgrensing (kapittel 5)</a:t>
            </a:r>
          </a:p>
          <a:p>
            <a:r>
              <a:rPr lang="nb-NO" dirty="0">
                <a:latin typeface="Calibri" pitchFamily="34" charset="0"/>
              </a:rPr>
              <a:t>D) Fase for innsamling av rettskilder (kapittel 6)  </a:t>
            </a:r>
          </a:p>
          <a:p>
            <a:r>
              <a:rPr lang="nb-NO" dirty="0">
                <a:latin typeface="Calibri" pitchFamily="34" charset="0"/>
              </a:rPr>
              <a:t>E) Spesifiseringsfasen (kapittel 7)</a:t>
            </a:r>
          </a:p>
          <a:p>
            <a:r>
              <a:rPr lang="nb-NO" dirty="0">
                <a:latin typeface="Calibri" pitchFamily="34" charset="0"/>
              </a:rPr>
              <a:t>F) Fase for utvidende analyser (kapittel 8)</a:t>
            </a:r>
          </a:p>
          <a:p>
            <a:r>
              <a:rPr lang="nb-NO" dirty="0">
                <a:latin typeface="Calibri" pitchFamily="34" charset="0"/>
              </a:rPr>
              <a:t>G) Dokumentasjonsfasen (kapittel 9)</a:t>
            </a:r>
          </a:p>
          <a:p>
            <a:r>
              <a:rPr lang="nb-NO" dirty="0">
                <a:latin typeface="Calibri" pitchFamily="34" charset="0"/>
              </a:rPr>
              <a:t>H) Fase for regelverksutvikling (kapittel 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772400" cy="1143000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 (I)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14348" y="1214422"/>
            <a:ext cx="7772400" cy="5000660"/>
          </a:xfrm>
        </p:spPr>
        <p:txBody>
          <a:bodyPr/>
          <a:lstStyle/>
          <a:p>
            <a:r>
              <a:rPr lang="nb-NO" sz="2000" dirty="0" smtClean="0"/>
              <a:t>IKT og omstilling kan et stykke på vei styres ved hjelp av instrukser, planer, programmer, budsjettpolitikk mv</a:t>
            </a:r>
          </a:p>
          <a:p>
            <a:r>
              <a:rPr lang="nb-NO" sz="2000" dirty="0" smtClean="0"/>
              <a:t>Dette gjelder særlig </a:t>
            </a:r>
          </a:p>
          <a:p>
            <a:pPr lvl="1">
              <a:buNone/>
            </a:pPr>
            <a:r>
              <a:rPr lang="nb-NO" sz="1800" dirty="0" smtClean="0"/>
              <a:t>i) internt i forvaltningen selv og</a:t>
            </a:r>
          </a:p>
          <a:p>
            <a:pPr lvl="1">
              <a:buNone/>
            </a:pPr>
            <a:r>
              <a:rPr lang="nb-NO" sz="1800" dirty="0" err="1" smtClean="0"/>
              <a:t>ii</a:t>
            </a:r>
            <a:r>
              <a:rPr lang="nb-NO" sz="1800" dirty="0" smtClean="0"/>
              <a:t>) eksternt så lenge ikke legalitetsprinsippet står i veien</a:t>
            </a:r>
          </a:p>
          <a:p>
            <a:r>
              <a:rPr lang="nb-NO" sz="2000" dirty="0" smtClean="0"/>
              <a:t>Ofte kreves det imidlertid styring gjennom lov og forskrift, fordi:</a:t>
            </a:r>
          </a:p>
          <a:p>
            <a:pPr lvl="1"/>
            <a:r>
              <a:rPr lang="nb-NO" sz="2000" dirty="0" smtClean="0"/>
              <a:t>det er nødvendig å treffe bebyrdende vedtak (etablere plikter, nedlegge forbud mv), eller</a:t>
            </a:r>
          </a:p>
          <a:p>
            <a:pPr lvl="1"/>
            <a:r>
              <a:rPr lang="nb-NO" sz="2000" dirty="0" smtClean="0"/>
              <a:t>det er nødvendig for å få tilstrekkelig etterlevelse, eller</a:t>
            </a:r>
          </a:p>
          <a:p>
            <a:pPr lvl="1"/>
            <a:r>
              <a:rPr lang="nb-NO" sz="2000" dirty="0" smtClean="0"/>
              <a:t>spørsmålet allerede er regulert i lov og kan derfor bare endres ved lov</a:t>
            </a:r>
          </a:p>
          <a:p>
            <a:r>
              <a:rPr lang="nb-NO" sz="2000" dirty="0" smtClean="0"/>
              <a:t>Mindre grad av ”rettsliggjøring” ville trolig gi større grad av frihet for omstillingsarbeidet i forvaltningen og raskere endring, men samtidig (trolig) mindre forutberegnelighet, flere feilvurderinger (?) og dårligere beskyttelse av borgerne (?)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785818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 (II)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000108"/>
            <a:ext cx="7772400" cy="5500726"/>
          </a:xfrm>
        </p:spPr>
        <p:txBody>
          <a:bodyPr/>
          <a:lstStyle/>
          <a:p>
            <a:r>
              <a:rPr lang="nb-NO" sz="2000" dirty="0" smtClean="0"/>
              <a:t>Utgangspunkt: Ingen regler, ingen automatisering!</a:t>
            </a:r>
          </a:p>
          <a:p>
            <a:pPr lvl="1"/>
            <a:r>
              <a:rPr lang="nb-NO" sz="1500" dirty="0" smtClean="0"/>
              <a:t>Datamaskinsystemer trenger uansett regler</a:t>
            </a:r>
          </a:p>
          <a:p>
            <a:pPr lvl="1"/>
            <a:r>
              <a:rPr lang="nb-NO" sz="1500" dirty="0" smtClean="0"/>
              <a:t>Spørsmålet er derfor hva slags </a:t>
            </a:r>
            <a:r>
              <a:rPr lang="nb-NO" sz="1500" dirty="0" smtClean="0"/>
              <a:t>regler?</a:t>
            </a:r>
            <a:endParaRPr lang="nb-NO" sz="1500" dirty="0" smtClean="0"/>
          </a:p>
          <a:p>
            <a:pPr lvl="1"/>
            <a:r>
              <a:rPr lang="nb-NO" sz="1500" dirty="0" smtClean="0"/>
              <a:t>Rettsregler er</a:t>
            </a:r>
          </a:p>
          <a:p>
            <a:pPr lvl="2"/>
            <a:r>
              <a:rPr lang="nb-NO" sz="1500" dirty="0" smtClean="0"/>
              <a:t>resultatet av demokratiske prosesser</a:t>
            </a:r>
          </a:p>
          <a:p>
            <a:pPr lvl="2"/>
            <a:r>
              <a:rPr lang="nb-NO" sz="1500" dirty="0" smtClean="0"/>
              <a:t>bindende, både for myndigheter og borgere</a:t>
            </a:r>
          </a:p>
          <a:p>
            <a:pPr lvl="2"/>
            <a:r>
              <a:rPr lang="nb-NO" sz="1500" dirty="0" smtClean="0"/>
              <a:t>håndheves av rettssystemet</a:t>
            </a:r>
          </a:p>
          <a:p>
            <a:pPr lvl="2"/>
            <a:r>
              <a:rPr lang="nb-NO" sz="1500" dirty="0" smtClean="0"/>
              <a:t>trege å endre</a:t>
            </a:r>
          </a:p>
          <a:p>
            <a:r>
              <a:rPr lang="nb-NO" sz="2000" dirty="0" smtClean="0"/>
              <a:t>Jus som hinder</a:t>
            </a:r>
          </a:p>
          <a:p>
            <a:pPr lvl="1"/>
            <a:r>
              <a:rPr lang="nb-NO" sz="1500" dirty="0" smtClean="0"/>
              <a:t>Det klassiske perspektivet</a:t>
            </a:r>
          </a:p>
          <a:p>
            <a:pPr lvl="1"/>
            <a:r>
              <a:rPr lang="nb-NO" sz="1500" dirty="0" smtClean="0"/>
              <a:t>Rettsregler er ofte </a:t>
            </a:r>
            <a:r>
              <a:rPr lang="nb-NO" sz="1500" i="1" dirty="0" smtClean="0"/>
              <a:t>ment</a:t>
            </a:r>
            <a:r>
              <a:rPr lang="nb-NO" sz="1500" dirty="0" smtClean="0"/>
              <a:t> å være hinder (men ingen vurderinger er evigvarende)</a:t>
            </a:r>
          </a:p>
          <a:p>
            <a:pPr lvl="1"/>
            <a:r>
              <a:rPr lang="nb-NO" sz="1500" dirty="0" smtClean="0"/>
              <a:t>Ikke sjelden er lovgivning gammel og bygger på utdaterte teknologiske  og organisatoriske premisser (skriftlighet, underskrift, konkret vurdering, strengt adskilte myndigheter osv)</a:t>
            </a:r>
          </a:p>
          <a:p>
            <a:pPr lvl="1"/>
            <a:r>
              <a:rPr lang="nb-NO" sz="1500" dirty="0" smtClean="0"/>
              <a:t>Jo dårligere regelkunnskap, jo mer irriterende blir hinderet</a:t>
            </a:r>
          </a:p>
          <a:p>
            <a:pPr lvl="1"/>
            <a:r>
              <a:rPr lang="nb-NO" sz="1500" dirty="0" smtClean="0"/>
              <a:t>Viktig for regjeringen å skape samsvar mellom politiske planer mv og lovgivning</a:t>
            </a:r>
          </a:p>
          <a:p>
            <a:r>
              <a:rPr lang="nb-NO" sz="2000" dirty="0" smtClean="0"/>
              <a:t>Jus som tilrettelegging</a:t>
            </a:r>
          </a:p>
          <a:p>
            <a:pPr lvl="1"/>
            <a:r>
              <a:rPr lang="nb-NO" sz="1500" dirty="0" smtClean="0"/>
              <a:t>Skaper klarhet, forutberegnelighet og større grad av sannsynlighet for at mål blir oppnådd</a:t>
            </a:r>
          </a:p>
          <a:p>
            <a:pPr lvl="1"/>
            <a:r>
              <a:rPr lang="nb-NO" sz="1500" dirty="0" smtClean="0"/>
              <a:t>Kan gjelde plikter, rettigheter, organisatoriske bestemmelser osv.</a:t>
            </a:r>
          </a:p>
          <a:p>
            <a:pPr lvl="1"/>
            <a:endParaRPr lang="nb-NO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Oversikt over undervisningen</a:t>
            </a:r>
          </a:p>
        </p:txBody>
      </p:sp>
      <p:sp>
        <p:nvSpPr>
          <p:cNvPr id="5123" name="Plassholder for innhold 2"/>
          <p:cNvSpPr>
            <a:spLocks noGrp="1"/>
          </p:cNvSpPr>
          <p:nvPr>
            <p:ph idx="1"/>
          </p:nvPr>
        </p:nvSpPr>
        <p:spPr>
          <a:xfrm>
            <a:off x="714375" y="20716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nb-NO" sz="1800" b="1" dirty="0" smtClean="0"/>
              <a:t>Forelesninger </a:t>
            </a:r>
            <a:r>
              <a:rPr lang="nb-NO" sz="1800" dirty="0" smtClean="0"/>
              <a:t>(16 ganger)</a:t>
            </a:r>
          </a:p>
          <a:p>
            <a:pPr>
              <a:buFontTx/>
              <a:buNone/>
            </a:pPr>
            <a:r>
              <a:rPr lang="nb-NO" sz="1800" dirty="0"/>
              <a:t>Bolk I</a:t>
            </a:r>
            <a:r>
              <a:rPr lang="nb-NO" sz="1800" dirty="0" smtClean="0"/>
              <a:t>	eForvaltning,  utvikling og omstilling</a:t>
            </a:r>
            <a:endParaRPr lang="nb-NO" sz="1800" i="1" dirty="0" smtClean="0"/>
          </a:p>
          <a:p>
            <a:pPr>
              <a:buFontTx/>
              <a:buNone/>
            </a:pPr>
            <a:r>
              <a:rPr lang="nb-NO" sz="1800" dirty="0"/>
              <a:t>Bolk </a:t>
            </a:r>
            <a:r>
              <a:rPr lang="nb-NO" sz="1800" dirty="0" smtClean="0"/>
              <a:t>II</a:t>
            </a:r>
            <a:r>
              <a:rPr lang="nb-NO" sz="1800" dirty="0" smtClean="0"/>
              <a:t>		</a:t>
            </a:r>
            <a:r>
              <a:rPr lang="nb-NO" sz="1800" dirty="0" smtClean="0"/>
              <a:t>Utvikling </a:t>
            </a:r>
            <a:r>
              <a:rPr lang="nb-NO" sz="1800" dirty="0" smtClean="0"/>
              <a:t>av rettslige beslutningssystemer</a:t>
            </a:r>
          </a:p>
          <a:p>
            <a:pPr>
              <a:buFontTx/>
              <a:buNone/>
            </a:pPr>
            <a:r>
              <a:rPr lang="nb-NO" sz="1800" dirty="0" smtClean="0"/>
              <a:t>Bolk II 		Sentrale reformspørsmål i </a:t>
            </a:r>
            <a:r>
              <a:rPr lang="nb-NO" sz="1800" dirty="0" err="1" smtClean="0"/>
              <a:t>eForvaltningen</a:t>
            </a:r>
            <a:r>
              <a:rPr lang="nb-NO" sz="1800" dirty="0" smtClean="0"/>
              <a:t> </a:t>
            </a:r>
          </a:p>
          <a:p>
            <a:pPr>
              <a:buFontTx/>
              <a:buNone/>
            </a:pPr>
            <a:r>
              <a:rPr lang="nb-NO" sz="1800" dirty="0" smtClean="0"/>
              <a:t>Bolk III 		IKT, offentlighet og innbyggerdeltakelse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err="1" smtClean="0"/>
              <a:t>Heldagsseminarer</a:t>
            </a:r>
            <a:r>
              <a:rPr lang="nb-NO" sz="1800" b="1" dirty="0" smtClean="0"/>
              <a:t>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smtClean="0"/>
              <a:t>Metodeseminarer </a:t>
            </a:r>
            <a:r>
              <a:rPr lang="nb-NO" sz="1800" dirty="0" smtClean="0"/>
              <a:t>(5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smtClean="0"/>
              <a:t>Obligatoriske gruppeoppgaver med etterfølgende presentasjoner 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endParaRPr lang="nb-NO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524</Words>
  <Application>Microsoft Office PowerPoint</Application>
  <PresentationFormat>On-screen Show (4:3)</PresentationFormat>
  <Paragraphs>92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Office-tema</vt:lpstr>
      <vt:lpstr>Utklipp</vt:lpstr>
      <vt:lpstr>Introduksjon til FINF 4001: Systemutvikling, organisasjonsutvikling og regelverksutvikling</vt:lpstr>
      <vt:lpstr>PowerPoint Presentation</vt:lpstr>
      <vt:lpstr>PowerPoint Presentation</vt:lpstr>
      <vt:lpstr>Pensumframstillingen i Schartum 2012, gjelder nettopp forholdet mellom systemutvikling, regelverksutvikling og organiasjonsutvikling ved utvikling av rettslige beslutnings-systemer</vt:lpstr>
      <vt:lpstr>Jussens rolle (I)</vt:lpstr>
      <vt:lpstr>Jussens rolle (II)</vt:lpstr>
      <vt:lpstr>Oversikt over undervisningen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dags</cp:lastModifiedBy>
  <cp:revision>17</cp:revision>
  <cp:lastPrinted>2009-08-17T18:52:07Z</cp:lastPrinted>
  <dcterms:created xsi:type="dcterms:W3CDTF">2009-08-17T18:19:48Z</dcterms:created>
  <dcterms:modified xsi:type="dcterms:W3CDTF">2014-08-18T11:36:59Z</dcterms:modified>
</cp:coreProperties>
</file>