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8" r:id="rId5"/>
    <p:sldId id="269" r:id="rId6"/>
    <p:sldId id="259" r:id="rId7"/>
    <p:sldId id="270" r:id="rId8"/>
    <p:sldId id="260" r:id="rId9"/>
    <p:sldId id="261" r:id="rId10"/>
    <p:sldId id="262" r:id="rId11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2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FA787-8A27-4FE8-ACD2-325973693DB0}" type="datetimeFigureOut">
              <a:rPr lang="nb-NO"/>
              <a:pPr>
                <a:defRPr/>
              </a:pPr>
              <a:t>25.08.2014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41D34-3CDB-4FC8-B6BC-EBFCCAEA953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5C800-8A0B-4733-8761-F8A0C60EB94D}" type="datetimeFigureOut">
              <a:rPr lang="nb-NO"/>
              <a:pPr>
                <a:defRPr/>
              </a:pPr>
              <a:t>25.08.2014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87B83-6FE9-4244-AC54-EA47DC2B68C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46F74-8858-4367-A40C-90A802058155}" type="datetimeFigureOut">
              <a:rPr lang="nb-NO"/>
              <a:pPr>
                <a:defRPr/>
              </a:pPr>
              <a:t>25.08.2014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C8B98-EA9C-4D67-B09D-FE989B096C1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44AE6-BD17-42C1-AF91-6A428D667CC8}" type="datetimeFigureOut">
              <a:rPr lang="nb-NO"/>
              <a:pPr>
                <a:defRPr/>
              </a:pPr>
              <a:t>25.08.2014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49B43-2CF9-470E-92C9-3CE2A747E06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C23A2-A131-49ED-8EF1-1CDA2BEBD5BD}" type="datetimeFigureOut">
              <a:rPr lang="nb-NO"/>
              <a:pPr>
                <a:defRPr/>
              </a:pPr>
              <a:t>25.08.2014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AFDBB-3AC3-4D96-BFB4-27520C3FC6B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1C5B3-5C95-400A-A069-2FE8C014E1FA}" type="datetimeFigureOut">
              <a:rPr lang="nb-NO"/>
              <a:pPr>
                <a:defRPr/>
              </a:pPr>
              <a:t>25.08.2014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3C2B6-C921-4191-B7FA-68B63C591EA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B1BBF-5882-4E5F-B371-78B6BD5376AB}" type="datetimeFigureOut">
              <a:rPr lang="nb-NO"/>
              <a:pPr>
                <a:defRPr/>
              </a:pPr>
              <a:t>25.08.2014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A49CF-665A-4978-9529-7BD29DA9633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B2E8C-A6FD-40BE-A503-9F1A0F578937}" type="datetimeFigureOut">
              <a:rPr lang="nb-NO"/>
              <a:pPr>
                <a:defRPr/>
              </a:pPr>
              <a:t>25.08.2014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3B0B2-F8CF-4549-938D-725778E8F2B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4C3D5-4C18-4335-8A83-4E47E411D5AF}" type="datetimeFigureOut">
              <a:rPr lang="nb-NO"/>
              <a:pPr>
                <a:defRPr/>
              </a:pPr>
              <a:t>25.08.2014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C5198-08AE-44C0-A588-7803326E17C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46672-D4C7-404B-90AF-ED39A54656CC}" type="datetimeFigureOut">
              <a:rPr lang="nb-NO"/>
              <a:pPr>
                <a:defRPr/>
              </a:pPr>
              <a:t>25.08.2014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4E485-75B1-4416-AAC6-C6EAD282CFE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F6321-B916-472D-ABDF-85DD0BAE3B70}" type="datetimeFigureOut">
              <a:rPr lang="nb-NO"/>
              <a:pPr>
                <a:defRPr/>
              </a:pPr>
              <a:t>25.08.2014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B9617-4CBA-4D25-9920-C9CB903B1DA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F766071-0947-4221-81E5-69E7F7DCEF09}" type="datetimeFigureOut">
              <a:rPr lang="nb-NO"/>
              <a:pPr>
                <a:defRPr/>
              </a:pPr>
              <a:t>25.08.2014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2C2B53-40CE-45F7-BEA6-476D4BBC919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nb-NO" sz="3200" b="1" smtClean="0">
                <a:solidFill>
                  <a:schemeClr val="accent1"/>
                </a:solidFill>
              </a:rPr>
              <a:t>Oversikt over systemer med jus i,</a:t>
            </a:r>
            <a:br>
              <a:rPr lang="nb-NO" sz="3200" b="1" smtClean="0">
                <a:solidFill>
                  <a:schemeClr val="accent1"/>
                </a:solidFill>
              </a:rPr>
            </a:br>
            <a:r>
              <a:rPr lang="nb-NO" sz="3200" b="1" smtClean="0">
                <a:solidFill>
                  <a:schemeClr val="accent1"/>
                </a:solidFill>
              </a:rPr>
              <a:t>og grunnleggende perspektiver og hensyn 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1800" dirty="0" smtClean="0"/>
              <a:t>Dag Wiese Schartum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179388" y="1412875"/>
            <a:ext cx="45720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600" dirty="0"/>
              <a:t>Det er dessuten behov for å tilpasse regelverket til den digitale forvaltningen. Når teknologien og organiseringen i forvaltningen åpner for nye og mer effektive måter å løse offentlige oppgaver</a:t>
            </a:r>
          </a:p>
          <a:p>
            <a:r>
              <a:rPr lang="nb-NO" sz="1600" dirty="0"/>
              <a:t>på, bør også utformingen av aktuelt regelverk gis en ny vurdering. Lov- og regelverk bør legge til rette for digital kommunikasjon med innbyggere og næringsliv, gjøre det mulig å gjenbruke informasjon </a:t>
            </a:r>
            <a:r>
              <a:rPr lang="nb-NO" sz="1600" dirty="0">
                <a:solidFill>
                  <a:srgbClr val="C00000"/>
                </a:solidFill>
              </a:rPr>
              <a:t>og legge til rette for  automatisert saksbehandling der dette er relevant</a:t>
            </a:r>
            <a:r>
              <a:rPr lang="nb-NO" sz="1600" dirty="0"/>
              <a:t>. (s 22)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427538" y="3644900"/>
            <a:ext cx="4572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600" dirty="0"/>
              <a:t>Kontakten med brukerne skal være rask og</a:t>
            </a:r>
          </a:p>
          <a:p>
            <a:r>
              <a:rPr lang="nb-NO" sz="1600" dirty="0"/>
              <a:t>forståelig og gjennomføres på en respektfull</a:t>
            </a:r>
          </a:p>
          <a:p>
            <a:r>
              <a:rPr lang="nb-NO" sz="1600" dirty="0"/>
              <a:t>måte. </a:t>
            </a:r>
            <a:r>
              <a:rPr lang="nb-NO" sz="1600" dirty="0">
                <a:solidFill>
                  <a:srgbClr val="C00000"/>
                </a:solidFill>
              </a:rPr>
              <a:t>Et godt møte med det offentlige betyr i</a:t>
            </a:r>
          </a:p>
          <a:p>
            <a:r>
              <a:rPr lang="nb-NO" sz="1600" dirty="0">
                <a:solidFill>
                  <a:srgbClr val="C00000"/>
                </a:solidFill>
              </a:rPr>
              <a:t>noen tilfeller at brukeren slipper å gjøre noe</a:t>
            </a:r>
          </a:p>
          <a:p>
            <a:r>
              <a:rPr lang="nb-NO" sz="1600" dirty="0">
                <a:solidFill>
                  <a:srgbClr val="C00000"/>
                </a:solidFill>
              </a:rPr>
              <a:t>aktivt for å ivareta sine rettigheter og plikter.</a:t>
            </a:r>
          </a:p>
          <a:p>
            <a:r>
              <a:rPr lang="nb-NO" sz="1600" dirty="0"/>
              <a:t>Et eksempel på dette er barnetrygden som i de</a:t>
            </a:r>
          </a:p>
          <a:p>
            <a:r>
              <a:rPr lang="nb-NO" sz="1600" dirty="0"/>
              <a:t>fleste tilfeller utbetales automatisk. Et annet</a:t>
            </a:r>
          </a:p>
          <a:p>
            <a:r>
              <a:rPr lang="nb-NO" sz="1600" dirty="0"/>
              <a:t>eksempel er innføringen av elektronisk helsefrikort, som gjør at man slipper å søke om å få refundert penger når man har betalt mer enn beløpsgrensen. (s 46)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Noen utgangspunkter i regjeringens digitaliseringsprogram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533400" y="1524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Rettslige informasjonssystemer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594612" y="2469765"/>
            <a:ext cx="2286000" cy="1600200"/>
            <a:chOff x="1344" y="1584"/>
            <a:chExt cx="1440" cy="1008"/>
          </a:xfrm>
        </p:grpSpPr>
        <p:grpSp>
          <p:nvGrpSpPr>
            <p:cNvPr id="4137" name="Group 4"/>
            <p:cNvGrpSpPr>
              <a:grpSpLocks/>
            </p:cNvGrpSpPr>
            <p:nvPr/>
          </p:nvGrpSpPr>
          <p:grpSpPr bwMode="auto">
            <a:xfrm>
              <a:off x="1344" y="1584"/>
              <a:ext cx="1440" cy="1008"/>
              <a:chOff x="2400" y="2016"/>
              <a:chExt cx="1440" cy="1008"/>
            </a:xfrm>
          </p:grpSpPr>
          <p:grpSp>
            <p:nvGrpSpPr>
              <p:cNvPr id="4139" name="Group 5"/>
              <p:cNvGrpSpPr>
                <a:grpSpLocks/>
              </p:cNvGrpSpPr>
              <p:nvPr/>
            </p:nvGrpSpPr>
            <p:grpSpPr bwMode="auto">
              <a:xfrm>
                <a:off x="2400" y="2016"/>
                <a:ext cx="1440" cy="1008"/>
                <a:chOff x="2400" y="2064"/>
                <a:chExt cx="1440" cy="960"/>
              </a:xfrm>
            </p:grpSpPr>
            <p:sp>
              <p:nvSpPr>
                <p:cNvPr id="4141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2400" y="2064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142" name="Line 7"/>
                <p:cNvSpPr>
                  <a:spLocks noChangeShapeType="1"/>
                </p:cNvSpPr>
                <p:nvPr/>
              </p:nvSpPr>
              <p:spPr bwMode="auto">
                <a:xfrm>
                  <a:off x="2400" y="206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143" name="Line 8"/>
                <p:cNvSpPr>
                  <a:spLocks noChangeShapeType="1"/>
                </p:cNvSpPr>
                <p:nvPr/>
              </p:nvSpPr>
              <p:spPr bwMode="auto">
                <a:xfrm>
                  <a:off x="2400" y="302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4140" name="Line 9"/>
              <p:cNvSpPr>
                <a:spLocks noChangeShapeType="1"/>
              </p:cNvSpPr>
              <p:nvPr/>
            </p:nvSpPr>
            <p:spPr bwMode="auto">
              <a:xfrm>
                <a:off x="3840" y="2016"/>
                <a:ext cx="0" cy="100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4138" name="Text Box 10"/>
            <p:cNvSpPr txBox="1">
              <a:spLocks noChangeArrowheads="1"/>
            </p:cNvSpPr>
            <p:nvPr/>
          </p:nvSpPr>
          <p:spPr bwMode="auto">
            <a:xfrm>
              <a:off x="1920" y="1632"/>
              <a:ext cx="847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Rettslige</a:t>
              </a:r>
            </a:p>
            <a:p>
              <a:r>
                <a:rPr lang="nb-NO" sz="1600">
                  <a:latin typeface="Calibri" pitchFamily="34" charset="0"/>
                </a:rPr>
                <a:t>tekstsystemer</a:t>
              </a:r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3880612" y="2469765"/>
            <a:ext cx="2286000" cy="1600200"/>
            <a:chOff x="2784" y="1584"/>
            <a:chExt cx="1440" cy="1008"/>
          </a:xfrm>
        </p:grpSpPr>
        <p:grpSp>
          <p:nvGrpSpPr>
            <p:cNvPr id="4130" name="Group 12"/>
            <p:cNvGrpSpPr>
              <a:grpSpLocks/>
            </p:cNvGrpSpPr>
            <p:nvPr/>
          </p:nvGrpSpPr>
          <p:grpSpPr bwMode="auto">
            <a:xfrm rot="10800000">
              <a:off x="2784" y="1584"/>
              <a:ext cx="1440" cy="1008"/>
              <a:chOff x="2400" y="2016"/>
              <a:chExt cx="1440" cy="1008"/>
            </a:xfrm>
          </p:grpSpPr>
          <p:grpSp>
            <p:nvGrpSpPr>
              <p:cNvPr id="4132" name="Group 13"/>
              <p:cNvGrpSpPr>
                <a:grpSpLocks/>
              </p:cNvGrpSpPr>
              <p:nvPr/>
            </p:nvGrpSpPr>
            <p:grpSpPr bwMode="auto">
              <a:xfrm>
                <a:off x="2400" y="2016"/>
                <a:ext cx="1440" cy="1008"/>
                <a:chOff x="2400" y="2064"/>
                <a:chExt cx="1440" cy="960"/>
              </a:xfrm>
            </p:grpSpPr>
            <p:sp>
              <p:nvSpPr>
                <p:cNvPr id="4134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2400" y="2064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135" name="Line 15"/>
                <p:cNvSpPr>
                  <a:spLocks noChangeShapeType="1"/>
                </p:cNvSpPr>
                <p:nvPr/>
              </p:nvSpPr>
              <p:spPr bwMode="auto">
                <a:xfrm>
                  <a:off x="2400" y="206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136" name="Line 16"/>
                <p:cNvSpPr>
                  <a:spLocks noChangeShapeType="1"/>
                </p:cNvSpPr>
                <p:nvPr/>
              </p:nvSpPr>
              <p:spPr bwMode="auto">
                <a:xfrm>
                  <a:off x="2400" y="302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4133" name="Line 17"/>
              <p:cNvSpPr>
                <a:spLocks noChangeShapeType="1"/>
              </p:cNvSpPr>
              <p:nvPr/>
            </p:nvSpPr>
            <p:spPr bwMode="auto">
              <a:xfrm>
                <a:off x="3840" y="2016"/>
                <a:ext cx="0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4131" name="Text Box 18"/>
            <p:cNvSpPr txBox="1">
              <a:spLocks noChangeArrowheads="1"/>
            </p:cNvSpPr>
            <p:nvPr/>
          </p:nvSpPr>
          <p:spPr bwMode="auto">
            <a:xfrm>
              <a:off x="2832" y="1632"/>
              <a:ext cx="959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Rettslige beslut-</a:t>
              </a:r>
            </a:p>
            <a:p>
              <a:r>
                <a:rPr lang="nb-NO" sz="1600">
                  <a:latin typeface="Calibri" pitchFamily="34" charset="0"/>
                </a:rPr>
                <a:t>ningssystemer</a:t>
              </a:r>
            </a:p>
          </p:txBody>
        </p:sp>
      </p:grpSp>
      <p:grpSp>
        <p:nvGrpSpPr>
          <p:cNvPr id="8" name="Group 19"/>
          <p:cNvGrpSpPr>
            <a:grpSpLocks/>
          </p:cNvGrpSpPr>
          <p:nvPr/>
        </p:nvGrpSpPr>
        <p:grpSpPr bwMode="auto">
          <a:xfrm>
            <a:off x="2509012" y="3003165"/>
            <a:ext cx="2841625" cy="752475"/>
            <a:chOff x="1910" y="1975"/>
            <a:chExt cx="1790" cy="474"/>
          </a:xfrm>
        </p:grpSpPr>
        <p:sp>
          <p:nvSpPr>
            <p:cNvPr id="4127" name="Text Box 20"/>
            <p:cNvSpPr txBox="1">
              <a:spLocks noChangeArrowheads="1"/>
            </p:cNvSpPr>
            <p:nvPr/>
          </p:nvSpPr>
          <p:spPr bwMode="auto">
            <a:xfrm>
              <a:off x="1910" y="1975"/>
              <a:ext cx="607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>
                  <a:solidFill>
                    <a:schemeClr val="accent2"/>
                  </a:solidFill>
                  <a:latin typeface="Calibri" pitchFamily="34" charset="0"/>
                </a:rPr>
                <a:t>Autentiske</a:t>
              </a:r>
            </a:p>
            <a:p>
              <a:r>
                <a:rPr lang="nb-NO" sz="1400">
                  <a:solidFill>
                    <a:schemeClr val="accent2"/>
                  </a:solidFill>
                  <a:latin typeface="Calibri" pitchFamily="34" charset="0"/>
                </a:rPr>
                <a:t>rettskilder</a:t>
              </a:r>
              <a:endParaRPr lang="nb-NO" sz="1600">
                <a:solidFill>
                  <a:schemeClr val="accent2"/>
                </a:solidFill>
                <a:latin typeface="Calibri" pitchFamily="34" charset="0"/>
              </a:endParaRPr>
            </a:p>
          </p:txBody>
        </p:sp>
        <p:sp>
          <p:nvSpPr>
            <p:cNvPr id="4128" name="Text Box 21"/>
            <p:cNvSpPr txBox="1">
              <a:spLocks noChangeArrowheads="1"/>
            </p:cNvSpPr>
            <p:nvPr/>
          </p:nvSpPr>
          <p:spPr bwMode="auto">
            <a:xfrm>
              <a:off x="2880" y="1984"/>
              <a:ext cx="820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>
                  <a:solidFill>
                    <a:schemeClr val="accent2"/>
                  </a:solidFill>
                  <a:latin typeface="Calibri" pitchFamily="34" charset="0"/>
                </a:rPr>
                <a:t>Rettskilder</a:t>
              </a:r>
            </a:p>
            <a:p>
              <a:r>
                <a:rPr lang="nb-NO" sz="1400">
                  <a:solidFill>
                    <a:schemeClr val="accent2"/>
                  </a:solidFill>
                  <a:latin typeface="Calibri" pitchFamily="34" charset="0"/>
                </a:rPr>
                <a:t>transformert til</a:t>
              </a:r>
            </a:p>
            <a:p>
              <a:r>
                <a:rPr lang="nb-NO" sz="1400">
                  <a:solidFill>
                    <a:schemeClr val="accent2"/>
                  </a:solidFill>
                  <a:latin typeface="Calibri" pitchFamily="34" charset="0"/>
                </a:rPr>
                <a:t>programkode</a:t>
              </a:r>
              <a:endParaRPr lang="nb-NO" sz="1600">
                <a:solidFill>
                  <a:schemeClr val="accent2"/>
                </a:solidFill>
                <a:latin typeface="Calibri" pitchFamily="34" charset="0"/>
              </a:endParaRPr>
            </a:p>
          </p:txBody>
        </p:sp>
        <p:sp>
          <p:nvSpPr>
            <p:cNvPr id="4129" name="AutoShape 22"/>
            <p:cNvSpPr>
              <a:spLocks noChangeArrowheads="1"/>
            </p:cNvSpPr>
            <p:nvPr/>
          </p:nvSpPr>
          <p:spPr bwMode="auto">
            <a:xfrm>
              <a:off x="2592" y="2112"/>
              <a:ext cx="336" cy="96"/>
            </a:xfrm>
            <a:prstGeom prst="left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>
                <a:latin typeface="Calibri" pitchFamily="34" charset="0"/>
              </a:endParaRPr>
            </a:p>
          </p:txBody>
        </p:sp>
      </p:grp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1821624" y="2469765"/>
            <a:ext cx="687388" cy="1600200"/>
            <a:chOff x="1487" y="1584"/>
            <a:chExt cx="433" cy="1008"/>
          </a:xfrm>
        </p:grpSpPr>
        <p:sp>
          <p:nvSpPr>
            <p:cNvPr id="4125" name="Line 24"/>
            <p:cNvSpPr>
              <a:spLocks noChangeShapeType="1"/>
            </p:cNvSpPr>
            <p:nvPr/>
          </p:nvSpPr>
          <p:spPr bwMode="auto">
            <a:xfrm>
              <a:off x="1920" y="1584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26" name="Text Box 25"/>
            <p:cNvSpPr txBox="1">
              <a:spLocks noChangeArrowheads="1"/>
            </p:cNvSpPr>
            <p:nvPr/>
          </p:nvSpPr>
          <p:spPr bwMode="auto">
            <a:xfrm rot="-5400000">
              <a:off x="1317" y="1982"/>
              <a:ext cx="55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manuelt</a:t>
              </a:r>
            </a:p>
          </p:txBody>
        </p:sp>
      </p:grpSp>
      <p:grpSp>
        <p:nvGrpSpPr>
          <p:cNvPr id="10" name="Group 26"/>
          <p:cNvGrpSpPr>
            <a:grpSpLocks/>
          </p:cNvGrpSpPr>
          <p:nvPr/>
        </p:nvGrpSpPr>
        <p:grpSpPr bwMode="auto">
          <a:xfrm>
            <a:off x="5785612" y="2469765"/>
            <a:ext cx="412750" cy="1600200"/>
            <a:chOff x="3984" y="1584"/>
            <a:chExt cx="260" cy="1008"/>
          </a:xfrm>
        </p:grpSpPr>
        <p:sp>
          <p:nvSpPr>
            <p:cNvPr id="4123" name="Text Box 27"/>
            <p:cNvSpPr txBox="1">
              <a:spLocks noChangeArrowheads="1"/>
            </p:cNvSpPr>
            <p:nvPr/>
          </p:nvSpPr>
          <p:spPr bwMode="auto">
            <a:xfrm rot="-5400000">
              <a:off x="3861" y="1982"/>
              <a:ext cx="55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manuelt</a:t>
              </a:r>
            </a:p>
          </p:txBody>
        </p:sp>
        <p:sp>
          <p:nvSpPr>
            <p:cNvPr id="4124" name="Line 28"/>
            <p:cNvSpPr>
              <a:spLocks noChangeShapeType="1"/>
            </p:cNvSpPr>
            <p:nvPr/>
          </p:nvSpPr>
          <p:spPr bwMode="auto">
            <a:xfrm>
              <a:off x="3984" y="1584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5164" name="AutoShape 44"/>
          <p:cNvSpPr>
            <a:spLocks noChangeArrowheads="1"/>
          </p:cNvSpPr>
          <p:nvPr/>
        </p:nvSpPr>
        <p:spPr bwMode="auto">
          <a:xfrm>
            <a:off x="2813812" y="4227128"/>
            <a:ext cx="3429000" cy="681037"/>
          </a:xfrm>
          <a:prstGeom prst="wedgeRectCallout">
            <a:avLst>
              <a:gd name="adj1" fmla="val -19120"/>
              <a:gd name="adj2" fmla="val -179861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nb-NO" sz="1600">
                <a:latin typeface="Calibri" pitchFamily="34" charset="0"/>
              </a:rPr>
              <a:t>Transformering og</a:t>
            </a:r>
          </a:p>
          <a:p>
            <a:r>
              <a:rPr lang="nb-NO" sz="1600">
                <a:latin typeface="Calibri" pitchFamily="34" charset="0"/>
              </a:rPr>
              <a:t>systemutvikling som regelverksutvikling</a:t>
            </a:r>
          </a:p>
        </p:txBody>
      </p:sp>
      <p:grpSp>
        <p:nvGrpSpPr>
          <p:cNvPr id="12" name="Gruppe 45"/>
          <p:cNvGrpSpPr>
            <a:grpSpLocks/>
          </p:cNvGrpSpPr>
          <p:nvPr/>
        </p:nvGrpSpPr>
        <p:grpSpPr bwMode="auto">
          <a:xfrm>
            <a:off x="400017" y="1084871"/>
            <a:ext cx="2844800" cy="1012825"/>
            <a:chOff x="428596" y="857232"/>
            <a:chExt cx="2844066" cy="1013737"/>
          </a:xfrm>
        </p:grpSpPr>
        <p:sp>
          <p:nvSpPr>
            <p:cNvPr id="4115" name="TekstSylinder 33"/>
            <p:cNvSpPr txBox="1">
              <a:spLocks noChangeArrowheads="1"/>
            </p:cNvSpPr>
            <p:nvPr/>
          </p:nvSpPr>
          <p:spPr bwMode="auto">
            <a:xfrm>
              <a:off x="1214414" y="857232"/>
              <a:ext cx="1312817" cy="338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 b="1">
                  <a:solidFill>
                    <a:schemeClr val="tx2"/>
                  </a:solidFill>
                  <a:latin typeface="Calibri" pitchFamily="34" charset="0"/>
                </a:rPr>
                <a:t>Jus som tekst</a:t>
              </a:r>
            </a:p>
          </p:txBody>
        </p:sp>
        <p:sp>
          <p:nvSpPr>
            <p:cNvPr id="4116" name="TekstSylinder 36"/>
            <p:cNvSpPr txBox="1">
              <a:spLocks noChangeArrowheads="1"/>
            </p:cNvSpPr>
            <p:nvPr/>
          </p:nvSpPr>
          <p:spPr bwMode="auto">
            <a:xfrm>
              <a:off x="428596" y="1285860"/>
              <a:ext cx="1069846" cy="585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Autentiske</a:t>
              </a:r>
            </a:p>
            <a:p>
              <a:r>
                <a:rPr lang="nb-NO" sz="1600">
                  <a:latin typeface="Calibri" pitchFamily="34" charset="0"/>
                </a:rPr>
                <a:t>rettskilder</a:t>
              </a:r>
            </a:p>
          </p:txBody>
        </p:sp>
        <p:sp>
          <p:nvSpPr>
            <p:cNvPr id="4117" name="TekstSylinder 37"/>
            <p:cNvSpPr txBox="1">
              <a:spLocks noChangeArrowheads="1"/>
            </p:cNvSpPr>
            <p:nvPr/>
          </p:nvSpPr>
          <p:spPr bwMode="auto">
            <a:xfrm>
              <a:off x="2000233" y="1285859"/>
              <a:ext cx="1272429" cy="585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 dirty="0">
                  <a:latin typeface="Calibri" pitchFamily="34" charset="0"/>
                </a:rPr>
                <a:t>Forklaringer</a:t>
              </a:r>
            </a:p>
            <a:p>
              <a:r>
                <a:rPr lang="nb-NO" sz="1600" dirty="0">
                  <a:latin typeface="Calibri" pitchFamily="34" charset="0"/>
                </a:rPr>
                <a:t>av rettskilder</a:t>
              </a:r>
            </a:p>
          </p:txBody>
        </p:sp>
        <p:sp>
          <p:nvSpPr>
            <p:cNvPr id="41" name="Pil mot venstre og høyre 40"/>
            <p:cNvSpPr/>
            <p:nvPr/>
          </p:nvSpPr>
          <p:spPr>
            <a:xfrm>
              <a:off x="1499883" y="1500749"/>
              <a:ext cx="499933" cy="143004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/>
            </a:p>
          </p:txBody>
        </p:sp>
        <p:cxnSp>
          <p:nvCxnSpPr>
            <p:cNvPr id="43" name="Rett pil 42"/>
            <p:cNvCxnSpPr/>
            <p:nvPr/>
          </p:nvCxnSpPr>
          <p:spPr>
            <a:xfrm rot="5400000">
              <a:off x="1142663" y="1143363"/>
              <a:ext cx="214506" cy="21425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tt pil 44"/>
            <p:cNvCxnSpPr/>
            <p:nvPr/>
          </p:nvCxnSpPr>
          <p:spPr>
            <a:xfrm rot="16200000" flipH="1">
              <a:off x="2071110" y="1143364"/>
              <a:ext cx="214506" cy="21425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pe 54"/>
          <p:cNvGrpSpPr>
            <a:grpSpLocks/>
          </p:cNvGrpSpPr>
          <p:nvPr/>
        </p:nvGrpSpPr>
        <p:grpSpPr bwMode="auto">
          <a:xfrm>
            <a:off x="3969052" y="1082322"/>
            <a:ext cx="4325419" cy="1205277"/>
            <a:chOff x="3871049" y="928670"/>
            <a:chExt cx="4325138" cy="1205285"/>
          </a:xfrm>
        </p:grpSpPr>
        <p:sp>
          <p:nvSpPr>
            <p:cNvPr id="36" name="TekstSylinder 35"/>
            <p:cNvSpPr txBox="1"/>
            <p:nvPr/>
          </p:nvSpPr>
          <p:spPr>
            <a:xfrm>
              <a:off x="5571988" y="928670"/>
              <a:ext cx="1312777" cy="3381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600" b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Jus som kode</a:t>
              </a:r>
            </a:p>
          </p:txBody>
        </p:sp>
        <p:sp>
          <p:nvSpPr>
            <p:cNvPr id="4110" name="TekstSylinder 38"/>
            <p:cNvSpPr txBox="1">
              <a:spLocks noChangeArrowheads="1"/>
            </p:cNvSpPr>
            <p:nvPr/>
          </p:nvSpPr>
          <p:spPr bwMode="auto">
            <a:xfrm>
              <a:off x="6219686" y="1302952"/>
              <a:ext cx="1976501" cy="831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 dirty="0" smtClean="0">
                  <a:latin typeface="Calibri" pitchFamily="34" charset="0"/>
                </a:rPr>
                <a:t>Delvis </a:t>
              </a:r>
              <a:r>
                <a:rPr lang="nb-NO" sz="1600" dirty="0">
                  <a:latin typeface="Calibri" pitchFamily="34" charset="0"/>
                </a:rPr>
                <a:t>representasjon</a:t>
              </a:r>
            </a:p>
            <a:p>
              <a:r>
                <a:rPr lang="nb-NO" sz="1600" dirty="0">
                  <a:latin typeface="Calibri" pitchFamily="34" charset="0"/>
                </a:rPr>
                <a:t>(automatisert </a:t>
              </a:r>
              <a:r>
                <a:rPr lang="nb-NO" sz="1600" dirty="0" err="1">
                  <a:latin typeface="Calibri" pitchFamily="34" charset="0"/>
                </a:rPr>
                <a:t>beslut</a:t>
              </a:r>
              <a:r>
                <a:rPr lang="nb-NO" sz="1600" dirty="0">
                  <a:latin typeface="Calibri" pitchFamily="34" charset="0"/>
                </a:rPr>
                <a:t>-</a:t>
              </a:r>
            </a:p>
            <a:p>
              <a:r>
                <a:rPr lang="nb-NO" sz="1600" dirty="0" err="1">
                  <a:latin typeface="Calibri" pitchFamily="34" charset="0"/>
                </a:rPr>
                <a:t>ningsstøtte</a:t>
              </a:r>
              <a:r>
                <a:rPr lang="nb-NO" sz="1600" dirty="0" smtClean="0">
                  <a:latin typeface="Calibri" pitchFamily="34" charset="0"/>
                </a:rPr>
                <a:t>)</a:t>
              </a:r>
              <a:endParaRPr lang="nb-NO" sz="1600" dirty="0">
                <a:latin typeface="Calibri" pitchFamily="34" charset="0"/>
              </a:endParaRPr>
            </a:p>
          </p:txBody>
        </p:sp>
        <p:sp>
          <p:nvSpPr>
            <p:cNvPr id="4111" name="TekstSylinder 39"/>
            <p:cNvSpPr txBox="1">
              <a:spLocks noChangeArrowheads="1"/>
            </p:cNvSpPr>
            <p:nvPr/>
          </p:nvSpPr>
          <p:spPr bwMode="auto">
            <a:xfrm>
              <a:off x="3871049" y="1302952"/>
              <a:ext cx="2306187" cy="831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 dirty="0" smtClean="0">
                  <a:latin typeface="Calibri" pitchFamily="34" charset="0"/>
                </a:rPr>
                <a:t>Full </a:t>
              </a:r>
              <a:r>
                <a:rPr lang="nb-NO" sz="1600" dirty="0">
                  <a:latin typeface="Calibri" pitchFamily="34" charset="0"/>
                </a:rPr>
                <a:t>representasjon</a:t>
              </a:r>
            </a:p>
            <a:p>
              <a:r>
                <a:rPr lang="nb-NO" sz="1600" dirty="0">
                  <a:latin typeface="Calibri" pitchFamily="34" charset="0"/>
                </a:rPr>
                <a:t>(automatisert beslutning)</a:t>
              </a:r>
            </a:p>
            <a:p>
              <a:endParaRPr lang="nb-NO" sz="1600" dirty="0">
                <a:latin typeface="Calibri" pitchFamily="34" charset="0"/>
              </a:endParaRPr>
            </a:p>
          </p:txBody>
        </p:sp>
        <p:cxnSp>
          <p:nvCxnSpPr>
            <p:cNvPr id="52" name="Rett pil 51"/>
            <p:cNvCxnSpPr/>
            <p:nvPr/>
          </p:nvCxnSpPr>
          <p:spPr>
            <a:xfrm rot="10800000" flipV="1">
              <a:off x="5286256" y="1214422"/>
              <a:ext cx="285731" cy="14287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tt pil 53"/>
            <p:cNvCxnSpPr/>
            <p:nvPr/>
          </p:nvCxnSpPr>
          <p:spPr>
            <a:xfrm>
              <a:off x="6714913" y="1214422"/>
              <a:ext cx="285731" cy="14287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078" y="5127239"/>
            <a:ext cx="7254869" cy="920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5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4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</a:rPr>
              <a:t>Ulike typer operasjoner som kan inngå i automatiserte prosesser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>
            <a:normAutofit fontScale="85000" lnSpcReduction="20000"/>
          </a:bodyPr>
          <a:lstStyle/>
          <a:p>
            <a:r>
              <a:rPr lang="nb-NO" sz="2800" dirty="0" smtClean="0"/>
              <a:t>Hovedeksempler på typer automatiske operasjoner:</a:t>
            </a:r>
          </a:p>
          <a:p>
            <a:pPr lvl="1"/>
            <a:r>
              <a:rPr lang="nb-NO" sz="2600" dirty="0" smtClean="0"/>
              <a:t>Maskinell registrering av disposisjoner, hendelser, tilstander mv.</a:t>
            </a:r>
          </a:p>
          <a:p>
            <a:pPr lvl="2">
              <a:buNone/>
            </a:pPr>
            <a:r>
              <a:rPr lang="nb-NO" sz="2600" dirty="0" smtClean="0"/>
              <a:t>[Mye registrering må skje manuelt]</a:t>
            </a:r>
          </a:p>
          <a:p>
            <a:pPr lvl="1"/>
            <a:r>
              <a:rPr lang="nb-NO" sz="2600" dirty="0" smtClean="0"/>
              <a:t>Søk og gjenfinning av data</a:t>
            </a:r>
          </a:p>
          <a:p>
            <a:pPr lvl="1"/>
            <a:r>
              <a:rPr lang="nb-NO" sz="2600" dirty="0" smtClean="0"/>
              <a:t>Utveksling av data</a:t>
            </a:r>
          </a:p>
          <a:p>
            <a:pPr lvl="1"/>
            <a:r>
              <a:rPr lang="nb-NO" sz="2600" dirty="0" smtClean="0"/>
              <a:t>Logiske operasjoner på data</a:t>
            </a:r>
          </a:p>
          <a:p>
            <a:pPr lvl="1"/>
            <a:r>
              <a:rPr lang="nb-NO" sz="2600" dirty="0" smtClean="0"/>
              <a:t>Aritmetiske operasjoner på data</a:t>
            </a:r>
          </a:p>
          <a:p>
            <a:r>
              <a:rPr lang="nb-NO" sz="2800" dirty="0" smtClean="0"/>
              <a:t>Spørsmålet er i hvilken grad </a:t>
            </a:r>
            <a:r>
              <a:rPr lang="nb-NO" sz="2800" dirty="0" smtClean="0"/>
              <a:t>lovgivning og offentlig myndig-hetsutøvelse </a:t>
            </a:r>
            <a:r>
              <a:rPr lang="nb-NO" sz="2800" dirty="0" smtClean="0"/>
              <a:t>kan forstås som kombinasjoner av slike operasjoner</a:t>
            </a:r>
          </a:p>
          <a:p>
            <a:r>
              <a:rPr lang="nb-NO" sz="2800" dirty="0" smtClean="0"/>
              <a:t>Mange av de prosessene det gis anvisning på i lover og forskrifter kan utføres automatisk ved hjelp </a:t>
            </a:r>
            <a:r>
              <a:rPr lang="nb-NO" sz="2800" dirty="0" smtClean="0"/>
              <a:t>av </a:t>
            </a:r>
            <a:r>
              <a:rPr lang="nb-NO" sz="2800" dirty="0" smtClean="0"/>
              <a:t>operasjoner som </a:t>
            </a:r>
            <a:r>
              <a:rPr lang="nb-NO" sz="2800" dirty="0" smtClean="0"/>
              <a:t>nevn</a:t>
            </a:r>
            <a:r>
              <a:rPr lang="nb-NO" sz="2800" dirty="0" smtClean="0"/>
              <a:t>t </a:t>
            </a:r>
            <a:r>
              <a:rPr lang="nb-NO" sz="2800" dirty="0" smtClean="0"/>
              <a:t>ovenfor</a:t>
            </a:r>
          </a:p>
        </p:txBody>
      </p:sp>
      <p:grpSp>
        <p:nvGrpSpPr>
          <p:cNvPr id="5" name="Gruppe 15"/>
          <p:cNvGrpSpPr/>
          <p:nvPr/>
        </p:nvGrpSpPr>
        <p:grpSpPr>
          <a:xfrm>
            <a:off x="5000628" y="2214554"/>
            <a:ext cx="3658203" cy="869399"/>
            <a:chOff x="5000628" y="2214554"/>
            <a:chExt cx="3658203" cy="869399"/>
          </a:xfrm>
        </p:grpSpPr>
        <p:grpSp>
          <p:nvGrpSpPr>
            <p:cNvPr id="7" name="Gruppe 7"/>
            <p:cNvGrpSpPr/>
            <p:nvPr/>
          </p:nvGrpSpPr>
          <p:grpSpPr>
            <a:xfrm>
              <a:off x="5000628" y="2214554"/>
              <a:ext cx="1088135" cy="726522"/>
              <a:chOff x="5000628" y="2214554"/>
              <a:chExt cx="1088135" cy="726522"/>
            </a:xfrm>
          </p:grpSpPr>
          <p:sp>
            <p:nvSpPr>
              <p:cNvPr id="4" name="TekstSylinder 3"/>
              <p:cNvSpPr txBox="1"/>
              <p:nvPr/>
            </p:nvSpPr>
            <p:spPr>
              <a:xfrm>
                <a:off x="5143504" y="2571744"/>
                <a:ext cx="9452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smtClean="0">
                    <a:solidFill>
                      <a:srgbClr val="C00000"/>
                    </a:solidFill>
                  </a:rPr>
                  <a:t>Betaling</a:t>
                </a:r>
                <a:endParaRPr lang="nb-NO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6" name="Rett linje 5"/>
              <p:cNvCxnSpPr/>
              <p:nvPr/>
            </p:nvCxnSpPr>
            <p:spPr>
              <a:xfrm rot="16200000" flipV="1">
                <a:off x="4893471" y="2321711"/>
                <a:ext cx="428628" cy="214314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uppe 8"/>
            <p:cNvGrpSpPr/>
            <p:nvPr/>
          </p:nvGrpSpPr>
          <p:grpSpPr>
            <a:xfrm>
              <a:off x="5786446" y="2214554"/>
              <a:ext cx="1734329" cy="512208"/>
              <a:chOff x="5072066" y="2428868"/>
              <a:chExt cx="1734329" cy="512208"/>
            </a:xfrm>
          </p:grpSpPr>
          <p:sp>
            <p:nvSpPr>
              <p:cNvPr id="10" name="TekstSylinder 9"/>
              <p:cNvSpPr txBox="1"/>
              <p:nvPr/>
            </p:nvSpPr>
            <p:spPr>
              <a:xfrm>
                <a:off x="5143504" y="2571744"/>
                <a:ext cx="16628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smtClean="0">
                    <a:solidFill>
                      <a:srgbClr val="C00000"/>
                    </a:solidFill>
                  </a:rPr>
                  <a:t>Kjører fra A til B</a:t>
                </a:r>
                <a:endParaRPr lang="nb-NO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1" name="Rett linje 10"/>
              <p:cNvCxnSpPr/>
              <p:nvPr/>
            </p:nvCxnSpPr>
            <p:spPr>
              <a:xfrm rot="16200000" flipV="1">
                <a:off x="5036347" y="2464587"/>
                <a:ext cx="214314" cy="142876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uppe 12"/>
            <p:cNvGrpSpPr/>
            <p:nvPr/>
          </p:nvGrpSpPr>
          <p:grpSpPr>
            <a:xfrm>
              <a:off x="7429520" y="2214559"/>
              <a:ext cx="1229311" cy="869394"/>
              <a:chOff x="4929190" y="2214554"/>
              <a:chExt cx="1229311" cy="631549"/>
            </a:xfrm>
          </p:grpSpPr>
          <p:sp>
            <p:nvSpPr>
              <p:cNvPr id="14" name="TekstSylinder 13"/>
              <p:cNvSpPr txBox="1"/>
              <p:nvPr/>
            </p:nvSpPr>
            <p:spPr>
              <a:xfrm>
                <a:off x="4929190" y="2577811"/>
                <a:ext cx="1229311" cy="268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smtClean="0">
                    <a:solidFill>
                      <a:srgbClr val="C00000"/>
                    </a:solidFill>
                  </a:rPr>
                  <a:t>Jf. biometri</a:t>
                </a:r>
                <a:endParaRPr lang="nb-NO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5" name="Rett linje 14"/>
              <p:cNvCxnSpPr/>
              <p:nvPr/>
            </p:nvCxnSpPr>
            <p:spPr>
              <a:xfrm rot="16200000" flipV="1">
                <a:off x="4893471" y="2321711"/>
                <a:ext cx="428628" cy="214314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i="1" dirty="0" smtClean="0">
                <a:solidFill>
                  <a:srgbClr val="0070C0"/>
                </a:solidFill>
              </a:rPr>
              <a:t>Automatisk</a:t>
            </a:r>
            <a:r>
              <a:rPr lang="nb-NO" sz="3200" dirty="0" smtClean="0">
                <a:solidFill>
                  <a:srgbClr val="0070C0"/>
                </a:solidFill>
              </a:rPr>
              <a:t> myndighetsutøvelse?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686320"/>
          </a:xfrm>
        </p:spPr>
        <p:txBody>
          <a:bodyPr>
            <a:normAutofit fontScale="62500" lnSpcReduction="20000"/>
          </a:bodyPr>
          <a:lstStyle/>
          <a:p>
            <a:r>
              <a:rPr lang="nb-NO" dirty="0" smtClean="0"/>
              <a:t>Nær sagt alle prosesser i offentlig forvaltning kan sies å inneholde noen automatiske operasjoner, jf. forrige bilde</a:t>
            </a:r>
          </a:p>
          <a:p>
            <a:r>
              <a:rPr lang="nb-NO" dirty="0" smtClean="0"/>
              <a:t>Innhold av automatiske operasjoner alene gjør det imidlertid ikke hensiktsmessig å betegne prosessen som </a:t>
            </a:r>
            <a:r>
              <a:rPr lang="nb-NO" dirty="0" smtClean="0"/>
              <a:t>automatisk</a:t>
            </a:r>
          </a:p>
          <a:p>
            <a:r>
              <a:rPr lang="nb-NO" dirty="0" smtClean="0"/>
              <a:t>Med </a:t>
            </a:r>
            <a:r>
              <a:rPr lang="nb-NO" dirty="0" smtClean="0">
                <a:solidFill>
                  <a:srgbClr val="0070C0"/>
                </a:solidFill>
              </a:rPr>
              <a:t>myndighetsutøvelse</a:t>
            </a:r>
            <a:r>
              <a:rPr lang="nb-NO" dirty="0" smtClean="0"/>
              <a:t> sikter jeg her til utøvelse av kompetanse til å treffe rettslig bindende avgjørelser i enkeltsaker (</a:t>
            </a:r>
            <a:r>
              <a:rPr lang="nb-NO" dirty="0" err="1" smtClean="0"/>
              <a:t>jf</a:t>
            </a:r>
            <a:r>
              <a:rPr lang="nb-NO" dirty="0" smtClean="0"/>
              <a:t> «enkeltvedtak»)</a:t>
            </a:r>
            <a:endParaRPr lang="nb-NO" dirty="0" smtClean="0"/>
          </a:p>
          <a:p>
            <a:r>
              <a:rPr lang="nb-NO" dirty="0" smtClean="0"/>
              <a:t>Jeg bruker følgende avgrensninger om automatisert (automatisk) myndighetsutøvelse:</a:t>
            </a:r>
          </a:p>
          <a:p>
            <a:pPr lvl="1"/>
            <a:r>
              <a:rPr lang="nb-NO" dirty="0" smtClean="0"/>
              <a:t>Den er </a:t>
            </a:r>
            <a:r>
              <a:rPr lang="nb-NO" dirty="0" smtClean="0">
                <a:solidFill>
                  <a:srgbClr val="0070C0"/>
                </a:solidFill>
              </a:rPr>
              <a:t>automatisert </a:t>
            </a:r>
            <a:r>
              <a:rPr lang="nb-NO" dirty="0" smtClean="0"/>
              <a:t>dersom sluttresultatet i vesentlig grad fremkommer ved hjelp av automatiske operasjoner</a:t>
            </a:r>
          </a:p>
          <a:p>
            <a:pPr lvl="1"/>
            <a:r>
              <a:rPr lang="nb-NO" dirty="0" smtClean="0"/>
              <a:t>Den er </a:t>
            </a:r>
            <a:r>
              <a:rPr lang="nb-NO" dirty="0" smtClean="0">
                <a:solidFill>
                  <a:srgbClr val="0070C0"/>
                </a:solidFill>
              </a:rPr>
              <a:t>automatisk støttet  </a:t>
            </a:r>
            <a:r>
              <a:rPr lang="nb-NO" dirty="0" smtClean="0"/>
              <a:t>dersom  myndighetsutøvelsen i vesentlig grad er støttet av automatiske operasjoner, men </a:t>
            </a:r>
            <a:r>
              <a:rPr lang="nb-NO" dirty="0" smtClean="0"/>
              <a:t>sluttresultatet </a:t>
            </a:r>
            <a:r>
              <a:rPr lang="nb-NO" dirty="0" smtClean="0"/>
              <a:t>er basert på menneskelige, individuelle avgjørelser</a:t>
            </a:r>
          </a:p>
          <a:p>
            <a:pPr lvl="1"/>
            <a:r>
              <a:rPr lang="nb-NO" dirty="0" smtClean="0"/>
              <a:t>Fordi myndighetsutøvelse ofte er rettslig styrt, bruker jeg betegnelsene </a:t>
            </a:r>
            <a:r>
              <a:rPr lang="nb-NO" dirty="0" smtClean="0">
                <a:solidFill>
                  <a:srgbClr val="0070C0"/>
                </a:solidFill>
              </a:rPr>
              <a:t>rettslige beslutningssystemer </a:t>
            </a:r>
            <a:r>
              <a:rPr lang="nb-NO" dirty="0" smtClean="0"/>
              <a:t>og </a:t>
            </a:r>
            <a:r>
              <a:rPr lang="nb-NO" dirty="0" smtClean="0">
                <a:solidFill>
                  <a:srgbClr val="0070C0"/>
                </a:solidFill>
              </a:rPr>
              <a:t>rettslige </a:t>
            </a:r>
            <a:r>
              <a:rPr lang="nb-NO" dirty="0" smtClean="0">
                <a:solidFill>
                  <a:srgbClr val="0070C0"/>
                </a:solidFill>
              </a:rPr>
              <a:t>beslutnings</a:t>
            </a:r>
            <a:r>
              <a:rPr lang="nb-NO" i="1" dirty="0" smtClean="0">
                <a:solidFill>
                  <a:srgbClr val="0070C0"/>
                </a:solidFill>
              </a:rPr>
              <a:t>støtte</a:t>
            </a:r>
            <a:r>
              <a:rPr lang="nb-NO" dirty="0" smtClean="0">
                <a:solidFill>
                  <a:srgbClr val="0070C0"/>
                </a:solidFill>
              </a:rPr>
              <a:t>systemer</a:t>
            </a:r>
          </a:p>
          <a:p>
            <a:pPr lvl="1"/>
            <a:r>
              <a:rPr lang="nb-NO" dirty="0" smtClean="0"/>
              <a:t>Rettslige beslutnings(støtte)systemer hører med til det som ofte er kalt </a:t>
            </a:r>
            <a:r>
              <a:rPr lang="nb-NO" dirty="0" smtClean="0">
                <a:solidFill>
                  <a:srgbClr val="0070C0"/>
                </a:solidFill>
              </a:rPr>
              <a:t>fagsystemer</a:t>
            </a:r>
            <a:r>
              <a:rPr lang="nb-NO" dirty="0" smtClean="0"/>
              <a:t>, men fagsystemer behøver ikke å være juridiske/ha et rettslig innhold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Overordnede perspektiver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924800" cy="52197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Offentlig forvaltning er i ekstrem grad </a:t>
            </a:r>
            <a:r>
              <a:rPr lang="nb-NO" sz="2000" dirty="0" smtClean="0">
                <a:solidFill>
                  <a:srgbClr val="A50021"/>
                </a:solidFill>
              </a:rPr>
              <a:t>rettslig styrt</a:t>
            </a:r>
            <a:r>
              <a:rPr lang="nb-NO" sz="2000" dirty="0" smtClean="0"/>
              <a:t>, jf rettsstatsidealet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Avgjørende å skjelne mellom myndighetsutøvelse og tjenesteyting, og forstå at rettssikkerhetsspørsmålene i </a:t>
            </a:r>
            <a:r>
              <a:rPr lang="nb-NO" sz="2000" dirty="0" err="1" smtClean="0"/>
              <a:t>eforvaltning</a:t>
            </a:r>
            <a:r>
              <a:rPr lang="nb-NO" sz="2000" dirty="0" smtClean="0"/>
              <a:t> primært gjelder </a:t>
            </a:r>
            <a:r>
              <a:rPr lang="nb-NO" sz="2000" dirty="0" smtClean="0">
                <a:solidFill>
                  <a:srgbClr val="A50021"/>
                </a:solidFill>
              </a:rPr>
              <a:t>myndighetsutøvelse</a:t>
            </a:r>
            <a:endParaRPr lang="nb-NO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Jus kan være relevant som </a:t>
            </a:r>
            <a:r>
              <a:rPr lang="nb-NO" sz="2000" dirty="0" smtClean="0">
                <a:solidFill>
                  <a:srgbClr val="A50021"/>
                </a:solidFill>
              </a:rPr>
              <a:t>ramme og innhold</a:t>
            </a:r>
            <a:r>
              <a:rPr lang="nb-NO" sz="2000" dirty="0" smtClean="0"/>
              <a:t> for utvikling av IS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>
                <a:solidFill>
                  <a:srgbClr val="A50021"/>
                </a:solidFill>
              </a:rPr>
              <a:t>“Ramme”</a:t>
            </a:r>
            <a:r>
              <a:rPr lang="nb-NO" sz="2000" dirty="0" smtClean="0"/>
              <a:t> er slike rettsregler som gjelder for det saksområdet IS skal angår og som de som lager systemet derfor må iaktta (”innramming”)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>
                <a:solidFill>
                  <a:srgbClr val="A50021"/>
                </a:solidFill>
              </a:rPr>
              <a:t>“Innhold”</a:t>
            </a:r>
            <a:r>
              <a:rPr lang="nb-NO" sz="2000" dirty="0" smtClean="0"/>
              <a:t> er de rettsregler som skal </a:t>
            </a:r>
            <a:r>
              <a:rPr lang="nb-NO" sz="2000" i="1" dirty="0" smtClean="0"/>
              <a:t>transformeres</a:t>
            </a:r>
            <a:r>
              <a:rPr lang="nb-NO" sz="2000" dirty="0" smtClean="0"/>
              <a:t> fra tekst i naturlig språk til programkode i programmeringsspråk.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Er innholdet rettslig (naturlig tekst eller kode), er det aktuelt å klassifisere systemet som et </a:t>
            </a:r>
            <a:r>
              <a:rPr lang="nb-NO" sz="2000" dirty="0" smtClean="0">
                <a:solidFill>
                  <a:srgbClr val="A50021"/>
                </a:solidFill>
              </a:rPr>
              <a:t>rettslig informasjonssystem </a:t>
            </a:r>
            <a:endParaRPr lang="nb-NO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Er det rettslige innholdet transformert til programkode, er det aktuelt å klassifisere systemet som et </a:t>
            </a:r>
            <a:r>
              <a:rPr lang="nb-NO" sz="2000" dirty="0" smtClean="0">
                <a:solidFill>
                  <a:srgbClr val="A50021"/>
                </a:solidFill>
              </a:rPr>
              <a:t>rettslig beslutnings(støtte)system </a:t>
            </a:r>
            <a:endParaRPr lang="nb-NO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Både prosessene med innramming og transformering  kan ses som eksempler på </a:t>
            </a:r>
            <a:r>
              <a:rPr lang="nb-NO" sz="2000" dirty="0" smtClean="0">
                <a:solidFill>
                  <a:srgbClr val="A50021"/>
                </a:solidFill>
              </a:rPr>
              <a:t>rettslig beslutningsprosesser</a:t>
            </a:r>
            <a:r>
              <a:rPr lang="nb-NO" sz="2000" dirty="0" smtClean="0"/>
              <a:t> som inngår som en </a:t>
            </a:r>
            <a:r>
              <a:rPr lang="nb-NO" sz="2000" i="1" dirty="0" smtClean="0"/>
              <a:t>del</a:t>
            </a:r>
            <a:r>
              <a:rPr lang="nb-NO" sz="2000" dirty="0" smtClean="0"/>
              <a:t>  av systemutviklingsarbeidet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Disse beslutningsprosessene er ikke rettslig styrt gjennom egen lovgivning mv, men styres av </a:t>
            </a:r>
            <a:r>
              <a:rPr lang="nb-NO" sz="2000" dirty="0" smtClean="0">
                <a:solidFill>
                  <a:srgbClr val="C00000"/>
                </a:solidFill>
              </a:rPr>
              <a:t>forvaltningsrettslige prinsipper</a:t>
            </a:r>
            <a:r>
              <a:rPr lang="nb-NO" sz="2000" dirty="0" smtClean="0"/>
              <a:t> 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627313" y="2349500"/>
            <a:ext cx="1357312" cy="931863"/>
            <a:chOff x="2627784" y="2348880"/>
            <a:chExt cx="1357312" cy="933251"/>
          </a:xfrm>
        </p:grpSpPr>
        <p:sp>
          <p:nvSpPr>
            <p:cNvPr id="4" name="Ellipse 3"/>
            <p:cNvSpPr/>
            <p:nvPr/>
          </p:nvSpPr>
          <p:spPr bwMode="auto">
            <a:xfrm>
              <a:off x="2842096" y="2348880"/>
              <a:ext cx="1143000" cy="3577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/>
            </a:p>
          </p:txBody>
        </p:sp>
        <p:sp>
          <p:nvSpPr>
            <p:cNvPr id="5" name="Ellipse 4"/>
            <p:cNvSpPr/>
            <p:nvPr/>
          </p:nvSpPr>
          <p:spPr bwMode="auto">
            <a:xfrm>
              <a:off x="2627784" y="2924411"/>
              <a:ext cx="1143000" cy="3577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Forvaltningsrettslige prinsipper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/>
          <a:lstStyle/>
          <a:p>
            <a:r>
              <a:rPr lang="nb-NO" sz="1600" dirty="0" smtClean="0"/>
              <a:t>Forvaltningsrettslige prinsipper gjelder uavhengig av om det er lov som regulerer forholdet</a:t>
            </a:r>
          </a:p>
          <a:p>
            <a:r>
              <a:rPr lang="nb-NO" sz="1600" dirty="0" smtClean="0"/>
              <a:t>Prinsippene er imidlertid skjønnsmessige og har derfor ikke like sterk styringseffekt som lover normalt har</a:t>
            </a:r>
          </a:p>
          <a:p>
            <a:r>
              <a:rPr lang="nb-NO" sz="1600" dirty="0" smtClean="0"/>
              <a:t>Prinsippene utgjør alltid den «ytterste juridiske rammen», jf. foran; dvs. </a:t>
            </a:r>
            <a:r>
              <a:rPr lang="nb-NO" sz="1600" dirty="0"/>
              <a:t>selv om det ikke gjelder noen </a:t>
            </a:r>
            <a:r>
              <a:rPr lang="nb-NO" sz="1600" dirty="0" smtClean="0"/>
              <a:t>lov er det alltid en juridisk ramme</a:t>
            </a:r>
          </a:p>
          <a:p>
            <a:r>
              <a:rPr lang="nb-NO" sz="1600" dirty="0" smtClean="0"/>
              <a:t>Prinsippene</a:t>
            </a:r>
          </a:p>
          <a:p>
            <a:pPr lvl="1"/>
            <a:r>
              <a:rPr lang="nb-NO" sz="1400" dirty="0" smtClean="0"/>
              <a:t>Legalitet</a:t>
            </a:r>
          </a:p>
          <a:p>
            <a:pPr lvl="2"/>
            <a:r>
              <a:rPr lang="nb-NO" sz="1400" dirty="0" smtClean="0"/>
              <a:t> Krav om at inngrep må ha lovhjemmel</a:t>
            </a:r>
          </a:p>
          <a:p>
            <a:pPr lvl="2"/>
            <a:r>
              <a:rPr lang="nb-NO" sz="1400" dirty="0" smtClean="0"/>
              <a:t> Krav til angivelse av forskriftsmyndighetens kompetanse</a:t>
            </a:r>
          </a:p>
          <a:p>
            <a:pPr lvl="2"/>
            <a:r>
              <a:rPr lang="nb-NO" sz="1400" dirty="0" smtClean="0"/>
              <a:t>Legalitetskravets betydning for lovtolking</a:t>
            </a:r>
          </a:p>
          <a:p>
            <a:pPr lvl="1"/>
            <a:r>
              <a:rPr lang="nb-NO" sz="1400" dirty="0" smtClean="0"/>
              <a:t>Kontradiksjon</a:t>
            </a:r>
          </a:p>
          <a:p>
            <a:pPr lvl="2"/>
            <a:r>
              <a:rPr lang="nb-NO" sz="1400" dirty="0" smtClean="0"/>
              <a:t>Hensynet til forsvarlig saksutredning</a:t>
            </a:r>
          </a:p>
          <a:p>
            <a:pPr lvl="2"/>
            <a:r>
              <a:rPr lang="nb-NO" sz="1400" dirty="0" smtClean="0"/>
              <a:t>Forvaltningens legitimitet</a:t>
            </a:r>
          </a:p>
          <a:p>
            <a:pPr lvl="1"/>
            <a:r>
              <a:rPr lang="nb-NO" sz="1400" dirty="0" smtClean="0"/>
              <a:t>Forsvarlig saksbehandling</a:t>
            </a:r>
          </a:p>
          <a:p>
            <a:pPr lvl="2"/>
            <a:r>
              <a:rPr lang="nb-NO" sz="1400" dirty="0" smtClean="0"/>
              <a:t>Kan ses som et krav om at forvaltningen ikke kan velge løsninger som det er knyttet stor fare for feil til</a:t>
            </a:r>
          </a:p>
          <a:p>
            <a:pPr lvl="1"/>
            <a:r>
              <a:rPr lang="nb-NO" sz="1400" dirty="0" smtClean="0"/>
              <a:t>Nøytralitet og saklighet</a:t>
            </a:r>
          </a:p>
          <a:p>
            <a:pPr lvl="2"/>
            <a:r>
              <a:rPr lang="nb-NO" sz="1400" dirty="0" smtClean="0"/>
              <a:t>Forvaltningen kan f.eks. ikke ensidig tilgodese egne interesser</a:t>
            </a:r>
          </a:p>
          <a:p>
            <a:pPr lvl="1"/>
            <a:r>
              <a:rPr lang="nb-NO" sz="1400" dirty="0" smtClean="0"/>
              <a:t>Forholdsmessighet</a:t>
            </a:r>
          </a:p>
          <a:p>
            <a:pPr lvl="2"/>
            <a:r>
              <a:rPr lang="nb-NO" sz="1400" dirty="0" smtClean="0"/>
              <a:t>Forholdsmessighet forstått som </a:t>
            </a:r>
            <a:r>
              <a:rPr lang="nb-NO" sz="1400" dirty="0" err="1" smtClean="0"/>
              <a:t>jo-jo-regel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53785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4572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Noen </a:t>
            </a: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hovedspørsmål knyttet til automatisering</a:t>
            </a:r>
            <a:endParaRPr lang="nb-NO" sz="3200" dirty="0" smtClean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7772400" cy="57912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200" dirty="0" smtClean="0">
                <a:solidFill>
                  <a:srgbClr val="A50021"/>
                </a:solidFill>
              </a:rPr>
              <a:t>Hvilken grad av automatisering av beslutninger bør vi ha?</a:t>
            </a:r>
            <a:r>
              <a:rPr lang="nb-NO" sz="2200" dirty="0" smtClean="0"/>
              <a:t>  </a:t>
            </a:r>
            <a:r>
              <a:rPr lang="nb-NO" sz="1800" dirty="0" smtClean="0"/>
              <a:t>Tilsvarer spørsmålet om hvor omfattende transformeringen bør være</a:t>
            </a:r>
            <a:endParaRPr lang="nb-NO" sz="22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200" dirty="0" smtClean="0">
                <a:solidFill>
                  <a:srgbClr val="A50021"/>
                </a:solidFill>
              </a:rPr>
              <a:t>I hvilken grad er transformering mulig uten grunnleggende endring av beslutningssituasjonen?</a:t>
            </a:r>
            <a:r>
              <a:rPr lang="nb-NO" sz="2200" dirty="0" smtClean="0"/>
              <a:t>  </a:t>
            </a:r>
            <a:r>
              <a:rPr lang="nb-NO" sz="1800" dirty="0" smtClean="0"/>
              <a:t>Omfatter bl.a. spørsmålet om hva en beslutning er, om hvorledes skjønn kan håndteres og ivaretakelse av rettferdighet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200" dirty="0" smtClean="0">
                <a:solidFill>
                  <a:srgbClr val="A50021"/>
                </a:solidFill>
              </a:rPr>
              <a:t>Hvorledes bør transformeringen skje for å sikre så stor grad av rettsriktighet og forutberegnelighet som mulig? (jf. rettssikkerhet)  </a:t>
            </a:r>
            <a:r>
              <a:rPr lang="nb-NO" sz="1800" dirty="0" smtClean="0"/>
              <a:t>Omfatter bl.a. spørsmålet om arbeidsmetodikk på det juridiske området, organisering og bemanning av systemutviklingsarbeidet mv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400" dirty="0" smtClean="0">
                <a:solidFill>
                  <a:srgbClr val="A50021"/>
                </a:solidFill>
              </a:rPr>
              <a:t>Hvordan påvirker automatisering personvernet? </a:t>
            </a:r>
            <a:r>
              <a:rPr lang="nb-NO" sz="1800" dirty="0" smtClean="0"/>
              <a:t>Omfatter bl.a. spørsmålet om opplysningskvalitet, diskresjon/autonomi, samt kontrollintensitet</a:t>
            </a:r>
            <a:endParaRPr lang="nb-NO" sz="1800" dirty="0" smtClean="0">
              <a:solidFill>
                <a:srgbClr val="A5002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400" dirty="0" smtClean="0">
                <a:solidFill>
                  <a:srgbClr val="A50021"/>
                </a:solidFill>
              </a:rPr>
              <a:t>Hvorledes påvirker automatisering saksbehandling og </a:t>
            </a:r>
            <a:r>
              <a:rPr lang="nb-NO" sz="2400" dirty="0" err="1" smtClean="0">
                <a:solidFill>
                  <a:srgbClr val="A50021"/>
                </a:solidFill>
              </a:rPr>
              <a:t>arbeids-deling</a:t>
            </a:r>
            <a:r>
              <a:rPr lang="nb-NO" sz="2400" dirty="0" smtClean="0">
                <a:solidFill>
                  <a:srgbClr val="A50021"/>
                </a:solidFill>
              </a:rPr>
              <a:t>?</a:t>
            </a:r>
            <a:r>
              <a:rPr lang="nb-NO" sz="2400" dirty="0" smtClean="0"/>
              <a:t>  </a:t>
            </a:r>
            <a:r>
              <a:rPr lang="nb-NO" sz="1800" dirty="0" smtClean="0"/>
              <a:t>Omfatter bl.a. spørsmålet om forholdet mellom forvaltning, brukere, parter, oppgavegivere mv - og på overordnet nivå hva fremtidens forvaltning skal være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200" dirty="0" smtClean="0">
                <a:solidFill>
                  <a:srgbClr val="A50021"/>
                </a:solidFill>
              </a:rPr>
              <a:t>Hvordan kan en hindre at automatisering skaper “svarte bokser”?</a:t>
            </a:r>
            <a:r>
              <a:rPr lang="nb-NO" sz="1800" dirty="0" smtClean="0"/>
              <a:t>  Omfatter bl.a. spørsmålet om krav til dokumentasjon, krav til dokumentinnsyn i kode og pseudokode, spørsmål om systemoffentlighet mv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685800" y="1524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I automatiserte saksbehandlingsrutiner er det vanskelig å skjelne mellom spørsmål om rettssikkerhet og personvern</a:t>
            </a:r>
            <a:endParaRPr lang="nb-NO" sz="2400" dirty="0">
              <a:solidFill>
                <a:schemeClr val="accent1"/>
              </a:solidFill>
              <a:latin typeface="+mn-lt"/>
              <a:cs typeface="+mn-cs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663575" y="2360613"/>
            <a:ext cx="7183438" cy="2667000"/>
            <a:chOff x="418" y="1679"/>
            <a:chExt cx="4525" cy="1680"/>
          </a:xfrm>
        </p:grpSpPr>
        <p:grpSp>
          <p:nvGrpSpPr>
            <p:cNvPr id="7184" name="Group 3"/>
            <p:cNvGrpSpPr>
              <a:grpSpLocks/>
            </p:cNvGrpSpPr>
            <p:nvPr/>
          </p:nvGrpSpPr>
          <p:grpSpPr bwMode="auto">
            <a:xfrm>
              <a:off x="1954" y="2207"/>
              <a:ext cx="1920" cy="1152"/>
              <a:chOff x="2016" y="1824"/>
              <a:chExt cx="1920" cy="1152"/>
            </a:xfrm>
          </p:grpSpPr>
          <p:sp>
            <p:nvSpPr>
              <p:cNvPr id="7192" name="Text Box 4"/>
              <p:cNvSpPr txBox="1">
                <a:spLocks noChangeArrowheads="1"/>
              </p:cNvSpPr>
              <p:nvPr/>
            </p:nvSpPr>
            <p:spPr bwMode="auto">
              <a:xfrm>
                <a:off x="2150" y="1994"/>
                <a:ext cx="846" cy="252"/>
              </a:xfrm>
              <a:prstGeom prst="rect">
                <a:avLst/>
              </a:prstGeom>
              <a:solidFill>
                <a:schemeClr val="hlink">
                  <a:alpha val="50195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>
                    <a:latin typeface="Calibri" pitchFamily="34" charset="0"/>
                  </a:rPr>
                  <a:t>Operasjoner</a:t>
                </a:r>
                <a:endParaRPr lang="nb-NO" sz="2000">
                  <a:latin typeface="Calibri" pitchFamily="34" charset="0"/>
                  <a:sym typeface="Marlett" pitchFamily="2" charset="2"/>
                </a:endParaRPr>
              </a:p>
            </p:txBody>
          </p:sp>
          <p:sp>
            <p:nvSpPr>
              <p:cNvPr id="7193" name="Rectangle 5"/>
              <p:cNvSpPr>
                <a:spLocks noChangeArrowheads="1"/>
              </p:cNvSpPr>
              <p:nvPr/>
            </p:nvSpPr>
            <p:spPr bwMode="auto">
              <a:xfrm>
                <a:off x="2016" y="1824"/>
                <a:ext cx="1344" cy="1152"/>
              </a:xfrm>
              <a:prstGeom prst="rect">
                <a:avLst/>
              </a:prstGeom>
              <a:solidFill>
                <a:schemeClr val="hlink">
                  <a:alpha val="50195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>
                  <a:latin typeface="Calibri" pitchFamily="34" charset="0"/>
                </a:endParaRPr>
              </a:p>
            </p:txBody>
          </p:sp>
          <p:sp>
            <p:nvSpPr>
              <p:cNvPr id="7194" name="Line 6"/>
              <p:cNvSpPr>
                <a:spLocks noChangeShapeType="1"/>
              </p:cNvSpPr>
              <p:nvPr/>
            </p:nvSpPr>
            <p:spPr bwMode="auto">
              <a:xfrm>
                <a:off x="3360" y="2304"/>
                <a:ext cx="57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7185" name="Text Box 8"/>
            <p:cNvSpPr txBox="1">
              <a:spLocks noChangeArrowheads="1"/>
            </p:cNvSpPr>
            <p:nvPr/>
          </p:nvSpPr>
          <p:spPr bwMode="auto">
            <a:xfrm>
              <a:off x="2050" y="2639"/>
              <a:ext cx="126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2000">
                  <a:latin typeface="Calibri" pitchFamily="34" charset="0"/>
                  <a:sym typeface="Marlett" pitchFamily="2" charset="2"/>
                </a:rPr>
                <a:t></a:t>
              </a:r>
              <a:r>
                <a:rPr lang="nb-NO" sz="2000">
                  <a:latin typeface="Calibri" pitchFamily="34" charset="0"/>
                </a:rPr>
                <a:t> aritmetriske</a:t>
              </a:r>
              <a:endParaRPr lang="nb-NO">
                <a:latin typeface="Calibri" pitchFamily="34" charset="0"/>
              </a:endParaRPr>
            </a:p>
          </p:txBody>
        </p:sp>
        <p:sp>
          <p:nvSpPr>
            <p:cNvPr id="7186" name="Text Box 9"/>
            <p:cNvSpPr txBox="1">
              <a:spLocks noChangeArrowheads="1"/>
            </p:cNvSpPr>
            <p:nvPr/>
          </p:nvSpPr>
          <p:spPr bwMode="auto">
            <a:xfrm>
              <a:off x="2050" y="2879"/>
              <a:ext cx="76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latin typeface="Calibri" pitchFamily="34" charset="0"/>
                  <a:sym typeface="Marlett" pitchFamily="2" charset="2"/>
                </a:rPr>
                <a:t></a:t>
              </a:r>
              <a:r>
                <a:rPr lang="nb-NO" sz="2000">
                  <a:latin typeface="Calibri" pitchFamily="34" charset="0"/>
                </a:rPr>
                <a:t> logiske</a:t>
              </a:r>
              <a:endParaRPr lang="nb-NO">
                <a:latin typeface="Calibri" pitchFamily="34" charset="0"/>
              </a:endParaRPr>
            </a:p>
          </p:txBody>
        </p:sp>
        <p:sp>
          <p:nvSpPr>
            <p:cNvPr id="7187" name="Text Box 10"/>
            <p:cNvSpPr txBox="1">
              <a:spLocks noChangeArrowheads="1"/>
            </p:cNvSpPr>
            <p:nvPr/>
          </p:nvSpPr>
          <p:spPr bwMode="auto">
            <a:xfrm>
              <a:off x="3874" y="1727"/>
              <a:ext cx="1069" cy="94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nb-NO">
                <a:latin typeface="Calibri" pitchFamily="34" charset="0"/>
              </a:endParaRPr>
            </a:p>
            <a:p>
              <a:endParaRPr lang="nb-NO">
                <a:latin typeface="Calibri" pitchFamily="34" charset="0"/>
              </a:endParaRPr>
            </a:p>
            <a:p>
              <a:r>
                <a:rPr lang="nb-NO" sz="1900">
                  <a:latin typeface="Calibri" pitchFamily="34" charset="0"/>
                </a:rPr>
                <a:t>Enkeltvedtak</a:t>
              </a:r>
            </a:p>
            <a:p>
              <a:endParaRPr lang="nb-NO">
                <a:latin typeface="Calibri" pitchFamily="34" charset="0"/>
              </a:endParaRPr>
            </a:p>
            <a:p>
              <a:endParaRPr lang="nb-NO">
                <a:latin typeface="Calibri" pitchFamily="34" charset="0"/>
              </a:endParaRPr>
            </a:p>
          </p:txBody>
        </p:sp>
        <p:grpSp>
          <p:nvGrpSpPr>
            <p:cNvPr id="7188" name="Group 11"/>
            <p:cNvGrpSpPr>
              <a:grpSpLocks/>
            </p:cNvGrpSpPr>
            <p:nvPr/>
          </p:nvGrpSpPr>
          <p:grpSpPr bwMode="auto">
            <a:xfrm>
              <a:off x="418" y="1679"/>
              <a:ext cx="1536" cy="1241"/>
              <a:chOff x="336" y="1296"/>
              <a:chExt cx="1536" cy="1241"/>
            </a:xfrm>
          </p:grpSpPr>
          <p:sp>
            <p:nvSpPr>
              <p:cNvPr id="7190" name="Text Box 12"/>
              <p:cNvSpPr txBox="1">
                <a:spLocks noChangeArrowheads="1"/>
              </p:cNvSpPr>
              <p:nvPr/>
            </p:nvSpPr>
            <p:spPr bwMode="auto">
              <a:xfrm>
                <a:off x="336" y="1296"/>
                <a:ext cx="1069" cy="1241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nb-NO">
                  <a:latin typeface="Calibri" pitchFamily="34" charset="0"/>
                </a:endParaRPr>
              </a:p>
              <a:p>
                <a:endParaRPr lang="nb-NO">
                  <a:latin typeface="Calibri" pitchFamily="34" charset="0"/>
                </a:endParaRPr>
              </a:p>
              <a:p>
                <a:r>
                  <a:rPr lang="nb-NO" sz="1600">
                    <a:latin typeface="Calibri" pitchFamily="34" charset="0"/>
                  </a:rPr>
                  <a:t>Relevante</a:t>
                </a:r>
              </a:p>
              <a:p>
                <a:r>
                  <a:rPr lang="nb-NO" sz="1600">
                    <a:latin typeface="Calibri" pitchFamily="34" charset="0"/>
                  </a:rPr>
                  <a:t>saksopplysninger</a:t>
                </a:r>
                <a:endParaRPr lang="nb-NO">
                  <a:latin typeface="Calibri" pitchFamily="34" charset="0"/>
                </a:endParaRPr>
              </a:p>
              <a:p>
                <a:endParaRPr lang="nb-NO">
                  <a:latin typeface="Calibri" pitchFamily="34" charset="0"/>
                </a:endParaRPr>
              </a:p>
              <a:p>
                <a:endParaRPr lang="nb-NO">
                  <a:latin typeface="Calibri" pitchFamily="34" charset="0"/>
                </a:endParaRPr>
              </a:p>
              <a:p>
                <a:endParaRPr lang="nb-NO">
                  <a:latin typeface="Calibri" pitchFamily="34" charset="0"/>
                </a:endParaRPr>
              </a:p>
            </p:txBody>
          </p:sp>
          <p:sp>
            <p:nvSpPr>
              <p:cNvPr id="7191" name="Line 13"/>
              <p:cNvSpPr>
                <a:spLocks noChangeShapeType="1"/>
              </p:cNvSpPr>
              <p:nvPr/>
            </p:nvSpPr>
            <p:spPr bwMode="auto">
              <a:xfrm>
                <a:off x="1392" y="2304"/>
                <a:ext cx="48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7189" name="Line 14"/>
            <p:cNvSpPr>
              <a:spLocks noChangeShapeType="1"/>
            </p:cNvSpPr>
            <p:nvPr/>
          </p:nvSpPr>
          <p:spPr bwMode="auto">
            <a:xfrm>
              <a:off x="1474" y="1871"/>
              <a:ext cx="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685800" y="5257800"/>
            <a:ext cx="7018338" cy="446088"/>
            <a:chOff x="432" y="3504"/>
            <a:chExt cx="4421" cy="281"/>
          </a:xfrm>
        </p:grpSpPr>
        <p:sp>
          <p:nvSpPr>
            <p:cNvPr id="7182" name="AutoShape 15"/>
            <p:cNvSpPr>
              <a:spLocks/>
            </p:cNvSpPr>
            <p:nvPr/>
          </p:nvSpPr>
          <p:spPr bwMode="auto">
            <a:xfrm>
              <a:off x="3120" y="3552"/>
              <a:ext cx="1733" cy="233"/>
            </a:xfrm>
            <a:prstGeom prst="borderCallout1">
              <a:avLst>
                <a:gd name="adj1" fmla="val 30125"/>
                <a:gd name="adj2" fmla="val -2542"/>
                <a:gd name="adj3" fmla="val -204602"/>
                <a:gd name="adj4" fmla="val -13454"/>
              </a:avLst>
            </a:prstGeom>
            <a:solidFill>
              <a:srgbClr val="FF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latin typeface="Calibri" pitchFamily="34" charset="0"/>
                </a:rPr>
                <a:t>AND, OR, NOT, </a:t>
              </a:r>
              <a:r>
                <a:rPr lang="nb-NO">
                  <a:latin typeface="Calibri" pitchFamily="34" charset="0"/>
                  <a:sym typeface="Symbol" pitchFamily="18" charset="2"/>
                </a:rPr>
                <a:t>, </a:t>
              </a:r>
              <a:r>
                <a:rPr lang="nb-NO">
                  <a:latin typeface="Calibri" pitchFamily="34" charset="0"/>
                </a:rPr>
                <a:t>&lt;, &gt;, </a:t>
              </a:r>
              <a:r>
                <a:rPr lang="nb-NO">
                  <a:latin typeface="Calibri" pitchFamily="34" charset="0"/>
                  <a:sym typeface="Symbol" pitchFamily="18" charset="2"/>
                </a:rPr>
                <a:t> etc</a:t>
              </a:r>
            </a:p>
          </p:txBody>
        </p:sp>
        <p:sp>
          <p:nvSpPr>
            <p:cNvPr id="7183" name="AutoShape 16"/>
            <p:cNvSpPr>
              <a:spLocks/>
            </p:cNvSpPr>
            <p:nvPr/>
          </p:nvSpPr>
          <p:spPr bwMode="auto">
            <a:xfrm>
              <a:off x="432" y="3504"/>
              <a:ext cx="785" cy="233"/>
            </a:xfrm>
            <a:prstGeom prst="borderCallout1">
              <a:avLst>
                <a:gd name="adj1" fmla="val 30125"/>
                <a:gd name="adj2" fmla="val 106116"/>
                <a:gd name="adj3" fmla="val -289120"/>
                <a:gd name="adj4" fmla="val 226241"/>
              </a:avLst>
            </a:prstGeom>
            <a:solidFill>
              <a:srgbClr val="FF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latin typeface="Calibri" pitchFamily="34" charset="0"/>
                </a:rPr>
                <a:t>+, -, /, * </a:t>
              </a:r>
              <a:r>
                <a:rPr lang="nb-NO">
                  <a:latin typeface="Calibri" pitchFamily="34" charset="0"/>
                  <a:sym typeface="Symbol" pitchFamily="18" charset="2"/>
                </a:rPr>
                <a:t>etc</a:t>
              </a:r>
            </a:p>
          </p:txBody>
        </p: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3351213" y="1506538"/>
            <a:ext cx="2209800" cy="1160462"/>
            <a:chOff x="2111" y="1141"/>
            <a:chExt cx="1392" cy="731"/>
          </a:xfrm>
        </p:grpSpPr>
        <p:sp>
          <p:nvSpPr>
            <p:cNvPr id="7180" name="AutoShape 18"/>
            <p:cNvSpPr>
              <a:spLocks/>
            </p:cNvSpPr>
            <p:nvPr/>
          </p:nvSpPr>
          <p:spPr bwMode="auto">
            <a:xfrm>
              <a:off x="2111" y="1141"/>
              <a:ext cx="1392" cy="407"/>
            </a:xfrm>
            <a:prstGeom prst="borderCallout1">
              <a:avLst>
                <a:gd name="adj1" fmla="val 17560"/>
                <a:gd name="adj2" fmla="val -3412"/>
                <a:gd name="adj3" fmla="val 280977"/>
                <a:gd name="adj4" fmla="val -5213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latin typeface="Calibri" pitchFamily="34" charset="0"/>
                </a:rPr>
                <a:t>Variable opplysninger</a:t>
              </a:r>
            </a:p>
            <a:p>
              <a:r>
                <a:rPr lang="nb-NO">
                  <a:latin typeface="Calibri" pitchFamily="34" charset="0"/>
                </a:rPr>
                <a:t>“Faste” opplysninger</a:t>
              </a:r>
            </a:p>
          </p:txBody>
        </p:sp>
        <p:sp>
          <p:nvSpPr>
            <p:cNvPr id="7181" name="Line 19"/>
            <p:cNvSpPr>
              <a:spLocks noChangeShapeType="1"/>
            </p:cNvSpPr>
            <p:nvPr/>
          </p:nvSpPr>
          <p:spPr bwMode="auto">
            <a:xfrm>
              <a:off x="2736" y="1536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685800" y="1295400"/>
            <a:ext cx="3978275" cy="4684713"/>
            <a:chOff x="432" y="1008"/>
            <a:chExt cx="2506" cy="2951"/>
          </a:xfrm>
        </p:grpSpPr>
        <p:sp>
          <p:nvSpPr>
            <p:cNvPr id="7178" name="AutoShape 20"/>
            <p:cNvSpPr>
              <a:spLocks noChangeArrowheads="1"/>
            </p:cNvSpPr>
            <p:nvPr/>
          </p:nvSpPr>
          <p:spPr bwMode="auto">
            <a:xfrm>
              <a:off x="432" y="1008"/>
              <a:ext cx="1392" cy="417"/>
            </a:xfrm>
            <a:prstGeom prst="wedgeRectCallout">
              <a:avLst>
                <a:gd name="adj1" fmla="val -30819"/>
                <a:gd name="adj2" fmla="val 9763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>
                  <a:latin typeface="Calibri" pitchFamily="34" charset="0"/>
                </a:rPr>
                <a:t>Feil/mangler =&gt; uriktige enkeltvedtak</a:t>
              </a:r>
              <a:endParaRPr lang="nb-NO" sz="1900">
                <a:latin typeface="Calibri" pitchFamily="34" charset="0"/>
              </a:endParaRPr>
            </a:p>
          </p:txBody>
        </p:sp>
        <p:sp>
          <p:nvSpPr>
            <p:cNvPr id="7179" name="AutoShape 25"/>
            <p:cNvSpPr>
              <a:spLocks noChangeArrowheads="1"/>
            </p:cNvSpPr>
            <p:nvPr/>
          </p:nvSpPr>
          <p:spPr bwMode="auto">
            <a:xfrm>
              <a:off x="1440" y="3552"/>
              <a:ext cx="1498" cy="407"/>
            </a:xfrm>
            <a:prstGeom prst="wedgeRectCallout">
              <a:avLst>
                <a:gd name="adj1" fmla="val -5074"/>
                <a:gd name="adj2" fmla="val -92417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>
                  <a:latin typeface="Calibri" pitchFamily="34" charset="0"/>
                </a:rPr>
                <a:t>Feil/mangler =&gt; uriktige enkeltvedtak</a:t>
              </a:r>
            </a:p>
          </p:txBody>
        </p:sp>
      </p:grpSp>
      <p:sp>
        <p:nvSpPr>
          <p:cNvPr id="7196" name="Text Box 28"/>
          <p:cNvSpPr txBox="1">
            <a:spLocks noChangeArrowheads="1"/>
          </p:cNvSpPr>
          <p:nvPr/>
        </p:nvSpPr>
        <p:spPr bwMode="auto">
          <a:xfrm>
            <a:off x="714348" y="3571876"/>
            <a:ext cx="1393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Calibri" pitchFamily="34" charset="0"/>
              </a:rPr>
              <a:t>Person-</a:t>
            </a:r>
          </a:p>
          <a:p>
            <a:r>
              <a:rPr lang="nb-NO" dirty="0">
                <a:solidFill>
                  <a:srgbClr val="FF0000"/>
                </a:solidFill>
                <a:latin typeface="Calibri" pitchFamily="34" charset="0"/>
              </a:rPr>
              <a:t>opplysninger</a:t>
            </a:r>
          </a:p>
        </p:txBody>
      </p:sp>
      <p:sp>
        <p:nvSpPr>
          <p:cNvPr id="7197" name="Text Box 29"/>
          <p:cNvSpPr txBox="1">
            <a:spLocks noChangeArrowheads="1"/>
          </p:cNvSpPr>
          <p:nvPr/>
        </p:nvSpPr>
        <p:spPr bwMode="auto">
          <a:xfrm>
            <a:off x="5562600" y="1524000"/>
            <a:ext cx="1393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solidFill>
                  <a:srgbClr val="FF0000"/>
                </a:solidFill>
                <a:latin typeface="Calibri" pitchFamily="34" charset="0"/>
              </a:rPr>
              <a:t>Person-</a:t>
            </a:r>
          </a:p>
          <a:p>
            <a:r>
              <a:rPr lang="nb-NO">
                <a:solidFill>
                  <a:srgbClr val="FF0000"/>
                </a:solidFill>
                <a:latin typeface="Calibri" pitchFamily="34" charset="0"/>
              </a:rPr>
              <a:t>opplysninger</a:t>
            </a:r>
          </a:p>
        </p:txBody>
      </p:sp>
      <p:sp>
        <p:nvSpPr>
          <p:cNvPr id="7198" name="Text Box 30"/>
          <p:cNvSpPr txBox="1">
            <a:spLocks noChangeArrowheads="1"/>
          </p:cNvSpPr>
          <p:nvPr/>
        </p:nvSpPr>
        <p:spPr bwMode="auto">
          <a:xfrm>
            <a:off x="6143636" y="3286124"/>
            <a:ext cx="1393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Calibri" pitchFamily="34" charset="0"/>
              </a:rPr>
              <a:t>Person-</a:t>
            </a:r>
          </a:p>
          <a:p>
            <a:r>
              <a:rPr lang="nb-NO" dirty="0">
                <a:solidFill>
                  <a:srgbClr val="FF0000"/>
                </a:solidFill>
                <a:latin typeface="Calibri" pitchFamily="34" charset="0"/>
              </a:rPr>
              <a:t>opplysninger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6" grpId="0" autoUpdateAnimBg="0"/>
      <p:bldP spid="7197" grpId="0" autoUpdateAnimBg="0"/>
      <p:bldP spid="719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371600" y="1981200"/>
            <a:ext cx="5741988" cy="2046288"/>
            <a:chOff x="576" y="1872"/>
            <a:chExt cx="3617" cy="1289"/>
          </a:xfrm>
        </p:grpSpPr>
        <p:sp>
          <p:nvSpPr>
            <p:cNvPr id="8222" name="Line 2"/>
            <p:cNvSpPr>
              <a:spLocks noChangeShapeType="1"/>
            </p:cNvSpPr>
            <p:nvPr/>
          </p:nvSpPr>
          <p:spPr bwMode="auto">
            <a:xfrm>
              <a:off x="672" y="2688"/>
              <a:ext cx="1056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23" name="Text Box 3"/>
            <p:cNvSpPr txBox="1">
              <a:spLocks noChangeArrowheads="1"/>
            </p:cNvSpPr>
            <p:nvPr/>
          </p:nvSpPr>
          <p:spPr bwMode="auto">
            <a:xfrm>
              <a:off x="1344" y="2928"/>
              <a:ext cx="284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latin typeface="Calibri" pitchFamily="34" charset="0"/>
                </a:rPr>
                <a:t>(Forløp for behandling av personopplysninger)</a:t>
              </a:r>
            </a:p>
          </p:txBody>
        </p:sp>
        <p:sp>
          <p:nvSpPr>
            <p:cNvPr id="8224" name="Text Box 4"/>
            <p:cNvSpPr txBox="1">
              <a:spLocks noChangeArrowheads="1"/>
            </p:cNvSpPr>
            <p:nvPr/>
          </p:nvSpPr>
          <p:spPr bwMode="auto">
            <a:xfrm>
              <a:off x="1440" y="2688"/>
              <a:ext cx="16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8000"/>
                  </a:solidFill>
                  <a:latin typeface="Calibri" pitchFamily="34" charset="0"/>
                </a:rPr>
                <a:t>t</a:t>
              </a:r>
            </a:p>
          </p:txBody>
        </p:sp>
        <p:sp>
          <p:nvSpPr>
            <p:cNvPr id="8225" name="Line 7"/>
            <p:cNvSpPr>
              <a:spLocks noChangeShapeType="1"/>
            </p:cNvSpPr>
            <p:nvPr/>
          </p:nvSpPr>
          <p:spPr bwMode="auto">
            <a:xfrm>
              <a:off x="912" y="2688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26" name="Text Box 9"/>
            <p:cNvSpPr txBox="1">
              <a:spLocks noChangeArrowheads="1"/>
            </p:cNvSpPr>
            <p:nvPr/>
          </p:nvSpPr>
          <p:spPr bwMode="auto">
            <a:xfrm>
              <a:off x="576" y="1872"/>
              <a:ext cx="995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solidFill>
                    <a:srgbClr val="008000"/>
                  </a:solidFill>
                  <a:latin typeface="Calibri" pitchFamily="34" charset="0"/>
                </a:rPr>
                <a:t>PO oppstår og</a:t>
              </a:r>
              <a:br>
                <a:rPr lang="nb-NO" sz="1600">
                  <a:solidFill>
                    <a:srgbClr val="008000"/>
                  </a:solidFill>
                  <a:latin typeface="Calibri" pitchFamily="34" charset="0"/>
                </a:rPr>
              </a:br>
              <a:r>
                <a:rPr lang="nb-NO" sz="1600">
                  <a:solidFill>
                    <a:srgbClr val="008000"/>
                  </a:solidFill>
                  <a:latin typeface="Calibri" pitchFamily="34" charset="0"/>
                </a:rPr>
                <a:t>brukes til annet</a:t>
              </a:r>
              <a:br>
                <a:rPr lang="nb-NO" sz="1600">
                  <a:solidFill>
                    <a:srgbClr val="008000"/>
                  </a:solidFill>
                  <a:latin typeface="Calibri" pitchFamily="34" charset="0"/>
                </a:rPr>
              </a:br>
              <a:r>
                <a:rPr lang="nb-NO" sz="1600">
                  <a:solidFill>
                    <a:srgbClr val="008000"/>
                  </a:solidFill>
                  <a:latin typeface="Calibri" pitchFamily="34" charset="0"/>
                </a:rPr>
                <a:t>enn myndighets-</a:t>
              </a:r>
              <a:br>
                <a:rPr lang="nb-NO" sz="1600">
                  <a:solidFill>
                    <a:srgbClr val="008000"/>
                  </a:solidFill>
                  <a:latin typeface="Calibri" pitchFamily="34" charset="0"/>
                </a:rPr>
              </a:br>
              <a:r>
                <a:rPr lang="nb-NO" sz="1600">
                  <a:solidFill>
                    <a:srgbClr val="008000"/>
                  </a:solidFill>
                  <a:latin typeface="Calibri" pitchFamily="34" charset="0"/>
                </a:rPr>
                <a:t>utøvelse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219200" y="2438400"/>
            <a:ext cx="4419600" cy="1284288"/>
            <a:chOff x="576" y="768"/>
            <a:chExt cx="2784" cy="809"/>
          </a:xfrm>
        </p:grpSpPr>
        <p:sp>
          <p:nvSpPr>
            <p:cNvPr id="8217" name="Rectangle 11"/>
            <p:cNvSpPr>
              <a:spLocks noChangeArrowheads="1"/>
            </p:cNvSpPr>
            <p:nvPr/>
          </p:nvSpPr>
          <p:spPr bwMode="auto">
            <a:xfrm>
              <a:off x="576" y="1200"/>
              <a:ext cx="2784" cy="3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>
                <a:latin typeface="Calibri" pitchFamily="34" charset="0"/>
              </a:endParaRPr>
            </a:p>
          </p:txBody>
        </p:sp>
        <p:sp>
          <p:nvSpPr>
            <p:cNvPr id="8218" name="Line 5"/>
            <p:cNvSpPr>
              <a:spLocks noChangeShapeType="1"/>
            </p:cNvSpPr>
            <p:nvPr/>
          </p:nvSpPr>
          <p:spPr bwMode="auto">
            <a:xfrm>
              <a:off x="1920" y="1296"/>
              <a:ext cx="1248" cy="0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19" name="Text Box 6"/>
            <p:cNvSpPr txBox="1">
              <a:spLocks noChangeArrowheads="1"/>
            </p:cNvSpPr>
            <p:nvPr/>
          </p:nvSpPr>
          <p:spPr bwMode="auto">
            <a:xfrm>
              <a:off x="2880" y="1344"/>
              <a:ext cx="16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A50021"/>
                  </a:solidFill>
                  <a:latin typeface="Calibri" pitchFamily="34" charset="0"/>
                </a:rPr>
                <a:t>t</a:t>
              </a:r>
            </a:p>
          </p:txBody>
        </p:sp>
        <p:sp>
          <p:nvSpPr>
            <p:cNvPr id="8220" name="Line 8"/>
            <p:cNvSpPr>
              <a:spLocks noChangeShapeType="1"/>
            </p:cNvSpPr>
            <p:nvPr/>
          </p:nvSpPr>
          <p:spPr bwMode="auto">
            <a:xfrm>
              <a:off x="768" y="1296"/>
              <a:ext cx="1152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21" name="Text Box 10"/>
            <p:cNvSpPr txBox="1">
              <a:spLocks noChangeArrowheads="1"/>
            </p:cNvSpPr>
            <p:nvPr/>
          </p:nvSpPr>
          <p:spPr bwMode="auto">
            <a:xfrm>
              <a:off x="1824" y="768"/>
              <a:ext cx="1296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>
                  <a:solidFill>
                    <a:srgbClr val="A50021"/>
                  </a:solidFill>
                  <a:latin typeface="Calibri" pitchFamily="34" charset="0"/>
                </a:rPr>
                <a:t>  PO brukes som ledd </a:t>
              </a:r>
              <a:br>
                <a:rPr lang="nb-NO" sz="1600">
                  <a:solidFill>
                    <a:srgbClr val="A50021"/>
                  </a:solidFill>
                  <a:latin typeface="Calibri" pitchFamily="34" charset="0"/>
                </a:rPr>
              </a:br>
              <a:r>
                <a:rPr lang="nb-NO" sz="1600">
                  <a:solidFill>
                    <a:srgbClr val="A50021"/>
                  </a:solidFill>
                  <a:latin typeface="Calibri" pitchFamily="34" charset="0"/>
                </a:rPr>
                <a:t>  i myndighetsutøvelse</a:t>
              </a: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1524000" y="2209800"/>
            <a:ext cx="5880100" cy="1589088"/>
            <a:chOff x="1104" y="768"/>
            <a:chExt cx="3704" cy="1001"/>
          </a:xfrm>
        </p:grpSpPr>
        <p:grpSp>
          <p:nvGrpSpPr>
            <p:cNvPr id="8209" name="Group 21"/>
            <p:cNvGrpSpPr>
              <a:grpSpLocks/>
            </p:cNvGrpSpPr>
            <p:nvPr/>
          </p:nvGrpSpPr>
          <p:grpSpPr bwMode="auto">
            <a:xfrm>
              <a:off x="1104" y="1392"/>
              <a:ext cx="3669" cy="377"/>
              <a:chOff x="1104" y="1392"/>
              <a:chExt cx="3669" cy="377"/>
            </a:xfrm>
          </p:grpSpPr>
          <p:sp>
            <p:nvSpPr>
              <p:cNvPr id="8211" name="Rectangle 20"/>
              <p:cNvSpPr>
                <a:spLocks noChangeArrowheads="1"/>
              </p:cNvSpPr>
              <p:nvPr/>
            </p:nvSpPr>
            <p:spPr bwMode="auto">
              <a:xfrm>
                <a:off x="1104" y="1392"/>
                <a:ext cx="3456" cy="28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>
                  <a:latin typeface="Calibri" pitchFamily="34" charset="0"/>
                </a:endParaRPr>
              </a:p>
            </p:txBody>
          </p:sp>
          <p:sp>
            <p:nvSpPr>
              <p:cNvPr id="8212" name="Line 14"/>
              <p:cNvSpPr>
                <a:spLocks noChangeShapeType="1"/>
              </p:cNvSpPr>
              <p:nvPr/>
            </p:nvSpPr>
            <p:spPr bwMode="auto">
              <a:xfrm>
                <a:off x="3504" y="1488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8213" name="Group 17"/>
              <p:cNvGrpSpPr>
                <a:grpSpLocks/>
              </p:cNvGrpSpPr>
              <p:nvPr/>
            </p:nvGrpSpPr>
            <p:grpSpPr bwMode="auto">
              <a:xfrm>
                <a:off x="1108" y="1488"/>
                <a:ext cx="2400" cy="0"/>
                <a:chOff x="672" y="2736"/>
                <a:chExt cx="2400" cy="0"/>
              </a:xfrm>
            </p:grpSpPr>
            <p:sp>
              <p:nvSpPr>
                <p:cNvPr id="8215" name="Line 15"/>
                <p:cNvSpPr>
                  <a:spLocks noChangeShapeType="1"/>
                </p:cNvSpPr>
                <p:nvPr/>
              </p:nvSpPr>
              <p:spPr bwMode="auto">
                <a:xfrm>
                  <a:off x="1824" y="2736"/>
                  <a:ext cx="1248" cy="0"/>
                </a:xfrm>
                <a:prstGeom prst="line">
                  <a:avLst/>
                </a:prstGeom>
                <a:noFill/>
                <a:ln w="28575">
                  <a:solidFill>
                    <a:srgbClr val="A5002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16" name="Line 16"/>
                <p:cNvSpPr>
                  <a:spLocks noChangeShapeType="1"/>
                </p:cNvSpPr>
                <p:nvPr/>
              </p:nvSpPr>
              <p:spPr bwMode="auto">
                <a:xfrm>
                  <a:off x="672" y="2736"/>
                  <a:ext cx="1152" cy="0"/>
                </a:xfrm>
                <a:prstGeom prst="line">
                  <a:avLst/>
                </a:prstGeom>
                <a:noFill/>
                <a:ln w="28575">
                  <a:solidFill>
                    <a:srgbClr val="008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8214" name="Text Box 19"/>
              <p:cNvSpPr txBox="1">
                <a:spLocks noChangeArrowheads="1"/>
              </p:cNvSpPr>
              <p:nvPr/>
            </p:nvSpPr>
            <p:spPr bwMode="auto">
              <a:xfrm>
                <a:off x="4608" y="1536"/>
                <a:ext cx="165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>
                    <a:solidFill>
                      <a:srgbClr val="008000"/>
                    </a:solidFill>
                    <a:latin typeface="Calibri" pitchFamily="34" charset="0"/>
                  </a:rPr>
                  <a:t>t</a:t>
                </a:r>
              </a:p>
            </p:txBody>
          </p:sp>
        </p:grpSp>
        <p:sp>
          <p:nvSpPr>
            <p:cNvPr id="8210" name="Text Box 22"/>
            <p:cNvSpPr txBox="1">
              <a:spLocks noChangeArrowheads="1"/>
            </p:cNvSpPr>
            <p:nvPr/>
          </p:nvSpPr>
          <p:spPr bwMode="auto">
            <a:xfrm>
              <a:off x="3504" y="768"/>
              <a:ext cx="1304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8000"/>
                  </a:solidFill>
                  <a:latin typeface="Calibri" pitchFamily="34" charset="0"/>
                </a:rPr>
                <a:t>PO fra vedtak mv</a:t>
              </a:r>
              <a:br>
                <a:rPr lang="nb-NO">
                  <a:solidFill>
                    <a:srgbClr val="008000"/>
                  </a:solidFill>
                  <a:latin typeface="Calibri" pitchFamily="34" charset="0"/>
                </a:rPr>
              </a:br>
              <a:r>
                <a:rPr lang="nb-NO">
                  <a:solidFill>
                    <a:srgbClr val="008000"/>
                  </a:solidFill>
                  <a:latin typeface="Calibri" pitchFamily="34" charset="0"/>
                </a:rPr>
                <a:t>brukes til annet enn</a:t>
              </a:r>
              <a:br>
                <a:rPr lang="nb-NO">
                  <a:solidFill>
                    <a:srgbClr val="008000"/>
                  </a:solidFill>
                  <a:latin typeface="Calibri" pitchFamily="34" charset="0"/>
                </a:rPr>
              </a:br>
              <a:r>
                <a:rPr lang="nb-NO">
                  <a:solidFill>
                    <a:srgbClr val="008000"/>
                  </a:solidFill>
                  <a:latin typeface="Calibri" pitchFamily="34" charset="0"/>
                </a:rPr>
                <a:t>myndighetsutøvelse</a:t>
              </a:r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1371600" y="914400"/>
            <a:ext cx="6386513" cy="787400"/>
            <a:chOff x="576" y="1200"/>
            <a:chExt cx="4023" cy="496"/>
          </a:xfrm>
        </p:grpSpPr>
        <p:sp>
          <p:nvSpPr>
            <p:cNvPr id="8207" name="Text Box 24"/>
            <p:cNvSpPr txBox="1">
              <a:spLocks noChangeArrowheads="1"/>
            </p:cNvSpPr>
            <p:nvPr/>
          </p:nvSpPr>
          <p:spPr bwMode="auto">
            <a:xfrm>
              <a:off x="864" y="1200"/>
              <a:ext cx="373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 i="1">
                  <a:solidFill>
                    <a:schemeClr val="accent2"/>
                  </a:solidFill>
                </a:rPr>
                <a:t>Personopplysningsvern uansett hvor i forløpet en er</a:t>
              </a:r>
              <a:endParaRPr lang="nb-NO" i="1">
                <a:solidFill>
                  <a:schemeClr val="accent2"/>
                </a:solidFill>
              </a:endParaRPr>
            </a:p>
          </p:txBody>
        </p:sp>
        <p:sp>
          <p:nvSpPr>
            <p:cNvPr id="8208" name="AutoShape 25"/>
            <p:cNvSpPr>
              <a:spLocks/>
            </p:cNvSpPr>
            <p:nvPr/>
          </p:nvSpPr>
          <p:spPr bwMode="auto">
            <a:xfrm rot="-5402434">
              <a:off x="2295" y="-280"/>
              <a:ext cx="257" cy="3696"/>
            </a:xfrm>
            <a:prstGeom prst="rightBrace">
              <a:avLst>
                <a:gd name="adj1" fmla="val 119844"/>
                <a:gd name="adj2" fmla="val 50000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>
                <a:latin typeface="Calibri" pitchFamily="34" charset="0"/>
              </a:endParaRPr>
            </a:p>
          </p:txBody>
        </p:sp>
      </p:grp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3200400" y="1676400"/>
            <a:ext cx="2057400" cy="1676400"/>
            <a:chOff x="1728" y="1680"/>
            <a:chExt cx="1296" cy="1056"/>
          </a:xfrm>
        </p:grpSpPr>
        <p:sp>
          <p:nvSpPr>
            <p:cNvPr id="8204" name="Line 27"/>
            <p:cNvSpPr>
              <a:spLocks noChangeShapeType="1"/>
            </p:cNvSpPr>
            <p:nvPr/>
          </p:nvSpPr>
          <p:spPr bwMode="auto">
            <a:xfrm>
              <a:off x="1728" y="1680"/>
              <a:ext cx="0" cy="1056"/>
            </a:xfrm>
            <a:prstGeom prst="line">
              <a:avLst/>
            </a:prstGeom>
            <a:noFill/>
            <a:ln w="19050">
              <a:solidFill>
                <a:srgbClr val="A5002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5" name="Line 28"/>
            <p:cNvSpPr>
              <a:spLocks noChangeShapeType="1"/>
            </p:cNvSpPr>
            <p:nvPr/>
          </p:nvSpPr>
          <p:spPr bwMode="auto">
            <a:xfrm>
              <a:off x="3024" y="1680"/>
              <a:ext cx="0" cy="1056"/>
            </a:xfrm>
            <a:prstGeom prst="line">
              <a:avLst/>
            </a:prstGeom>
            <a:noFill/>
            <a:ln w="19050">
              <a:solidFill>
                <a:srgbClr val="A5002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6" name="Text Box 29"/>
            <p:cNvSpPr txBox="1">
              <a:spLocks noChangeArrowheads="1"/>
            </p:cNvSpPr>
            <p:nvPr/>
          </p:nvSpPr>
          <p:spPr bwMode="auto">
            <a:xfrm>
              <a:off x="1852" y="1776"/>
              <a:ext cx="111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 i="1">
                  <a:solidFill>
                    <a:srgbClr val="A50021"/>
                  </a:solidFill>
                </a:rPr>
                <a:t>Rettssikkerhet</a:t>
              </a:r>
            </a:p>
          </p:txBody>
        </p:sp>
      </p:grpSp>
      <p:grpSp>
        <p:nvGrpSpPr>
          <p:cNvPr id="9" name="Group 35"/>
          <p:cNvGrpSpPr>
            <a:grpSpLocks/>
          </p:cNvGrpSpPr>
          <p:nvPr/>
        </p:nvGrpSpPr>
        <p:grpSpPr bwMode="auto">
          <a:xfrm>
            <a:off x="152400" y="3429000"/>
            <a:ext cx="8839200" cy="1981200"/>
            <a:chOff x="96" y="2160"/>
            <a:chExt cx="5568" cy="1248"/>
          </a:xfrm>
        </p:grpSpPr>
        <p:sp>
          <p:nvSpPr>
            <p:cNvPr id="8202" name="Rectangle 33"/>
            <p:cNvSpPr>
              <a:spLocks noChangeArrowheads="1"/>
            </p:cNvSpPr>
            <p:nvPr/>
          </p:nvSpPr>
          <p:spPr bwMode="auto">
            <a:xfrm>
              <a:off x="96" y="2160"/>
              <a:ext cx="5568" cy="12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>
                <a:latin typeface="Calibri" pitchFamily="34" charset="0"/>
              </a:endParaRPr>
            </a:p>
          </p:txBody>
        </p:sp>
        <p:sp>
          <p:nvSpPr>
            <p:cNvPr id="8203" name="Text Box 31"/>
            <p:cNvSpPr txBox="1">
              <a:spLocks noChangeArrowheads="1"/>
            </p:cNvSpPr>
            <p:nvPr/>
          </p:nvSpPr>
          <p:spPr bwMode="auto">
            <a:xfrm>
              <a:off x="1872" y="2271"/>
              <a:ext cx="1912" cy="679"/>
            </a:xfrm>
            <a:prstGeom prst="rect">
              <a:avLst/>
            </a:prstGeom>
            <a:solidFill>
              <a:srgbClr val="CCFF99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Under myndighetsutøvelsen</a:t>
              </a:r>
              <a:br>
                <a:rPr lang="nb-NO" sz="1600"/>
              </a:br>
              <a:r>
                <a:rPr lang="nb-NO" sz="1600"/>
                <a:t>er det vanskelig og uhensikts-</a:t>
              </a:r>
              <a:br>
                <a:rPr lang="nb-NO" sz="1600"/>
              </a:br>
              <a:r>
                <a:rPr lang="nb-NO" sz="1600"/>
                <a:t>messig å skjelne skarpt mellom</a:t>
              </a:r>
              <a:br>
                <a:rPr lang="nb-NO" sz="1600"/>
              </a:br>
              <a:r>
                <a:rPr lang="nb-NO" sz="1600"/>
                <a:t>personvern og rettssikkerhet</a:t>
              </a:r>
            </a:p>
          </p:txBody>
        </p:sp>
      </p:grpSp>
      <p:sp>
        <p:nvSpPr>
          <p:cNvPr id="12324" name="Text Box 36"/>
          <p:cNvSpPr txBox="1">
            <a:spLocks noChangeArrowheads="1"/>
          </p:cNvSpPr>
          <p:nvPr/>
        </p:nvSpPr>
        <p:spPr bwMode="auto">
          <a:xfrm>
            <a:off x="685800" y="3886200"/>
            <a:ext cx="2317750" cy="107791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/>
              <a:t>Ivaretakelse av person-</a:t>
            </a:r>
            <a:br>
              <a:rPr lang="nb-NO" sz="1600"/>
            </a:br>
            <a:r>
              <a:rPr lang="nb-NO" sz="1600"/>
              <a:t>vern legger til rette for</a:t>
            </a:r>
            <a:br>
              <a:rPr lang="nb-NO" sz="1600"/>
            </a:br>
            <a:r>
              <a:rPr lang="nb-NO" sz="1600"/>
              <a:t>rettssikker myndighets-</a:t>
            </a:r>
            <a:br>
              <a:rPr lang="nb-NO" sz="1600"/>
            </a:br>
            <a:r>
              <a:rPr lang="nb-NO" sz="1600"/>
              <a:t>utøvelse</a:t>
            </a:r>
          </a:p>
        </p:txBody>
      </p:sp>
      <p:sp>
        <p:nvSpPr>
          <p:cNvPr id="12325" name="Text Box 37"/>
          <p:cNvSpPr txBox="1">
            <a:spLocks noChangeArrowheads="1"/>
          </p:cNvSpPr>
          <p:nvPr/>
        </p:nvSpPr>
        <p:spPr bwMode="auto">
          <a:xfrm>
            <a:off x="5943600" y="3962400"/>
            <a:ext cx="2319338" cy="1077913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/>
              <a:t>Rettssikkerhet legger til</a:t>
            </a:r>
            <a:br>
              <a:rPr lang="nb-NO" sz="1600"/>
            </a:br>
            <a:r>
              <a:rPr lang="nb-NO" sz="1600"/>
              <a:t>rette for ivaretakelse av</a:t>
            </a:r>
            <a:br>
              <a:rPr lang="nb-NO" sz="1600"/>
            </a:br>
            <a:r>
              <a:rPr lang="nb-NO" sz="1600"/>
              <a:t>personvern</a:t>
            </a:r>
          </a:p>
          <a:p>
            <a:endParaRPr lang="nb-NO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4" grpId="0" animBg="1" autoUpdateAnimBg="0"/>
      <p:bldP spid="12325" grpId="0" animBg="1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1021</Words>
  <Application>Microsoft Office PowerPoint</Application>
  <PresentationFormat>Skjermfremvisning (4:3)</PresentationFormat>
  <Paragraphs>131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Marlett</vt:lpstr>
      <vt:lpstr>Symbol</vt:lpstr>
      <vt:lpstr>Office-tema</vt:lpstr>
      <vt:lpstr>Oversikt over systemer med jus i, og grunnleggende perspektiver og hensyn </vt:lpstr>
      <vt:lpstr>Noen utgangspunkter i regjeringens digitaliseringsprogram</vt:lpstr>
      <vt:lpstr>PowerPoint-presentasjon</vt:lpstr>
      <vt:lpstr>Ulike typer operasjoner som kan inngå i automatiserte prosesser</vt:lpstr>
      <vt:lpstr>Automatisk myndighetsutøvelse?</vt:lpstr>
      <vt:lpstr>Overordnede perspektiver</vt:lpstr>
      <vt:lpstr>Forvaltningsrettslige prinsipper</vt:lpstr>
      <vt:lpstr>Noen hovedspørsmål knyttet til automatisering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systemer med jus i, og grunnleggende perspektiver og hensyn</dc:title>
  <dc:creator>eier</dc:creator>
  <cp:lastModifiedBy>dag wiese schartum</cp:lastModifiedBy>
  <cp:revision>14</cp:revision>
  <dcterms:created xsi:type="dcterms:W3CDTF">2011-08-29T19:16:36Z</dcterms:created>
  <dcterms:modified xsi:type="dcterms:W3CDTF">2014-08-25T21:22:55Z</dcterms:modified>
</cp:coreProperties>
</file>