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805" r:id="rId2"/>
  </p:sldMasterIdLst>
  <p:notesMasterIdLst>
    <p:notesMasterId r:id="rId20"/>
  </p:notesMasterIdLst>
  <p:sldIdLst>
    <p:sldId id="256" r:id="rId3"/>
    <p:sldId id="258" r:id="rId4"/>
    <p:sldId id="270" r:id="rId5"/>
    <p:sldId id="257" r:id="rId6"/>
    <p:sldId id="266" r:id="rId7"/>
    <p:sldId id="271" r:id="rId8"/>
    <p:sldId id="260" r:id="rId9"/>
    <p:sldId id="261" r:id="rId10"/>
    <p:sldId id="262" r:id="rId11"/>
    <p:sldId id="265" r:id="rId12"/>
    <p:sldId id="267" r:id="rId13"/>
    <p:sldId id="268" r:id="rId14"/>
    <p:sldId id="275" r:id="rId15"/>
    <p:sldId id="272" r:id="rId16"/>
    <p:sldId id="269" r:id="rId17"/>
    <p:sldId id="263" r:id="rId18"/>
    <p:sldId id="273" r:id="rId1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3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pos="2880">
          <p15:clr>
            <a:srgbClr val="A4A3A4"/>
          </p15:clr>
        </p15:guide>
        <p15:guide id="6" pos="453">
          <p15:clr>
            <a:srgbClr val="A4A3A4"/>
          </p15:clr>
        </p15:guide>
        <p15:guide id="7" pos="5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A9"/>
    <a:srgbClr val="007BA1"/>
    <a:srgbClr val="BB051B"/>
    <a:srgbClr val="B20519"/>
    <a:srgbClr val="B2071B"/>
    <a:srgbClr val="831E23"/>
    <a:srgbClr val="007BA3"/>
    <a:srgbClr val="205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1222" autoAdjust="0"/>
  </p:normalViewPr>
  <p:slideViewPr>
    <p:cSldViewPr showGuides="1">
      <p:cViewPr varScale="1">
        <p:scale>
          <a:sx n="99" d="100"/>
          <a:sy n="99" d="100"/>
        </p:scale>
        <p:origin x="1488" y="90"/>
      </p:cViewPr>
      <p:guideLst>
        <p:guide orient="horz" pos="2160"/>
        <p:guide orient="horz" pos="1003"/>
        <p:guide orient="horz" pos="913"/>
        <p:guide orient="horz" pos="3884"/>
        <p:guide pos="2880"/>
        <p:guide pos="453"/>
        <p:guide pos="5261"/>
      </p:guideLst>
    </p:cSldViewPr>
  </p:slideViewPr>
  <p:outlineViewPr>
    <p:cViewPr>
      <p:scale>
        <a:sx n="33" d="100"/>
        <a:sy n="33" d="100"/>
      </p:scale>
      <p:origin x="0" y="29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C18B6A-70AD-4AB0-A02D-C0FC08D14F91}" type="datetimeFigureOut">
              <a:rPr lang="nb-NO"/>
              <a:pPr>
                <a:defRPr/>
              </a:pPr>
              <a:t>22.10.2015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1773A84-FC95-4064-B83F-81CB4A0C49A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6655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ppse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>
            <a:spLocks noChangeAspect="1"/>
          </p:cNvSpPr>
          <p:nvPr userDrawn="1"/>
        </p:nvSpPr>
        <p:spPr>
          <a:xfrm>
            <a:off x="0" y="2124000"/>
            <a:ext cx="9144000" cy="403244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7" name="Picture 2" descr="F:\INFO\Grafikk og maler\Grafisk profil\Designprogram for AD\Web\designelement_2010_figurer_hvite300dpi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2538469" cy="2808312"/>
          </a:xfrm>
          <a:prstGeom prst="rect">
            <a:avLst/>
          </a:prstGeom>
          <a:noFill/>
        </p:spPr>
      </p:pic>
      <p:sp>
        <p:nvSpPr>
          <p:cNvPr id="5" name="Rektangel 4"/>
          <p:cNvSpPr/>
          <p:nvPr userDrawn="1"/>
        </p:nvSpPr>
        <p:spPr>
          <a:xfrm>
            <a:off x="0" y="6300788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Startside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60848"/>
            <a:ext cx="7632700" cy="1470025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8862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652963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Sted og dato</a:t>
            </a:r>
            <a:endParaRPr lang="nb-NO" dirty="0" smtClean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23C02FE5-4665-4B69-B193-1E83944FE311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2124744" y="4929009"/>
            <a:ext cx="183673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</a:t>
            </a:r>
            <a:r>
              <a:rPr lang="nb-NO" sz="1200" b="1" dirty="0" smtClean="0"/>
              <a:t>engelsk mal</a:t>
            </a:r>
            <a:endParaRPr lang="nb-NO" sz="1200" b="1" dirty="0"/>
          </a:p>
          <a:p>
            <a:pPr>
              <a:defRPr/>
            </a:pPr>
            <a:r>
              <a:rPr lang="nb-NO" sz="1200" dirty="0" smtClean="0"/>
              <a:t>Velg </a:t>
            </a:r>
            <a:r>
              <a:rPr lang="nb-NO" sz="1200" baseline="0" dirty="0" smtClean="0"/>
              <a:t> ASD mal ENGELSK</a:t>
            </a:r>
            <a:r>
              <a:rPr lang="nb-NO" sz="1200" dirty="0" smtClean="0"/>
              <a:t> under ”oppsett”.</a:t>
            </a:r>
            <a:endParaRPr lang="nb-NO" sz="1200" dirty="0"/>
          </a:p>
        </p:txBody>
      </p:sp>
      <p:pic>
        <p:nvPicPr>
          <p:cNvPr id="12" name="Bilde 11" descr="ASD2CB00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78352" y="548680"/>
            <a:ext cx="1987296" cy="9936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 userDrawn="1"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9E9840-991E-4900-AB98-E8D288D226A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Tittel på presentasjon</a:t>
            </a:r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 userDrawn="1"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>
                <a:solidFill>
                  <a:schemeClr val="bg1"/>
                </a:solidFill>
              </a:rPr>
              <a:t>Klikk for å redigere tekststiler i malen</a:t>
            </a:r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</a:t>
            </a:r>
            <a:r>
              <a:rPr lang="nb-NO" sz="1200" dirty="0" smtClean="0"/>
              <a:t>mal:</a:t>
            </a:r>
            <a:r>
              <a:rPr lang="nb-NO" sz="1200" baseline="0" dirty="0" smtClean="0"/>
              <a:t> Agenda</a:t>
            </a:r>
            <a:endParaRPr lang="nb-NO" sz="1200" dirty="0"/>
          </a:p>
        </p:txBody>
      </p:sp>
      <p:sp>
        <p:nvSpPr>
          <p:cNvPr id="11" name="Tittel 1"/>
          <p:cNvSpPr>
            <a:spLocks noGrp="1"/>
          </p:cNvSpPr>
          <p:nvPr>
            <p:ph type="title" hasCustomPrompt="1"/>
          </p:nvPr>
        </p:nvSpPr>
        <p:spPr>
          <a:xfrm>
            <a:off x="683568" y="296652"/>
            <a:ext cx="7632266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Agenda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tt tema / 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 userDrawn="1"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9E9840-991E-4900-AB98-E8D288D226A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Tittel på presentasjon</a:t>
            </a:r>
            <a:endParaRPr lang="nb-NO"/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</a:t>
            </a:r>
            <a:r>
              <a:rPr lang="nb-NO" sz="1200" dirty="0" smtClean="0"/>
              <a:t>mal:</a:t>
            </a:r>
            <a:r>
              <a:rPr lang="nb-NO" sz="1200" baseline="0" dirty="0" smtClean="0"/>
              <a:t> Nytt tema / skilleark</a:t>
            </a:r>
            <a:endParaRPr lang="nb-NO" sz="1200" dirty="0"/>
          </a:p>
        </p:txBody>
      </p:sp>
      <p:sp>
        <p:nvSpPr>
          <p:cNvPr id="11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60848"/>
            <a:ext cx="7632700" cy="1470025"/>
          </a:xfrm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Nytt tema</a:t>
            </a:r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</a:t>
            </a:r>
            <a:r>
              <a:rPr lang="nb-NO" sz="1200" dirty="0" err="1"/>
              <a:t>mal:Tekst</a:t>
            </a:r>
            <a:r>
              <a:rPr lang="nb-NO" sz="1200" dirty="0"/>
              <a:t> med </a:t>
            </a:r>
            <a:r>
              <a:rPr lang="nb-NO" sz="1200" dirty="0" err="1"/>
              <a:t>kulepunkter</a:t>
            </a:r>
            <a:endParaRPr lang="nb-NO" sz="12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7EF39-231E-4A80-9796-21A8AF6FDBB3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197100" y="1592263"/>
            <a:ext cx="183673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</a:t>
            </a:r>
            <a:r>
              <a:rPr lang="nb-NO" sz="1200" b="1" dirty="0" smtClean="0"/>
              <a:t>nynorsk</a:t>
            </a:r>
            <a:r>
              <a:rPr lang="nb-NO" sz="1200" b="1" baseline="0" dirty="0" smtClean="0"/>
              <a:t> </a:t>
            </a:r>
            <a:r>
              <a:rPr lang="nb-NO" sz="1200" b="1" dirty="0" smtClean="0"/>
              <a:t>stavekontroll</a:t>
            </a:r>
            <a:r>
              <a:rPr lang="nb-NO" sz="1200" b="1" dirty="0"/>
              <a:t>:</a:t>
            </a:r>
          </a:p>
          <a:p>
            <a:pPr>
              <a:defRPr/>
            </a:pPr>
            <a:r>
              <a:rPr lang="nb-NO" sz="1200" dirty="0"/>
              <a:t>Klikk fane ”se gjennom”, klikk i tekstfeltet og huk av for </a:t>
            </a:r>
            <a:r>
              <a:rPr lang="nb-NO" sz="1200" dirty="0" smtClean="0"/>
              <a:t>nynorsk </a:t>
            </a:r>
            <a:r>
              <a:rPr lang="nb-NO" sz="1200" dirty="0"/>
              <a:t>under ”språk”</a:t>
            </a: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dirty="0"/>
              <a:t>For å </a:t>
            </a:r>
            <a:r>
              <a:rPr lang="nb-NO" sz="1200" dirty="0" smtClean="0"/>
              <a:t>redigere sidenummer</a:t>
            </a:r>
            <a:r>
              <a:rPr lang="nb-NO" sz="1200" dirty="0"/>
              <a:t>, </a:t>
            </a:r>
            <a:r>
              <a:rPr lang="nb-NO" sz="1200" dirty="0" smtClean="0"/>
              <a:t>dato</a:t>
            </a:r>
            <a:r>
              <a:rPr lang="nb-NO" sz="1200" baseline="0" dirty="0" smtClean="0"/>
              <a:t> og</a:t>
            </a:r>
            <a:r>
              <a:rPr lang="nb-NO" sz="1200" dirty="0" smtClean="0"/>
              <a:t> tittel </a:t>
            </a:r>
            <a:r>
              <a:rPr lang="nb-NO" sz="1200" dirty="0"/>
              <a:t>på </a:t>
            </a:r>
            <a:r>
              <a:rPr lang="nb-NO" sz="1200" dirty="0" smtClean="0"/>
              <a:t>presentasjonen:</a:t>
            </a:r>
            <a:endParaRPr lang="nb-NO" sz="1200" dirty="0"/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 -&gt; Huk av for ønsket tekst.</a:t>
            </a:r>
          </a:p>
        </p:txBody>
      </p:sp>
      <p:cxnSp>
        <p:nvCxnSpPr>
          <p:cNvPr id="12" name="Vinkel 11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276225"/>
            <a:ext cx="32750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uten </a:t>
            </a:r>
            <a:r>
              <a:rPr lang="nb-NO" sz="1200" dirty="0" err="1"/>
              <a:t>kulepunkter</a:t>
            </a:r>
            <a:endParaRPr lang="nb-NO" sz="12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82063-DEAE-475B-8707-EED670EA856E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dirty="0"/>
              <a:t>For å </a:t>
            </a:r>
            <a:r>
              <a:rPr lang="nb-NO" sz="1200" dirty="0" smtClean="0"/>
              <a:t>redigere sidenummer</a:t>
            </a:r>
            <a:r>
              <a:rPr lang="nb-NO" sz="1200" dirty="0"/>
              <a:t>, </a:t>
            </a:r>
            <a:r>
              <a:rPr lang="nb-NO" sz="1200" dirty="0" smtClean="0"/>
              <a:t>dato</a:t>
            </a:r>
            <a:r>
              <a:rPr lang="nb-NO" sz="1200" baseline="0" dirty="0" smtClean="0"/>
              <a:t> og</a:t>
            </a:r>
            <a:r>
              <a:rPr lang="nb-NO" sz="1200" dirty="0" smtClean="0"/>
              <a:t> tittel </a:t>
            </a:r>
            <a:r>
              <a:rPr lang="nb-NO" sz="1200" dirty="0"/>
              <a:t>på </a:t>
            </a:r>
            <a:r>
              <a:rPr lang="nb-NO" sz="1200" dirty="0" smtClean="0"/>
              <a:t>presentasjonen:</a:t>
            </a:r>
            <a:endParaRPr lang="nb-NO" sz="1200" dirty="0"/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 -&gt; Huk av for ønsket tekst.</a:t>
            </a:r>
          </a:p>
        </p:txBody>
      </p:sp>
      <p:cxnSp>
        <p:nvCxnSpPr>
          <p:cNvPr id="9" name="Vinkel 8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 userDrawn="1"/>
        </p:nvSpPr>
        <p:spPr>
          <a:xfrm>
            <a:off x="-2197100" y="1592263"/>
            <a:ext cx="183673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</a:t>
            </a:r>
            <a:r>
              <a:rPr lang="nb-NO" sz="1200" b="1" dirty="0" smtClean="0"/>
              <a:t>nynorsk</a:t>
            </a:r>
            <a:r>
              <a:rPr lang="nb-NO" sz="1200" b="1" baseline="0" dirty="0" smtClean="0"/>
              <a:t> </a:t>
            </a:r>
            <a:r>
              <a:rPr lang="nb-NO" sz="1200" b="1" dirty="0" smtClean="0"/>
              <a:t>stavekontroll</a:t>
            </a:r>
            <a:r>
              <a:rPr lang="nb-NO" sz="1200" b="1" dirty="0"/>
              <a:t>:</a:t>
            </a:r>
          </a:p>
          <a:p>
            <a:pPr>
              <a:defRPr/>
            </a:pPr>
            <a:r>
              <a:rPr lang="nb-NO" sz="1200" dirty="0"/>
              <a:t>Klikk fane ”se gjennom”, klikk i tekstfeltet og huk av for </a:t>
            </a:r>
            <a:r>
              <a:rPr lang="nb-NO" sz="1200" dirty="0" smtClean="0"/>
              <a:t>nynorsk </a:t>
            </a:r>
            <a:r>
              <a:rPr lang="nb-NO" sz="1200" dirty="0"/>
              <a:t>under ”språk”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</a:t>
            </a:r>
            <a:r>
              <a:rPr lang="nb-NO" sz="1200" dirty="0" err="1"/>
              <a:t>kulepunkter</a:t>
            </a:r>
            <a:r>
              <a:rPr lang="nb-NO" sz="1200" dirty="0"/>
              <a:t> - 1 vertikalt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 noChangeAspect="1"/>
          </p:cNvSpPr>
          <p:nvPr>
            <p:ph type="pic" sz="quarter" idx="13"/>
          </p:nvPr>
        </p:nvSpPr>
        <p:spPr>
          <a:xfrm>
            <a:off x="7198893" y="0"/>
            <a:ext cx="1945107" cy="6345324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6B683-3FD9-40D2-B347-641029B275F0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</a:t>
            </a:r>
            <a:r>
              <a:rPr lang="nb-NO" sz="1200" dirty="0" err="1"/>
              <a:t>kulepunkter</a:t>
            </a:r>
            <a:r>
              <a:rPr lang="nb-NO" sz="1200" dirty="0"/>
              <a:t>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21168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2116800"/>
            <a:ext cx="1944000" cy="21168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4233600"/>
            <a:ext cx="1944000" cy="2113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E9EC2-BF9F-4220-933B-4BD9A12ED80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/>
              <a:t>j</a:t>
            </a:r>
            <a:r>
              <a:rPr lang="nb-NO" sz="1200" dirty="0" err="1" smtClean="0"/>
              <a:t>pg</a:t>
            </a:r>
            <a:r>
              <a:rPr lang="nb-NO" sz="1200" dirty="0" smtClean="0"/>
              <a:t> -format.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</a:t>
            </a:r>
            <a:r>
              <a:rPr lang="nb-NO" sz="1200" dirty="0" err="1"/>
              <a:t>kulepunkter</a:t>
            </a:r>
            <a:r>
              <a:rPr lang="nb-NO" sz="1200" dirty="0"/>
              <a:t> – </a:t>
            </a:r>
            <a:r>
              <a:rPr lang="nb-NO" sz="1200" dirty="0" smtClean="0"/>
              <a:t>4 </a:t>
            </a:r>
            <a:r>
              <a:rPr lang="nb-NO" sz="1200" dirty="0"/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15876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1587600"/>
            <a:ext cx="1944000" cy="15876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3175200"/>
            <a:ext cx="1944000" cy="15876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A5BD9-068B-41A8-9006-7B851DB2D9B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7200000" y="4762800"/>
            <a:ext cx="1944000" cy="15804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/>
              <a:t>j</a:t>
            </a:r>
            <a:r>
              <a:rPr lang="nb-NO" sz="1200" dirty="0" err="1" smtClean="0"/>
              <a:t>pg</a:t>
            </a:r>
            <a:r>
              <a:rPr lang="nb-NO" sz="1200" dirty="0" smtClean="0"/>
              <a:t> -format.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liggende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Bildestørrelse kan forandres ved å dra i bilderammen eller høyreklikke på rammen og klikke på størrelse og plassering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7"/>
            <a:ext cx="7631838" cy="183620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3438000"/>
            <a:ext cx="9144000" cy="2916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AE9FC-A12C-4B5D-BC88-CC3788F1FD0C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E7B6-FCD0-4E05-878E-9691C54135F6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3452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Bildestørrelse kan forandres ved å dra i bilderammen eller høyreklikke på rammen og klikke på størrelse og plassering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ende 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E7B6-FCD0-4E05-878E-9691C54135F6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3452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Bildestørrelse kan forandres ved å dra i bilderammen eller høyreklikke på rammen og klikke på størrelse og plassering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719138" y="296863"/>
            <a:ext cx="76327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diagram</a:t>
            </a:r>
            <a:endParaRPr lang="nb-NO" noProof="0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6E768-0471-49D2-8DC5-825B692613B8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en tabell</a:t>
            </a:r>
            <a:endParaRPr lang="nb-NO" noProof="0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D420B-3503-494D-980D-24562D808972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19138" y="1600200"/>
            <a:ext cx="3776662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03638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DF000-B6D5-4C8E-B2B7-50A80A5FB2B6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 Oppse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>
            <a:spLocks noChangeAspect="1"/>
          </p:cNvSpPr>
          <p:nvPr userDrawn="1"/>
        </p:nvSpPr>
        <p:spPr>
          <a:xfrm>
            <a:off x="0" y="2124000"/>
            <a:ext cx="9144000" cy="403244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" name="Rektangel 4"/>
          <p:cNvSpPr/>
          <p:nvPr userDrawn="1"/>
        </p:nvSpPr>
        <p:spPr>
          <a:xfrm>
            <a:off x="0" y="6300788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Sluttside</a:t>
            </a: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bildekreditering:</a:t>
            </a:r>
          </a:p>
          <a:p>
            <a:pPr>
              <a:defRPr/>
            </a:pPr>
            <a:r>
              <a:rPr lang="nb-NO" sz="1200" dirty="0"/>
              <a:t>Alle bilder brukt i presentasjonen må krediteres for eksempel slik:</a:t>
            </a:r>
          </a:p>
          <a:p>
            <a:pPr>
              <a:defRPr/>
            </a:pPr>
            <a:r>
              <a:rPr lang="nb-NO" sz="1200" dirty="0"/>
              <a:t>Slide nr. X: Fotograf, Bildebyrå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60848"/>
            <a:ext cx="7632700" cy="1470025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8862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652963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4C995EAD-8A68-4DEE-A668-F445693F7870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pic>
        <p:nvPicPr>
          <p:cNvPr id="14" name="Bilde 13" descr="ASD2CB0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78352" y="547200"/>
            <a:ext cx="1987296" cy="993648"/>
          </a:xfrm>
          <a:prstGeom prst="rect">
            <a:avLst/>
          </a:prstGeom>
        </p:spPr>
      </p:pic>
      <p:pic>
        <p:nvPicPr>
          <p:cNvPr id="16" name="Picture 2" descr="F:\INFO\Grafikk og maler\Grafisk profil\Designprogram for AD\Web\designelement_2010_figurer_hvite300dpi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1008"/>
            <a:ext cx="2538469" cy="28083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ppse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>
            <a:spLocks noChangeAspect="1"/>
          </p:cNvSpPr>
          <p:nvPr userDrawn="1"/>
        </p:nvSpPr>
        <p:spPr>
          <a:xfrm>
            <a:off x="0" y="2124000"/>
            <a:ext cx="9144000" cy="403244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4" name="Picture 2" descr="F:\INFO\Grafikk og maler\Grafisk profil\Designprogram for AD\Web\designelement_2010_figurer_hvite300dpi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2538469" cy="2808312"/>
          </a:xfrm>
          <a:prstGeom prst="rect">
            <a:avLst/>
          </a:prstGeom>
          <a:noFill/>
        </p:spPr>
      </p:pic>
      <p:pic>
        <p:nvPicPr>
          <p:cNvPr id="13" name="Bilde 12" descr="ASD2CE0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09541" y="547200"/>
            <a:ext cx="2724918" cy="993650"/>
          </a:xfrm>
          <a:prstGeom prst="rect">
            <a:avLst/>
          </a:prstGeom>
        </p:spPr>
      </p:pic>
      <p:sp>
        <p:nvSpPr>
          <p:cNvPr id="5" name="Rektangel 4"/>
          <p:cNvSpPr/>
          <p:nvPr userDrawn="1"/>
        </p:nvSpPr>
        <p:spPr>
          <a:xfrm>
            <a:off x="0" y="6300788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Startside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60848"/>
            <a:ext cx="76327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8862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652963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EAE57D28-B19B-4CCD-9BA6-2644FE0AB910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196752" y="4977172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</a:t>
            </a:r>
            <a:r>
              <a:rPr lang="nb-NO" sz="1200" b="1" dirty="0" smtClean="0"/>
              <a:t>norsk mal</a:t>
            </a:r>
            <a:endParaRPr lang="nb-NO" sz="1200" b="1" dirty="0"/>
          </a:p>
          <a:p>
            <a:pPr>
              <a:defRPr/>
            </a:pPr>
            <a:r>
              <a:rPr lang="nb-NO" sz="1200" dirty="0" smtClean="0"/>
              <a:t>Velg ASD mal NORSK</a:t>
            </a:r>
            <a:r>
              <a:rPr lang="nb-NO" sz="1200" baseline="0" dirty="0" smtClean="0"/>
              <a:t> </a:t>
            </a:r>
            <a:r>
              <a:rPr lang="nb-NO" sz="1200" dirty="0" smtClean="0"/>
              <a:t>under ”oppsett”.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 userDrawn="1"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9E9840-991E-4900-AB98-E8D288D226A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Tittel på presentasjon</a:t>
            </a:r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 userDrawn="1"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Engelsk mal:</a:t>
            </a:r>
            <a:r>
              <a:rPr lang="nb-NO" sz="1200" baseline="0" dirty="0" smtClean="0"/>
              <a:t> Agenda</a:t>
            </a:r>
            <a:endParaRPr lang="nb-NO" sz="1200" dirty="0"/>
          </a:p>
        </p:txBody>
      </p:sp>
      <p:sp>
        <p:nvSpPr>
          <p:cNvPr id="11" name="Tittel 1"/>
          <p:cNvSpPr>
            <a:spLocks noGrp="1"/>
          </p:cNvSpPr>
          <p:nvPr>
            <p:ph type="title" hasCustomPrompt="1"/>
          </p:nvPr>
        </p:nvSpPr>
        <p:spPr>
          <a:xfrm>
            <a:off x="683568" y="296652"/>
            <a:ext cx="7632266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Agenda</a:t>
            </a:r>
            <a:endParaRPr lang="nb-NO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tt tema / 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 userDrawn="1"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9E9840-991E-4900-AB98-E8D288D226A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Tittel på presentasjon</a:t>
            </a:r>
            <a:endParaRPr lang="nb-NO"/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Engelsk mal:</a:t>
            </a:r>
            <a:r>
              <a:rPr lang="nb-NO" sz="1200" baseline="0" dirty="0" smtClean="0"/>
              <a:t> Nytt tema / skilleark</a:t>
            </a:r>
            <a:endParaRPr lang="nb-NO" sz="1200" dirty="0"/>
          </a:p>
        </p:txBody>
      </p:sp>
      <p:sp>
        <p:nvSpPr>
          <p:cNvPr id="11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60848"/>
            <a:ext cx="7632700" cy="1470025"/>
          </a:xfrm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Nytt tema</a:t>
            </a:r>
            <a:endParaRPr lang="nb-NO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dirty="0"/>
              <a:t>For å </a:t>
            </a:r>
            <a:r>
              <a:rPr lang="nb-NO" sz="1200" dirty="0" smtClean="0"/>
              <a:t>redigere sidenummer</a:t>
            </a:r>
            <a:r>
              <a:rPr lang="nb-NO" sz="1200" dirty="0"/>
              <a:t>, </a:t>
            </a:r>
            <a:r>
              <a:rPr lang="nb-NO" sz="1200" dirty="0" smtClean="0"/>
              <a:t>dato</a:t>
            </a:r>
            <a:r>
              <a:rPr lang="nb-NO" sz="1200" baseline="0" dirty="0" smtClean="0"/>
              <a:t> og</a:t>
            </a:r>
            <a:r>
              <a:rPr lang="nb-NO" sz="1200" dirty="0" smtClean="0"/>
              <a:t> tittel </a:t>
            </a:r>
            <a:r>
              <a:rPr lang="nb-NO" sz="1200" dirty="0"/>
              <a:t>på </a:t>
            </a:r>
            <a:r>
              <a:rPr lang="nb-NO" sz="1200" dirty="0" smtClean="0"/>
              <a:t>presentasjonen:</a:t>
            </a:r>
            <a:endParaRPr lang="nb-NO" sz="1200" dirty="0"/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 -&gt; Huk av for ønsket tekst.</a:t>
            </a:r>
          </a:p>
        </p:txBody>
      </p:sp>
      <p:cxnSp>
        <p:nvCxnSpPr>
          <p:cNvPr id="5" name="Vinkel 4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</a:t>
            </a:r>
            <a:r>
              <a:rPr lang="nb-NO" sz="1200" dirty="0" err="1"/>
              <a:t>mal:Tekst</a:t>
            </a:r>
            <a:r>
              <a:rPr lang="nb-NO" sz="1200" dirty="0"/>
              <a:t> med </a:t>
            </a:r>
            <a:r>
              <a:rPr lang="nb-NO" sz="1200" dirty="0" err="1"/>
              <a:t>kulepunkter</a:t>
            </a:r>
            <a:endParaRPr lang="nb-NO" sz="1200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197100" y="1592263"/>
            <a:ext cx="18367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engelsk stavekontroll:</a:t>
            </a:r>
          </a:p>
          <a:p>
            <a:pPr>
              <a:defRPr/>
            </a:pPr>
            <a:r>
              <a:rPr lang="nb-NO" sz="1200" dirty="0"/>
              <a:t>Klikk fane ”se gjennom”, klikk i tekstfeltet og huk av for engelsk under ”språk”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8B896-11D7-4FF3-98BC-F6E7DB575CC4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276225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</a:t>
            </a:r>
            <a:r>
              <a:rPr lang="nb-NO" sz="1200" dirty="0" err="1"/>
              <a:t>mal:Tekst</a:t>
            </a:r>
            <a:r>
              <a:rPr lang="nb-NO" sz="1200" dirty="0"/>
              <a:t> uten </a:t>
            </a:r>
            <a:r>
              <a:rPr lang="nb-NO" sz="1200" dirty="0" err="1"/>
              <a:t>kulepunkter</a:t>
            </a:r>
            <a:endParaRPr lang="nb-NO" sz="12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56487-0AEB-4587-AB8B-EE5149632330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dirty="0"/>
              <a:t>For å </a:t>
            </a:r>
            <a:r>
              <a:rPr lang="nb-NO" sz="1200" dirty="0" smtClean="0"/>
              <a:t>redigere sidenummer</a:t>
            </a:r>
            <a:r>
              <a:rPr lang="nb-NO" sz="1200" dirty="0"/>
              <a:t>, </a:t>
            </a:r>
            <a:r>
              <a:rPr lang="nb-NO" sz="1200" dirty="0" smtClean="0"/>
              <a:t>dato</a:t>
            </a:r>
            <a:r>
              <a:rPr lang="nb-NO" sz="1200" baseline="0" dirty="0" smtClean="0"/>
              <a:t> og</a:t>
            </a:r>
            <a:r>
              <a:rPr lang="nb-NO" sz="1200" dirty="0" smtClean="0"/>
              <a:t> tittel </a:t>
            </a:r>
            <a:r>
              <a:rPr lang="nb-NO" sz="1200" dirty="0"/>
              <a:t>på </a:t>
            </a:r>
            <a:r>
              <a:rPr lang="nb-NO" sz="1200" dirty="0" smtClean="0"/>
              <a:t>presentasjonen:</a:t>
            </a:r>
            <a:endParaRPr lang="nb-NO" sz="1200" dirty="0"/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 -&gt; Huk av for ønsket tekst.</a:t>
            </a:r>
          </a:p>
        </p:txBody>
      </p:sp>
      <p:cxnSp>
        <p:nvCxnSpPr>
          <p:cNvPr id="9" name="Vinkel 8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Tekst med </a:t>
            </a:r>
            <a:r>
              <a:rPr lang="nb-NO" sz="1200" dirty="0" err="1"/>
              <a:t>kulepunkter</a:t>
            </a:r>
            <a:r>
              <a:rPr lang="nb-NO" sz="1200" dirty="0"/>
              <a:t>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8BE45-772C-4988-ACA5-996E38A7DE2C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631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Tekst med </a:t>
            </a:r>
            <a:r>
              <a:rPr lang="nb-NO" sz="1200" dirty="0" err="1"/>
              <a:t>kulepunkter</a:t>
            </a:r>
            <a:r>
              <a:rPr lang="nb-NO" sz="1200" dirty="0"/>
              <a:t> - 3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9B518-1C53-4029-8E0A-4694C3522512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7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2106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8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2106000"/>
            <a:ext cx="1944000" cy="2106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9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4212000"/>
            <a:ext cx="1944000" cy="2106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/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Engelsk </a:t>
            </a:r>
            <a:r>
              <a:rPr lang="nb-NO" sz="1200" dirty="0"/>
              <a:t>mal: Tekst med </a:t>
            </a:r>
            <a:r>
              <a:rPr lang="nb-NO" sz="1200" dirty="0" err="1"/>
              <a:t>kulepunkter</a:t>
            </a:r>
            <a:r>
              <a:rPr lang="nb-NO" sz="1200" dirty="0"/>
              <a:t> – </a:t>
            </a:r>
            <a:r>
              <a:rPr lang="nb-NO" sz="1200" dirty="0" smtClean="0"/>
              <a:t>4 </a:t>
            </a:r>
            <a:r>
              <a:rPr lang="nb-NO" sz="1200" dirty="0"/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2035-0449-442D-9151-7754F77A8C87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5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15804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6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1580400"/>
            <a:ext cx="1944000" cy="15804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7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3160800"/>
            <a:ext cx="1944000" cy="15804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8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7200000" y="4737600"/>
            <a:ext cx="1944000" cy="15804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</a:t>
            </a:r>
            <a:br>
              <a:rPr lang="nb-NO" noProof="0" dirty="0" smtClean="0"/>
            </a:br>
            <a:r>
              <a:rPr lang="nb-NO" noProof="0" dirty="0" smtClean="0"/>
              <a:t>for å legge </a:t>
            </a:r>
            <a:br>
              <a:rPr lang="nb-NO" noProof="0" dirty="0" smtClean="0"/>
            </a:br>
            <a:r>
              <a:rPr lang="nb-NO" noProof="0" dirty="0" smtClean="0"/>
              <a:t>inn bilde</a:t>
            </a:r>
          </a:p>
          <a:p>
            <a:pPr lvl="0"/>
            <a:endParaRPr lang="nb-NO" noProof="0" dirty="0"/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Tekst med liggende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Bildestørrelse kan forandres ved å dra i bilderammen eller høyreklikke på rammen og klikke på størrelse og plassering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7"/>
            <a:ext cx="7631838" cy="2232248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5C677-B7D4-4D38-84FD-310B7777B42C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3438000"/>
            <a:ext cx="9144000" cy="288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968D1-B88E-48CE-83B0-6B757554FAE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7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31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for å legge inn bilde</a:t>
            </a:r>
          </a:p>
          <a:p>
            <a:pPr lvl="0"/>
            <a:endParaRPr lang="nb-NO" noProof="0" dirty="0"/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-2340768" y="314096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Bildestørrelse kan forandres ved å dra i bilderammen eller høyreklikke på rammen og klikke på størrelse og plassering</a:t>
            </a: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ende 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968D1-B88E-48CE-83B0-6B757554FAE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7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31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endParaRPr lang="nb-NO" noProof="0" dirty="0" smtClean="0"/>
          </a:p>
          <a:p>
            <a:pPr lvl="0"/>
            <a:r>
              <a:rPr lang="nb-NO" noProof="0" dirty="0" smtClean="0"/>
              <a:t>Klikk ikonet for å legge inn bilde</a:t>
            </a:r>
          </a:p>
          <a:p>
            <a:pPr lvl="0"/>
            <a:endParaRPr lang="nb-NO" noProof="0" dirty="0"/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-2340768" y="314096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Bildestørrelse kan forandres ved å dra i bilderammen eller høyreklikke på rammen og klikke på størrelse og plassering</a:t>
            </a:r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719138" y="296863"/>
            <a:ext cx="7632700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7A06B-E018-466F-9D60-D69889C1747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nb-NO" noProof="0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A88EC-1301-4E65-830A-B34D461D491C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 smtClean="0"/>
              <a:t>jpg-format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19138" y="1600200"/>
            <a:ext cx="3776662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03638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E25F5-86D6-4808-8F76-C4D4D8C948BC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 Oppse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>
            <a:spLocks noChangeAspect="1"/>
          </p:cNvSpPr>
          <p:nvPr userDrawn="1"/>
        </p:nvSpPr>
        <p:spPr>
          <a:xfrm>
            <a:off x="0" y="2124000"/>
            <a:ext cx="9144000" cy="4032448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" name="Rektangel 4"/>
          <p:cNvSpPr/>
          <p:nvPr userDrawn="1"/>
        </p:nvSpPr>
        <p:spPr>
          <a:xfrm>
            <a:off x="0" y="6300788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Sluttside</a:t>
            </a: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bildekreditering:</a:t>
            </a:r>
          </a:p>
          <a:p>
            <a:pPr>
              <a:defRPr/>
            </a:pPr>
            <a:r>
              <a:rPr lang="nb-NO" sz="1200" dirty="0"/>
              <a:t>Alle bilder brukt i presentasjonen må krediteres for eksempel slik:</a:t>
            </a:r>
          </a:p>
          <a:p>
            <a:pPr>
              <a:defRPr/>
            </a:pPr>
            <a:r>
              <a:rPr lang="nb-NO" sz="1200" dirty="0"/>
              <a:t>Slide nr. X: Fotograf, Bildebyrå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60848"/>
            <a:ext cx="7632700" cy="1470025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8862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652963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4C995EAD-8A68-4DEE-A668-F445693F7870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pic>
        <p:nvPicPr>
          <p:cNvPr id="16" name="Picture 2" descr="F:\INFO\Grafikk og maler\Grafisk profil\Designprogram for AD\Web\designelement_2010_figurer_hvite300dpi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2538469" cy="2808312"/>
          </a:xfrm>
          <a:prstGeom prst="rect">
            <a:avLst/>
          </a:prstGeom>
          <a:noFill/>
        </p:spPr>
      </p:pic>
      <p:pic>
        <p:nvPicPr>
          <p:cNvPr id="13" name="Bilde 12" descr="ASD2CE0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09541" y="547200"/>
            <a:ext cx="2724918" cy="99365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ktangel 54"/>
          <p:cNvSpPr>
            <a:spLocks noChangeAspect="1"/>
          </p:cNvSpPr>
          <p:nvPr/>
        </p:nvSpPr>
        <p:spPr>
          <a:xfrm>
            <a:off x="0" y="6346800"/>
            <a:ext cx="9144000" cy="540000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719138" y="296863"/>
            <a:ext cx="7632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720725" y="1592263"/>
            <a:ext cx="763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094163" y="6444716"/>
            <a:ext cx="2133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69E9840-991E-4900-AB98-E8D288D226AD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9138" y="6444716"/>
            <a:ext cx="2895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pic>
        <p:nvPicPr>
          <p:cNvPr id="9" name="Bilde 9" descr="AD_tittelbilde962x425.jpg"/>
          <p:cNvPicPr>
            <a:picLocks noChangeAspect="1"/>
          </p:cNvPicPr>
          <p:nvPr/>
        </p:nvPicPr>
        <p:blipFill>
          <a:blip r:embed="rId17" cstate="print">
            <a:lum/>
          </a:blip>
          <a:srcRect l="70983" t="36501" b="31629"/>
          <a:stretch>
            <a:fillRect/>
          </a:stretch>
        </p:blipFill>
        <p:spPr bwMode="auto">
          <a:xfrm flipV="1">
            <a:off x="4169" y="6338202"/>
            <a:ext cx="596819" cy="54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kstSylinder 7"/>
          <p:cNvSpPr txBox="1"/>
          <p:nvPr/>
        </p:nvSpPr>
        <p:spPr>
          <a:xfrm>
            <a:off x="5616116" y="6499089"/>
            <a:ext cx="3169109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nb-NO" sz="1000" baseline="0" dirty="0" smtClean="0">
                <a:solidFill>
                  <a:schemeClr val="bg1"/>
                </a:solidFill>
                <a:latin typeface="Verdana" pitchFamily="34" charset="0"/>
              </a:rPr>
              <a:t>Arbeids- og sosialdepartementet</a:t>
            </a:r>
            <a:endParaRPr lang="nb-NO" sz="1000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88" r:id="rId2"/>
    <p:sldLayoutId id="2147483989" r:id="rId3"/>
    <p:sldLayoutId id="2147483962" r:id="rId4"/>
    <p:sldLayoutId id="2147483963" r:id="rId5"/>
    <p:sldLayoutId id="2147483964" r:id="rId6"/>
    <p:sldLayoutId id="2147483965" r:id="rId7"/>
    <p:sldLayoutId id="2147483983" r:id="rId8"/>
    <p:sldLayoutId id="2147483966" r:id="rId9"/>
    <p:sldLayoutId id="2147483967" r:id="rId10"/>
    <p:sldLayoutId id="2147483986" r:id="rId11"/>
    <p:sldLayoutId id="2147483968" r:id="rId12"/>
    <p:sldLayoutId id="2147483969" r:id="rId13"/>
    <p:sldLayoutId id="2147483970" r:id="rId14"/>
    <p:sldLayoutId id="214748397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0" y="6346800"/>
            <a:ext cx="9144000" cy="540000"/>
          </a:xfrm>
          <a:prstGeom prst="rect">
            <a:avLst/>
          </a:prstGeom>
          <a:solidFill>
            <a:srgbClr val="4E4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2051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719138" y="296863"/>
            <a:ext cx="7632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2052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720725" y="1592263"/>
            <a:ext cx="763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842556" y="6444000"/>
            <a:ext cx="2133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99F93AC-53F9-4D32-BE2D-D0B9FE9199AC}" type="datetime4">
              <a:rPr lang="nb-NO" smtClean="0"/>
              <a:pPr>
                <a:defRPr/>
              </a:pPr>
              <a:t>22. oktober 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9138" y="6444000"/>
            <a:ext cx="2895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b-NO"/>
              <a:t>Tittel på presentasjon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5904148" y="6422145"/>
            <a:ext cx="2881077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</a:rPr>
              <a:t>Norwegian</a:t>
            </a:r>
            <a:r>
              <a:rPr lang="nb-NO" sz="1000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Verdana" pitchFamily="34" charset="0"/>
              </a:rPr>
              <a:t>Ministry</a:t>
            </a:r>
            <a:r>
              <a:rPr lang="nb-NO" sz="1000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nb-NO" sz="1000" dirty="0" err="1">
                <a:solidFill>
                  <a:schemeClr val="bg1"/>
                </a:solidFill>
                <a:latin typeface="Verdana" pitchFamily="34" charset="0"/>
              </a:rPr>
              <a:t>of</a:t>
            </a:r>
            <a:r>
              <a:rPr lang="nb-NO" sz="1000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nb-NO" sz="1000" dirty="0" smtClean="0">
                <a:solidFill>
                  <a:schemeClr val="bg1"/>
                </a:solidFill>
                <a:latin typeface="Verdana" pitchFamily="34" charset="0"/>
              </a:rPr>
              <a:t>Labour</a:t>
            </a:r>
            <a:br>
              <a:rPr lang="nb-NO" sz="1000" dirty="0" smtClean="0">
                <a:solidFill>
                  <a:schemeClr val="bg1"/>
                </a:solidFill>
                <a:latin typeface="Verdana" pitchFamily="34" charset="0"/>
              </a:rPr>
            </a:br>
            <a:r>
              <a:rPr lang="nb-NO" sz="1000" dirty="0" smtClean="0">
                <a:solidFill>
                  <a:schemeClr val="bg1"/>
                </a:solidFill>
                <a:latin typeface="Verdana" pitchFamily="34" charset="0"/>
              </a:rPr>
              <a:t> and Social</a:t>
            </a:r>
            <a:r>
              <a:rPr lang="nb-NO" sz="1000" baseline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nb-NO" sz="1000" baseline="0" dirty="0" err="1" smtClean="0">
                <a:solidFill>
                  <a:schemeClr val="bg1"/>
                </a:solidFill>
                <a:latin typeface="Verdana" pitchFamily="34" charset="0"/>
              </a:rPr>
              <a:t>Affairs</a:t>
            </a:r>
            <a:endParaRPr lang="nb-NO" sz="100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0" name="Bilde 9" descr="AD_tittelbilde962x425.jpg"/>
          <p:cNvPicPr>
            <a:picLocks noChangeAspect="1"/>
          </p:cNvPicPr>
          <p:nvPr/>
        </p:nvPicPr>
        <p:blipFill>
          <a:blip r:embed="rId17" cstate="print">
            <a:lum/>
          </a:blip>
          <a:srcRect l="70983" t="36501" b="31629"/>
          <a:stretch>
            <a:fillRect/>
          </a:stretch>
        </p:blipFill>
        <p:spPr bwMode="auto">
          <a:xfrm flipV="1">
            <a:off x="4169" y="6338202"/>
            <a:ext cx="596819" cy="54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90" r:id="rId2"/>
    <p:sldLayoutId id="2147483991" r:id="rId3"/>
    <p:sldLayoutId id="2147483973" r:id="rId4"/>
    <p:sldLayoutId id="2147483974" r:id="rId5"/>
    <p:sldLayoutId id="2147483975" r:id="rId6"/>
    <p:sldLayoutId id="2147483976" r:id="rId7"/>
    <p:sldLayoutId id="2147483984" r:id="rId8"/>
    <p:sldLayoutId id="2147483977" r:id="rId9"/>
    <p:sldLayoutId id="2147483978" r:id="rId10"/>
    <p:sldLayoutId id="2147483987" r:id="rId11"/>
    <p:sldLayoutId id="2147483979" r:id="rId12"/>
    <p:sldLayoutId id="2147483980" r:id="rId13"/>
    <p:sldLayoutId id="2147483981" r:id="rId14"/>
    <p:sldLayoutId id="2147483985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9512" y="2060848"/>
            <a:ext cx="8172326" cy="1470025"/>
          </a:xfrm>
        </p:spPr>
        <p:txBody>
          <a:bodyPr/>
          <a:lstStyle/>
          <a:p>
            <a:r>
              <a:rPr lang="nb-NO" sz="2800" dirty="0"/>
              <a:t>Tilpasning av regelverk for sykepenger/foreldrepenger til </a:t>
            </a:r>
            <a:r>
              <a:rPr lang="nb-NO" sz="2800" dirty="0" smtClean="0"/>
              <a:t>A-meldingen</a:t>
            </a:r>
            <a:endParaRPr lang="nb-NO" sz="28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Sara Bruvoll, Arne Buhs og Kristian Heyerdahl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22.10.2015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19138" y="44624"/>
            <a:ext cx="7632700" cy="864096"/>
          </a:xfrm>
        </p:spPr>
        <p:txBody>
          <a:bodyPr/>
          <a:lstStyle/>
          <a:p>
            <a:r>
              <a:rPr lang="nb-NO" dirty="0" smtClean="0"/>
              <a:t>Hvem er vi?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827584" y="2348880"/>
            <a:ext cx="42328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 smtClean="0">
                <a:solidFill>
                  <a:schemeClr val="bg1"/>
                </a:solidFill>
              </a:rPr>
              <a:t>Sara Bruvoll, avdelingsdirektør, ASD</a:t>
            </a:r>
          </a:p>
          <a:p>
            <a:endParaRPr lang="nb-NO" dirty="0" smtClean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Kristian Heyerdahl, seniorrådgiver, </a:t>
            </a:r>
            <a:r>
              <a:rPr lang="nb-NO" dirty="0" smtClean="0">
                <a:solidFill>
                  <a:schemeClr val="bg1"/>
                </a:solidFill>
              </a:rPr>
              <a:t>NAV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 smtClean="0">
                <a:solidFill>
                  <a:schemeClr val="bg1"/>
                </a:solidFill>
              </a:rPr>
              <a:t>Arne Buhs, spesialrådgiver, ASD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720000" y="1592796"/>
            <a:ext cx="8172480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Hva er viktig</a:t>
            </a:r>
          </a:p>
          <a:p>
            <a:r>
              <a:rPr lang="nb-NO" dirty="0">
                <a:solidFill>
                  <a:schemeClr val="bg1"/>
                </a:solidFill>
              </a:rPr>
              <a:t>Regelverksutvikling </a:t>
            </a:r>
            <a:r>
              <a:rPr lang="nb-NO" dirty="0" smtClean="0"/>
              <a:t>som del av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>
                <a:solidFill>
                  <a:schemeClr val="bg1"/>
                </a:solidFill>
              </a:rPr>
              <a:t>et </a:t>
            </a:r>
            <a:r>
              <a:rPr lang="nb-NO" dirty="0" smtClean="0">
                <a:solidFill>
                  <a:schemeClr val="bg1"/>
                </a:solidFill>
              </a:rPr>
              <a:t>IT-prosjekt</a:t>
            </a:r>
            <a:endParaRPr lang="nb-NO" dirty="0">
              <a:solidFill>
                <a:schemeClr val="bg1"/>
              </a:solidFill>
            </a:endParaRPr>
          </a:p>
          <a:p>
            <a:pPr lvl="1"/>
            <a:r>
              <a:rPr lang="nb-NO" dirty="0" smtClean="0">
                <a:solidFill>
                  <a:schemeClr val="bg1"/>
                </a:solidFill>
              </a:rPr>
              <a:t>Start arbeidet tidlig</a:t>
            </a:r>
          </a:p>
          <a:p>
            <a:pPr lvl="1"/>
            <a:r>
              <a:rPr lang="nb-NO" dirty="0" smtClean="0">
                <a:solidFill>
                  <a:schemeClr val="bg1"/>
                </a:solidFill>
              </a:rPr>
              <a:t>Etabler tverrfaglig team</a:t>
            </a:r>
          </a:p>
          <a:p>
            <a:pPr lvl="1"/>
            <a:r>
              <a:rPr lang="nb-NO" dirty="0" smtClean="0">
                <a:solidFill>
                  <a:schemeClr val="bg1"/>
                </a:solidFill>
              </a:rPr>
              <a:t>Utforsk mulighetsrommet</a:t>
            </a:r>
          </a:p>
          <a:p>
            <a:pPr lvl="1"/>
            <a:r>
              <a:rPr lang="nb-NO" dirty="0" smtClean="0">
                <a:solidFill>
                  <a:schemeClr val="bg1"/>
                </a:solidFill>
              </a:rPr>
              <a:t>Avstem mot virkeligheten</a:t>
            </a:r>
          </a:p>
          <a:p>
            <a:pPr lvl="1"/>
            <a:r>
              <a:rPr lang="nb-NO" dirty="0" smtClean="0">
                <a:solidFill>
                  <a:schemeClr val="bg1"/>
                </a:solidFill>
              </a:rPr>
              <a:t>Koordiner iverksetting av nytt system og nytt regelverk</a:t>
            </a:r>
          </a:p>
          <a:p>
            <a:pPr lvl="1"/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11560" y="-306288"/>
            <a:ext cx="7632266" cy="1143000"/>
          </a:xfrm>
        </p:spPr>
        <p:txBody>
          <a:bodyPr/>
          <a:lstStyle/>
          <a:p>
            <a:r>
              <a:rPr lang="nb-NO" dirty="0" smtClean="0"/>
              <a:t>Erfaringer fra et konkret prosjekt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899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</a:p>
          <a:p>
            <a:r>
              <a:rPr lang="nb-NO" dirty="0" smtClean="0"/>
              <a:t>Organisering</a:t>
            </a:r>
          </a:p>
          <a:p>
            <a:r>
              <a:rPr lang="nb-NO" dirty="0" smtClean="0"/>
              <a:t>Gjennomføring</a:t>
            </a:r>
          </a:p>
          <a:p>
            <a:r>
              <a:rPr lang="nb-NO" dirty="0" smtClean="0"/>
              <a:t>Erfaringer</a:t>
            </a:r>
          </a:p>
        </p:txBody>
      </p:sp>
      <p:sp>
        <p:nvSpPr>
          <p:cNvPr id="4" name="Tittel 1"/>
          <p:cNvSpPr txBox="1">
            <a:spLocks/>
          </p:cNvSpPr>
          <p:nvPr/>
        </p:nvSpPr>
        <p:spPr bwMode="auto">
          <a:xfrm>
            <a:off x="719138" y="44624"/>
            <a:ext cx="76327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nb-NO" dirty="0" smtClean="0"/>
              <a:t>Innhold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78296"/>
            <a:ext cx="7632266" cy="1143000"/>
          </a:xfrm>
        </p:spPr>
        <p:txBody>
          <a:bodyPr/>
          <a:lstStyle/>
          <a:p>
            <a:r>
              <a:rPr lang="nb-NO" dirty="0" smtClean="0"/>
              <a:t>Sykepenger og foreldrepenger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68760"/>
            <a:ext cx="7631838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 smtClean="0"/>
              <a:t>Sykepenger-arbeidsufør</a:t>
            </a:r>
          </a:p>
          <a:p>
            <a:r>
              <a:rPr lang="nb-NO" sz="2200" dirty="0" smtClean="0"/>
              <a:t>Ett år – 100% sykepenger – siste 4 ukers inntekt danner grunnlaget</a:t>
            </a:r>
          </a:p>
          <a:p>
            <a:r>
              <a:rPr lang="nb-NO" sz="2200" dirty="0" smtClean="0"/>
              <a:t>Legen sykmelder – NAV bestemmer</a:t>
            </a:r>
          </a:p>
          <a:p>
            <a:r>
              <a:rPr lang="nb-NO" sz="2200" dirty="0" smtClean="0"/>
              <a:t>Arbeidsgiver melder fra til NAV og følger opp sykefraværet i starten</a:t>
            </a:r>
          </a:p>
          <a:p>
            <a:pPr marL="0" indent="0">
              <a:buNone/>
            </a:pPr>
            <a:r>
              <a:rPr lang="nb-NO" sz="2800" dirty="0" smtClean="0"/>
              <a:t>Foreldrepenger-omsorg for barnet</a:t>
            </a:r>
          </a:p>
          <a:p>
            <a:r>
              <a:rPr lang="nb-NO" sz="2200" dirty="0" smtClean="0"/>
              <a:t>Samme grunnlag som sykepenger</a:t>
            </a:r>
          </a:p>
          <a:p>
            <a:r>
              <a:rPr lang="nb-NO" sz="2200" dirty="0" smtClean="0"/>
              <a:t>49 uker 100% eller 59 uker med 80%</a:t>
            </a:r>
          </a:p>
          <a:p>
            <a:r>
              <a:rPr lang="nb-NO" sz="2200" dirty="0" smtClean="0"/>
              <a:t>Deling mellom mor og far</a:t>
            </a:r>
            <a:endParaRPr lang="nb-NO" sz="2200" dirty="0"/>
          </a:p>
          <a:p>
            <a:r>
              <a:rPr lang="nb-NO" sz="2200" dirty="0" smtClean="0"/>
              <a:t>Arbeidsgiver melder fra til NAV om permisjon, beregning </a:t>
            </a:r>
            <a:r>
              <a:rPr lang="nb-NO" sz="2200" dirty="0" err="1" smtClean="0"/>
              <a:t>etc</a:t>
            </a:r>
            <a:endParaRPr lang="nb-NO" sz="2200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215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-243408"/>
            <a:ext cx="7632266" cy="1143000"/>
          </a:xfrm>
        </p:spPr>
        <p:txBody>
          <a:bodyPr/>
          <a:lstStyle/>
          <a:p>
            <a:r>
              <a:rPr lang="nb-NO" dirty="0" smtClean="0"/>
              <a:t>Målsetting</a:t>
            </a:r>
            <a:endParaRPr lang="nb-NO" dirty="0"/>
          </a:p>
        </p:txBody>
      </p:sp>
      <p:sp>
        <p:nvSpPr>
          <p:cNvPr id="4" name="Plassholder for innhold 3"/>
          <p:cNvSpPr txBox="1">
            <a:spLocks noGrp="1"/>
          </p:cNvSpPr>
          <p:nvPr>
            <p:ph idx="1"/>
          </p:nvPr>
        </p:nvSpPr>
        <p:spPr>
          <a:xfrm>
            <a:off x="720000" y="1592796"/>
            <a:ext cx="6380273" cy="3182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nb-NO" sz="2800" dirty="0"/>
              <a:t>Forenkle og </a:t>
            </a:r>
            <a:r>
              <a:rPr lang="nb-NO" sz="2800" dirty="0" smtClean="0"/>
              <a:t>effektivisere </a:t>
            </a:r>
            <a:r>
              <a:rPr lang="nb-NO" sz="2800" dirty="0"/>
              <a:t>for </a:t>
            </a:r>
            <a:endParaRPr lang="nb-NO" sz="2800" dirty="0" smtClean="0"/>
          </a:p>
          <a:p>
            <a:r>
              <a:rPr lang="nb-NO" sz="2400" dirty="0" smtClean="0"/>
              <a:t>Arbeidsgivere</a:t>
            </a:r>
          </a:p>
          <a:p>
            <a:r>
              <a:rPr lang="nb-NO" sz="2400" dirty="0" smtClean="0"/>
              <a:t>Brukere</a:t>
            </a:r>
          </a:p>
          <a:p>
            <a:r>
              <a:rPr lang="nb-NO" sz="2400" dirty="0" smtClean="0"/>
              <a:t>Leger og andre </a:t>
            </a:r>
            <a:r>
              <a:rPr lang="nb-NO" sz="2400" dirty="0" err="1" smtClean="0"/>
              <a:t>samhandlere</a:t>
            </a:r>
            <a:r>
              <a:rPr lang="nb-NO" sz="2400" dirty="0" smtClean="0"/>
              <a:t> på helse</a:t>
            </a:r>
          </a:p>
          <a:p>
            <a:r>
              <a:rPr lang="nb-NO" sz="2400" dirty="0" smtClean="0"/>
              <a:t>NAV</a:t>
            </a:r>
          </a:p>
          <a:p>
            <a:r>
              <a:rPr lang="nb-NO" sz="2400" dirty="0" smtClean="0"/>
              <a:t>Kvalitetsheving</a:t>
            </a:r>
            <a:endParaRPr 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449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06288"/>
            <a:ext cx="7632266" cy="1143000"/>
          </a:xfrm>
        </p:spPr>
        <p:txBody>
          <a:bodyPr/>
          <a:lstStyle/>
          <a:p>
            <a:r>
              <a:rPr lang="nb-NO" dirty="0" smtClean="0"/>
              <a:t>Moderniseringsprogrammet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556792"/>
            <a:ext cx="7631838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Moderniseringsprogrammet i NAV</a:t>
            </a:r>
          </a:p>
          <a:p>
            <a:r>
              <a:rPr lang="nb-NO" sz="2200" dirty="0"/>
              <a:t>Prosjekt 2 og 3</a:t>
            </a:r>
            <a:r>
              <a:rPr lang="nb-NO" sz="2200" dirty="0">
                <a:solidFill>
                  <a:srgbClr val="FF0000"/>
                </a:solidFill>
              </a:rPr>
              <a:t> </a:t>
            </a:r>
            <a:r>
              <a:rPr lang="nb-NO" sz="2200" dirty="0" smtClean="0"/>
              <a:t>modernisere </a:t>
            </a:r>
            <a:r>
              <a:rPr lang="nb-NO" sz="2200" dirty="0"/>
              <a:t>bla.  foreldrepenger og sykepenger</a:t>
            </a:r>
          </a:p>
          <a:p>
            <a:pPr lvl="1"/>
            <a:r>
              <a:rPr lang="nb-NO" sz="2000" dirty="0" smtClean="0"/>
              <a:t>Automatisere </a:t>
            </a:r>
            <a:r>
              <a:rPr lang="nb-NO" sz="2000" dirty="0"/>
              <a:t>saksbehandling</a:t>
            </a:r>
          </a:p>
          <a:p>
            <a:pPr lvl="1"/>
            <a:r>
              <a:rPr lang="nb-NO" sz="2000" dirty="0" smtClean="0"/>
              <a:t>Gevinster digitalisering</a:t>
            </a:r>
          </a:p>
          <a:p>
            <a:pPr lvl="1"/>
            <a:endParaRPr lang="nb-NO" sz="2000" dirty="0"/>
          </a:p>
          <a:p>
            <a:pPr marL="0" indent="0">
              <a:buNone/>
            </a:pPr>
            <a:r>
              <a:rPr lang="nb-NO" sz="2400" dirty="0" smtClean="0"/>
              <a:t>Ny A-melding</a:t>
            </a:r>
          </a:p>
          <a:p>
            <a:r>
              <a:rPr lang="nb-NO" sz="2400" dirty="0" smtClean="0"/>
              <a:t>Samarbeid Skatt, SSB og NAV</a:t>
            </a:r>
          </a:p>
          <a:p>
            <a:pPr lvl="1"/>
            <a:r>
              <a:rPr lang="nb-NO" sz="2000" dirty="0" smtClean="0"/>
              <a:t>Månedlig rapportering av inntektsopplysninger</a:t>
            </a:r>
          </a:p>
          <a:p>
            <a:pPr lvl="1"/>
            <a:r>
              <a:rPr lang="nb-NO" sz="2000" dirty="0" smtClean="0"/>
              <a:t>Gevinst for arbeidsgivere</a:t>
            </a:r>
          </a:p>
          <a:p>
            <a:pPr lvl="1"/>
            <a:r>
              <a:rPr lang="nb-NO" sz="2000" dirty="0" smtClean="0"/>
              <a:t>Gevinst for virksomhetene</a:t>
            </a:r>
          </a:p>
        </p:txBody>
      </p:sp>
    </p:spTree>
    <p:extLst>
      <p:ext uri="{BB962C8B-B14F-4D97-AF65-F5344CB8AC3E}">
        <p14:creationId xmlns:p14="http://schemas.microsoft.com/office/powerpoint/2010/main" val="230069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06288"/>
            <a:ext cx="7632266" cy="1143000"/>
          </a:xfrm>
        </p:spPr>
        <p:txBody>
          <a:bodyPr/>
          <a:lstStyle/>
          <a:p>
            <a:r>
              <a:rPr lang="nb-NO" dirty="0" smtClean="0"/>
              <a:t>Organisering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Tverrfaglig team</a:t>
            </a:r>
          </a:p>
          <a:p>
            <a:pPr lvl="1"/>
            <a:r>
              <a:rPr lang="nb-NO" dirty="0" smtClean="0"/>
              <a:t>Regelverksansvarlig (departementet)</a:t>
            </a:r>
          </a:p>
          <a:p>
            <a:pPr lvl="1"/>
            <a:r>
              <a:rPr lang="nb-NO" dirty="0" smtClean="0"/>
              <a:t>IKT-styring (departementet)</a:t>
            </a:r>
          </a:p>
          <a:p>
            <a:pPr lvl="1"/>
            <a:r>
              <a:rPr lang="nb-NO" dirty="0" smtClean="0"/>
              <a:t>Kunnskapsstaben (direktoratet)</a:t>
            </a:r>
          </a:p>
          <a:p>
            <a:pPr lvl="1"/>
            <a:r>
              <a:rPr lang="nb-NO" dirty="0" smtClean="0"/>
              <a:t>Fagansvarlige avdelinger (direktoratet)</a:t>
            </a:r>
          </a:p>
          <a:p>
            <a:pPr lvl="1"/>
            <a:r>
              <a:rPr lang="nb-NO" dirty="0" smtClean="0"/>
              <a:t>Prosjektorganisasjonen IKT (direktoratet)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94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06288"/>
            <a:ext cx="7632266" cy="1143000"/>
          </a:xfrm>
        </p:spPr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351309"/>
            <a:ext cx="7631838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800" u="sng" dirty="0" smtClean="0"/>
              <a:t>Utforske det digitale mulighetsrommet</a:t>
            </a:r>
          </a:p>
          <a:p>
            <a:pPr marL="0" indent="0">
              <a:buNone/>
            </a:pPr>
            <a:endParaRPr lang="nb-NO" sz="2800" u="sng" dirty="0" smtClean="0"/>
          </a:p>
          <a:p>
            <a:r>
              <a:rPr lang="nb-NO" sz="2400" dirty="0"/>
              <a:t>Ta i bruk informasjon fra A-meldingen</a:t>
            </a:r>
          </a:p>
          <a:p>
            <a:r>
              <a:rPr lang="nb-NO" sz="2400" dirty="0"/>
              <a:t>Øvrig datafangst elektronisk</a:t>
            </a:r>
          </a:p>
          <a:p>
            <a:r>
              <a:rPr lang="nb-NO" sz="2400" dirty="0"/>
              <a:t>Rydde lovverket for foreldet begrepsbruk</a:t>
            </a:r>
          </a:p>
          <a:p>
            <a:r>
              <a:rPr lang="nb-NO" sz="2400" dirty="0" smtClean="0"/>
              <a:t>Tilpasse </a:t>
            </a:r>
            <a:r>
              <a:rPr lang="nb-NO" sz="2400" dirty="0"/>
              <a:t>beregningsgrunnlag for sykepenger og foreldrepenger </a:t>
            </a:r>
          </a:p>
          <a:p>
            <a:r>
              <a:rPr lang="nb-NO" sz="2400" dirty="0"/>
              <a:t>Fjerne behov for unødvendig skjønn</a:t>
            </a:r>
          </a:p>
          <a:p>
            <a:r>
              <a:rPr lang="nb-NO" sz="2400" dirty="0"/>
              <a:t>Tilrettelegge for selvbetjening og automatisering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10476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956456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800" u="sng" dirty="0" smtClean="0"/>
              <a:t>Avstemme mot premisser</a:t>
            </a:r>
          </a:p>
          <a:p>
            <a:pPr marL="0" indent="0">
              <a:buNone/>
            </a:pPr>
            <a:endParaRPr lang="nb-NO" sz="2800" u="sng" dirty="0" smtClean="0"/>
          </a:p>
          <a:p>
            <a:r>
              <a:rPr lang="nb-NO" dirty="0" smtClean="0"/>
              <a:t>Minimale endringer i ytelsene</a:t>
            </a:r>
          </a:p>
          <a:p>
            <a:r>
              <a:rPr lang="nb-NO" dirty="0"/>
              <a:t>Minimale økonomiske konsekvenser</a:t>
            </a:r>
          </a:p>
          <a:p>
            <a:r>
              <a:rPr lang="nb-NO" dirty="0" smtClean="0"/>
              <a:t>Sikre balanse interessegrupper</a:t>
            </a:r>
          </a:p>
          <a:p>
            <a:r>
              <a:rPr lang="nb-NO" dirty="0" smtClean="0"/>
              <a:t>Begrensninger i A-meldingen</a:t>
            </a:r>
          </a:p>
          <a:p>
            <a:pPr lvl="1"/>
            <a:r>
              <a:rPr lang="nb-NO" sz="2000" dirty="0" smtClean="0"/>
              <a:t>Samspill med funksjonelle behov hos Skatt og SSB</a:t>
            </a:r>
          </a:p>
          <a:p>
            <a:r>
              <a:rPr lang="nb-NO" dirty="0" smtClean="0"/>
              <a:t>Endring i arbeidsgiveres systemer (HR/lønn) </a:t>
            </a:r>
            <a:endParaRPr lang="nb-NO" dirty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719572" y="125760"/>
            <a:ext cx="7632266" cy="1143000"/>
          </a:xfrm>
        </p:spPr>
        <p:txBody>
          <a:bodyPr/>
          <a:lstStyle/>
          <a:p>
            <a:r>
              <a:rPr lang="nb-NO" dirty="0" smtClean="0"/>
              <a:t>Gjennomføring </a:t>
            </a:r>
            <a:r>
              <a:rPr lang="nb-NO" sz="2000" dirty="0" smtClean="0"/>
              <a:t>(forts.)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4224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u="sng" dirty="0" smtClean="0"/>
              <a:t>Finne de gode kompromisser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Utnytte informasjon fra A-meldingen som basis for all inntektsinformasjon</a:t>
            </a:r>
          </a:p>
          <a:p>
            <a:endParaRPr lang="nb-NO" dirty="0" smtClean="0"/>
          </a:p>
          <a:p>
            <a:r>
              <a:rPr lang="nb-NO" dirty="0" smtClean="0"/>
              <a:t>Komplettere med elektronisk dialog med arbeidsgiver og bruker for hver sak</a:t>
            </a:r>
          </a:p>
          <a:p>
            <a:pPr lvl="1"/>
            <a:endParaRPr lang="nb-NO" dirty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719572" y="-306288"/>
            <a:ext cx="7632266" cy="1143000"/>
          </a:xfrm>
        </p:spPr>
        <p:txBody>
          <a:bodyPr/>
          <a:lstStyle/>
          <a:p>
            <a:r>
              <a:rPr lang="nb-NO" dirty="0" smtClean="0"/>
              <a:t>Gjennomføring </a:t>
            </a:r>
            <a:r>
              <a:rPr lang="nb-NO" sz="2000" dirty="0" smtClean="0"/>
              <a:t>(forts..)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45521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340768"/>
            <a:ext cx="8028464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800" u="sng" dirty="0"/>
              <a:t>Finne de gode </a:t>
            </a:r>
            <a:r>
              <a:rPr lang="nb-NO" sz="2800" u="sng" dirty="0" smtClean="0"/>
              <a:t>kompromisser (forts..)</a:t>
            </a:r>
            <a:endParaRPr lang="nb-NO" sz="2800" u="sng" dirty="0"/>
          </a:p>
          <a:p>
            <a:r>
              <a:rPr lang="nb-NO" sz="2400" dirty="0" smtClean="0"/>
              <a:t>Redusere </a:t>
            </a:r>
            <a:r>
              <a:rPr lang="nb-NO" sz="2400" dirty="0"/>
              <a:t>behov for </a:t>
            </a:r>
            <a:r>
              <a:rPr lang="nb-NO" sz="2400" dirty="0" smtClean="0"/>
              <a:t>skjønn/manuell saksbehandling</a:t>
            </a:r>
            <a:endParaRPr lang="nb-NO" sz="2400" dirty="0"/>
          </a:p>
          <a:p>
            <a:pPr lvl="1"/>
            <a:r>
              <a:rPr lang="nb-NO" sz="1800" dirty="0"/>
              <a:t>Spesialtilfeller identifiseres automatisk </a:t>
            </a:r>
            <a:r>
              <a:rPr lang="nb-NO" sz="1800" dirty="0" smtClean="0"/>
              <a:t>for </a:t>
            </a:r>
            <a:r>
              <a:rPr lang="nb-NO" sz="1800" dirty="0"/>
              <a:t>manuell </a:t>
            </a:r>
            <a:r>
              <a:rPr lang="nb-NO" sz="1800" dirty="0" smtClean="0"/>
              <a:t>behandling</a:t>
            </a:r>
          </a:p>
          <a:p>
            <a:pPr lvl="1"/>
            <a:endParaRPr lang="nb-NO" sz="1800" dirty="0" smtClean="0"/>
          </a:p>
          <a:p>
            <a:r>
              <a:rPr lang="nb-NO" sz="2400" dirty="0" smtClean="0"/>
              <a:t>Tilrettelegge for selvbetjening og automatisering</a:t>
            </a:r>
          </a:p>
          <a:p>
            <a:pPr lvl="1"/>
            <a:r>
              <a:rPr lang="nb-NO" sz="1800" dirty="0" smtClean="0"/>
              <a:t>Grunnlag for utvikling av gode elektroniske dialogløsninger for </a:t>
            </a:r>
          </a:p>
          <a:p>
            <a:pPr lvl="2"/>
            <a:r>
              <a:rPr lang="nb-NO" sz="2000" dirty="0" smtClean="0"/>
              <a:t>Brukerne</a:t>
            </a:r>
          </a:p>
          <a:p>
            <a:pPr lvl="2"/>
            <a:r>
              <a:rPr lang="nb-NO" sz="2000" dirty="0" smtClean="0"/>
              <a:t>Arbeidsgiverne</a:t>
            </a:r>
          </a:p>
          <a:p>
            <a:pPr lvl="2"/>
            <a:r>
              <a:rPr lang="nb-NO" sz="2000" dirty="0" smtClean="0"/>
              <a:t>Leger/helsetjenesten</a:t>
            </a:r>
          </a:p>
          <a:p>
            <a:pPr lvl="1"/>
            <a:endParaRPr lang="nb-NO" sz="1800" dirty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719572" y="-306288"/>
            <a:ext cx="7632266" cy="1143000"/>
          </a:xfrm>
        </p:spPr>
        <p:txBody>
          <a:bodyPr/>
          <a:lstStyle/>
          <a:p>
            <a:r>
              <a:rPr lang="nb-NO" dirty="0" smtClean="0"/>
              <a:t>Gjennomføring </a:t>
            </a:r>
            <a:r>
              <a:rPr lang="nb-NO" sz="2000" dirty="0" smtClean="0"/>
              <a:t>(forts..)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82360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15416"/>
            <a:ext cx="7632266" cy="1143000"/>
          </a:xfrm>
        </p:spPr>
        <p:txBody>
          <a:bodyPr/>
          <a:lstStyle/>
          <a:p>
            <a:r>
              <a:rPr lang="nb-NO" dirty="0" smtClean="0"/>
              <a:t>Forventet resultat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96752"/>
            <a:ext cx="7631838" cy="4525963"/>
          </a:xfrm>
        </p:spPr>
        <p:txBody>
          <a:bodyPr/>
          <a:lstStyle/>
          <a:p>
            <a:pPr marL="0" lvl="1" indent="0">
              <a:buNone/>
            </a:pPr>
            <a:r>
              <a:rPr lang="nb-NO" u="sng" dirty="0" smtClean="0"/>
              <a:t>Gode elektroniske dialogløsninger for brukerne</a:t>
            </a:r>
          </a:p>
          <a:p>
            <a:pPr marL="342900" lvl="1" indent="-342900">
              <a:buFontTx/>
              <a:buChar char="-"/>
            </a:pPr>
            <a:r>
              <a:rPr lang="nb-NO" dirty="0" smtClean="0"/>
              <a:t>Rask og riktig utbetaling</a:t>
            </a:r>
          </a:p>
          <a:p>
            <a:pPr marL="342900" lvl="1" indent="-342900">
              <a:buFontTx/>
              <a:buChar char="-"/>
            </a:pPr>
            <a:r>
              <a:rPr lang="nb-NO" dirty="0" smtClean="0"/>
              <a:t>Innsyn og kontroll i egen sak</a:t>
            </a:r>
          </a:p>
          <a:p>
            <a:pPr marL="342900" lvl="1" indent="-342900">
              <a:buFontTx/>
              <a:buChar char="-"/>
            </a:pPr>
            <a:r>
              <a:rPr lang="nb-NO" dirty="0" smtClean="0"/>
              <a:t>Fra papir til digital saksbehandling </a:t>
            </a:r>
          </a:p>
          <a:p>
            <a:pPr marL="0" lvl="1" indent="0">
              <a:buNone/>
            </a:pPr>
            <a:r>
              <a:rPr lang="nb-NO" dirty="0" smtClean="0">
                <a:solidFill>
                  <a:srgbClr val="FF0000"/>
                </a:solidFill>
              </a:rPr>
              <a:t>Betydelige gevinster for brukerne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16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15416"/>
            <a:ext cx="7632266" cy="1143000"/>
          </a:xfrm>
        </p:spPr>
        <p:txBody>
          <a:bodyPr/>
          <a:lstStyle/>
          <a:p>
            <a:r>
              <a:rPr lang="nb-NO" dirty="0" smtClean="0"/>
              <a:t>Forventet resultat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96752"/>
            <a:ext cx="7631838" cy="4525963"/>
          </a:xfrm>
        </p:spPr>
        <p:txBody>
          <a:bodyPr/>
          <a:lstStyle/>
          <a:p>
            <a:pPr marL="0" lvl="1" indent="0">
              <a:buNone/>
            </a:pPr>
            <a:r>
              <a:rPr lang="nb-NO" u="sng" dirty="0" smtClean="0"/>
              <a:t>Gode elektroniske dialogløsninger mot</a:t>
            </a:r>
          </a:p>
          <a:p>
            <a:pPr marL="342900" lvl="1" indent="-342900">
              <a:buFontTx/>
              <a:buChar char="-"/>
            </a:pPr>
            <a:r>
              <a:rPr lang="nb-NO" dirty="0" smtClean="0"/>
              <a:t>Arbeidsgiver</a:t>
            </a:r>
          </a:p>
          <a:p>
            <a:pPr marL="342900" lvl="1" indent="-342900">
              <a:buFontTx/>
              <a:buChar char="-"/>
            </a:pPr>
            <a:r>
              <a:rPr lang="nb-NO" dirty="0" smtClean="0"/>
              <a:t>Helse</a:t>
            </a:r>
          </a:p>
          <a:p>
            <a:pPr marL="0" lvl="1" indent="0">
              <a:buNone/>
            </a:pPr>
            <a:r>
              <a:rPr lang="nb-NO" dirty="0" smtClean="0">
                <a:solidFill>
                  <a:srgbClr val="FF0000"/>
                </a:solidFill>
              </a:rPr>
              <a:t>Betydelige gevinster for arbeidsgivere og helse</a:t>
            </a:r>
          </a:p>
          <a:p>
            <a:pPr marL="0" lvl="1" indent="0">
              <a:buNone/>
            </a:pPr>
            <a:endParaRPr lang="nb-NO" dirty="0" smtClean="0">
              <a:solidFill>
                <a:srgbClr val="FF0000"/>
              </a:solidFill>
            </a:endParaRPr>
          </a:p>
          <a:p>
            <a:pPr marL="0" lvl="1" indent="0">
              <a:buNone/>
            </a:pPr>
            <a:r>
              <a:rPr lang="nb-NO" u="sng" dirty="0" smtClean="0"/>
              <a:t>For NAV:</a:t>
            </a:r>
            <a:endParaRPr lang="nb-NO" u="sng" dirty="0"/>
          </a:p>
          <a:p>
            <a:pPr marL="342900" lvl="1" indent="-342900"/>
            <a:r>
              <a:rPr lang="nb-NO" dirty="0" smtClean="0"/>
              <a:t>Stor </a:t>
            </a:r>
            <a:r>
              <a:rPr lang="nb-NO" dirty="0"/>
              <a:t>andel av sakene kan behandles automatisk </a:t>
            </a:r>
            <a:endParaRPr lang="nb-NO" dirty="0" smtClean="0"/>
          </a:p>
          <a:p>
            <a:pPr marL="342900" lvl="1" indent="-342900"/>
            <a:r>
              <a:rPr lang="nb-NO" dirty="0" smtClean="0"/>
              <a:t>Behandling av skjønn effektiviseres</a:t>
            </a:r>
            <a:endParaRPr lang="nb-NO" dirty="0"/>
          </a:p>
          <a:p>
            <a:pPr marL="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Betydelige gevinster for </a:t>
            </a:r>
            <a:r>
              <a:rPr lang="nb-NO" dirty="0" smtClean="0">
                <a:solidFill>
                  <a:srgbClr val="FF0000"/>
                </a:solidFill>
              </a:rPr>
              <a:t>NAV</a:t>
            </a:r>
            <a:endParaRPr lang="nb-NO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526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484784"/>
            <a:ext cx="7631838" cy="4525963"/>
          </a:xfrm>
        </p:spPr>
        <p:txBody>
          <a:bodyPr/>
          <a:lstStyle/>
          <a:p>
            <a:r>
              <a:rPr lang="nb-NO" dirty="0" smtClean="0"/>
              <a:t>Lovforslagene sendes på bred høring</a:t>
            </a:r>
          </a:p>
          <a:p>
            <a:r>
              <a:rPr lang="nb-NO" dirty="0" smtClean="0"/>
              <a:t>Foreldrepengeprosjektet gjennomgår KS2</a:t>
            </a:r>
          </a:p>
          <a:p>
            <a:pPr lvl="1"/>
            <a:r>
              <a:rPr lang="nb-NO" dirty="0" smtClean="0"/>
              <a:t>Forventes starte utvikling av løsning  1.1.2017 for foreldrepenger</a:t>
            </a:r>
          </a:p>
          <a:p>
            <a:pPr lvl="1"/>
            <a:r>
              <a:rPr lang="nb-NO" dirty="0" smtClean="0"/>
              <a:t>Leverandørene av LPS-systemer må tilpasse sine løsninger</a:t>
            </a:r>
          </a:p>
          <a:p>
            <a:pPr lvl="1"/>
            <a:r>
              <a:rPr lang="nb-NO" dirty="0" smtClean="0"/>
              <a:t>Tilpasninger av Alt-inn for å ta i mot nye meldinger</a:t>
            </a:r>
            <a:endParaRPr lang="nb-NO" dirty="0"/>
          </a:p>
          <a:p>
            <a:r>
              <a:rPr lang="nb-NO" dirty="0" smtClean="0"/>
              <a:t>Nye lover og ny systemløsning samtidig foreldrepenger tentativt planlagt 1.1.2019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719572" y="-234280"/>
            <a:ext cx="7632266" cy="1143000"/>
          </a:xfrm>
        </p:spPr>
        <p:txBody>
          <a:bodyPr/>
          <a:lstStyle/>
          <a:p>
            <a:r>
              <a:rPr lang="nb-NO" dirty="0" smtClean="0"/>
              <a:t>Videre fremdriftsplan</a:t>
            </a:r>
            <a:endParaRPr lang="nb-NO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7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-387424"/>
            <a:ext cx="7632266" cy="1143000"/>
          </a:xfrm>
        </p:spPr>
        <p:txBody>
          <a:bodyPr/>
          <a:lstStyle/>
          <a:p>
            <a:r>
              <a:rPr lang="nb-NO" dirty="0" smtClean="0"/>
              <a:t>Oppsummering av erfaringer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340768"/>
            <a:ext cx="8172480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Regelverksutvikling i tilknytning til et IT-prosjekt</a:t>
            </a:r>
          </a:p>
          <a:p>
            <a:pPr marL="0" indent="0">
              <a:buNone/>
            </a:pPr>
            <a:endParaRPr lang="nb-NO" sz="2400" dirty="0" smtClean="0"/>
          </a:p>
          <a:p>
            <a:r>
              <a:rPr lang="nb-NO" sz="2000" dirty="0" smtClean="0"/>
              <a:t>Start arbeidet tidlig </a:t>
            </a:r>
          </a:p>
          <a:p>
            <a:pPr lvl="1"/>
            <a:r>
              <a:rPr lang="nb-NO" sz="1800" dirty="0" smtClean="0"/>
              <a:t>Når forslaget er klart, lang prosess før lov er vedtatt</a:t>
            </a:r>
          </a:p>
          <a:p>
            <a:r>
              <a:rPr lang="nb-NO" sz="2000" dirty="0" smtClean="0"/>
              <a:t>Etabler tverrfaglig team</a:t>
            </a:r>
          </a:p>
          <a:p>
            <a:r>
              <a:rPr lang="nb-NO" sz="2000" dirty="0" smtClean="0"/>
              <a:t>Utforsk mulighetsrommet først</a:t>
            </a:r>
          </a:p>
          <a:p>
            <a:pPr lvl="1"/>
            <a:r>
              <a:rPr lang="nb-NO" sz="2000" dirty="0" smtClean="0"/>
              <a:t>Realisere målsettingene</a:t>
            </a:r>
          </a:p>
          <a:p>
            <a:r>
              <a:rPr lang="nb-NO" sz="2000" dirty="0" smtClean="0"/>
              <a:t>Avstem mot realitetene</a:t>
            </a:r>
          </a:p>
          <a:p>
            <a:pPr lvl="1"/>
            <a:r>
              <a:rPr lang="nb-NO" sz="1800" dirty="0" smtClean="0"/>
              <a:t>Finn akseptable kompromisser</a:t>
            </a:r>
          </a:p>
          <a:p>
            <a:pPr lvl="1"/>
            <a:r>
              <a:rPr lang="nb-NO" sz="1800" dirty="0" smtClean="0"/>
              <a:t>Unngå kompliserte overgangs- og konverteringsutfordringer</a:t>
            </a:r>
          </a:p>
          <a:p>
            <a:r>
              <a:rPr lang="nb-NO" sz="2000" dirty="0" smtClean="0"/>
              <a:t>Implementer i saksbehandlingsløsningen</a:t>
            </a:r>
          </a:p>
          <a:p>
            <a:pPr lvl="1"/>
            <a:r>
              <a:rPr lang="nb-NO" sz="1800" dirty="0" smtClean="0"/>
              <a:t>Hold samarbeidspartnere orientert (LPS m.fl.)</a:t>
            </a:r>
          </a:p>
          <a:p>
            <a:pPr lvl="1"/>
            <a:r>
              <a:rPr lang="nb-NO" sz="1800" dirty="0" smtClean="0"/>
              <a:t>Ny systemløsning og nytt regelverk iverksettes samtidig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2329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3200" dirty="0" smtClean="0"/>
              <a:t>Takk for oppmerksomheten</a:t>
            </a:r>
          </a:p>
          <a:p>
            <a:endParaRPr lang="nb-NO" sz="3200" dirty="0"/>
          </a:p>
          <a:p>
            <a:endParaRPr lang="nb-NO" sz="3200" dirty="0" smtClean="0"/>
          </a:p>
          <a:p>
            <a:pPr marL="0" indent="0">
              <a:buNone/>
            </a:pPr>
            <a:r>
              <a:rPr lang="nb-NO" sz="3200" dirty="0" smtClean="0"/>
              <a:t>Spørsmål eller kommentarer?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6940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D_powerpointmal_bmog eng_STANDARD">
  <a:themeElements>
    <a:clrScheme name="AD fargepalett">
      <a:dk1>
        <a:sysClr val="windowText" lastClr="000000"/>
      </a:dk1>
      <a:lt1>
        <a:sysClr val="window" lastClr="FFFFFF"/>
      </a:lt1>
      <a:dk2>
        <a:srgbClr val="575F6D"/>
      </a:dk2>
      <a:lt2>
        <a:srgbClr val="FFFFFF"/>
      </a:lt2>
      <a:accent1>
        <a:srgbClr val="43AB41"/>
      </a:accent1>
      <a:accent2>
        <a:srgbClr val="EC6C24"/>
      </a:accent2>
      <a:accent3>
        <a:srgbClr val="484647"/>
      </a:accent3>
      <a:accent4>
        <a:srgbClr val="3395B4"/>
      </a:accent4>
      <a:accent5>
        <a:srgbClr val="534D82"/>
      </a:accent5>
      <a:accent6>
        <a:srgbClr val="8D8B8C"/>
      </a:accent6>
      <a:hlink>
        <a:srgbClr val="830628"/>
      </a:hlink>
      <a:folHlink>
        <a:srgbClr val="58585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D_mal2014_engelsk">
  <a:themeElements>
    <a:clrScheme name="AD fargepalett">
      <a:dk1>
        <a:sysClr val="windowText" lastClr="000000"/>
      </a:dk1>
      <a:lt1>
        <a:sysClr val="window" lastClr="FFFFFF"/>
      </a:lt1>
      <a:dk2>
        <a:srgbClr val="575F6D"/>
      </a:dk2>
      <a:lt2>
        <a:srgbClr val="FFFFFF"/>
      </a:lt2>
      <a:accent1>
        <a:srgbClr val="43AB41"/>
      </a:accent1>
      <a:accent2>
        <a:srgbClr val="EC6C24"/>
      </a:accent2>
      <a:accent3>
        <a:srgbClr val="484647"/>
      </a:accent3>
      <a:accent4>
        <a:srgbClr val="3395B4"/>
      </a:accent4>
      <a:accent5>
        <a:srgbClr val="534D82"/>
      </a:accent5>
      <a:accent6>
        <a:srgbClr val="8D8B8C"/>
      </a:accent6>
      <a:hlink>
        <a:srgbClr val="830628"/>
      </a:hlink>
      <a:folHlink>
        <a:srgbClr val="58585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ASD_2015powerpointmal_bmog eng_STANDARD</Template>
  <TotalTime>461</TotalTime>
  <Words>522</Words>
  <Application>Microsoft Office PowerPoint</Application>
  <PresentationFormat>Skjermfremvisning (4:3)</PresentationFormat>
  <Paragraphs>133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Verdana</vt:lpstr>
      <vt:lpstr>ASD_powerpointmal_bmog eng_STANDARD</vt:lpstr>
      <vt:lpstr>ASD_mal2014_engelsk</vt:lpstr>
      <vt:lpstr>Tilpasning av regelverk for sykepenger/foreldrepenger til A-meldingen</vt:lpstr>
      <vt:lpstr>Hvem er vi?</vt:lpstr>
      <vt:lpstr>Erfaringer fra et konkret prosjekt</vt:lpstr>
      <vt:lpstr>PowerPoint-presentasjon</vt:lpstr>
      <vt:lpstr>Sykepenger og foreldrepenger</vt:lpstr>
      <vt:lpstr>Målsetting</vt:lpstr>
      <vt:lpstr>Moderniseringsprogrammet</vt:lpstr>
      <vt:lpstr>Organisering</vt:lpstr>
      <vt:lpstr>Gjennomføring</vt:lpstr>
      <vt:lpstr>Gjennomføring (forts.) </vt:lpstr>
      <vt:lpstr>Gjennomføring (forts..)</vt:lpstr>
      <vt:lpstr>Gjennomføring (forts..)</vt:lpstr>
      <vt:lpstr>Forventet resultat</vt:lpstr>
      <vt:lpstr>Forventet resultat</vt:lpstr>
      <vt:lpstr>Videre fremdriftsplan</vt:lpstr>
      <vt:lpstr>Oppsummering av erfaringer</vt:lpstr>
      <vt:lpstr>PowerPoint-presentasjon</vt:lpstr>
    </vt:vector>
  </TitlesOfParts>
  <Company>STATEN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Tilpasning av regelverk for sykepenger/foreldrepenger til A-meldingen</dc:title>
  <dc:creator>Arne Buhs</dc:creator>
  <cp:lastModifiedBy>dag wiese schartum</cp:lastModifiedBy>
  <cp:revision>61</cp:revision>
  <dcterms:created xsi:type="dcterms:W3CDTF">2015-09-30T07:34:17Z</dcterms:created>
  <dcterms:modified xsi:type="dcterms:W3CDTF">2015-10-22T18:11:20Z</dcterms:modified>
</cp:coreProperties>
</file>