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1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138769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1931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555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6491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8537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5302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1321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2585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107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4121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7610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2559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0599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10932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1136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0649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4844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71239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71622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4367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99523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8411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093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0178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4355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8819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310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6724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35427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63876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61592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90813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15386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21625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8596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23077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0980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3694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76928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624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algn="ctr">
              <a:spcBef>
                <a:spcPts val="0"/>
              </a:spcBef>
              <a:buSzPct val="100000"/>
              <a:defRPr sz="3600"/>
            </a:lvl1pPr>
            <a:lvl2pPr algn="ctr">
              <a:spcBef>
                <a:spcPts val="0"/>
              </a:spcBef>
              <a:buSzPct val="100000"/>
              <a:defRPr sz="3600"/>
            </a:lvl2pPr>
            <a:lvl3pPr algn="ctr">
              <a:spcBef>
                <a:spcPts val="0"/>
              </a:spcBef>
              <a:buSzPct val="100000"/>
              <a:defRPr sz="3600"/>
            </a:lvl3pPr>
            <a:lvl4pPr algn="ctr">
              <a:spcBef>
                <a:spcPts val="0"/>
              </a:spcBef>
              <a:buSzPct val="100000"/>
              <a:defRPr sz="3600"/>
            </a:lvl4pPr>
            <a:lvl5pPr algn="ctr">
              <a:spcBef>
                <a:spcPts val="0"/>
              </a:spcBef>
              <a:buSzPct val="100000"/>
              <a:defRPr sz="3600"/>
            </a:lvl5pPr>
            <a:lvl6pPr algn="ctr">
              <a:spcBef>
                <a:spcPts val="0"/>
              </a:spcBef>
              <a:buSzPct val="100000"/>
              <a:defRPr sz="3600"/>
            </a:lvl6pPr>
            <a:lvl7pPr algn="ctr">
              <a:spcBef>
                <a:spcPts val="0"/>
              </a:spcBef>
              <a:buSzPct val="100000"/>
              <a:defRPr sz="3600"/>
            </a:lvl7pPr>
            <a:lvl8pPr algn="ctr">
              <a:spcBef>
                <a:spcPts val="0"/>
              </a:spcBef>
              <a:buSzPct val="100000"/>
              <a:defRPr sz="3600"/>
            </a:lvl8pPr>
            <a:lvl9pPr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12000"/>
            </a:lvl1pPr>
            <a:lvl2pPr algn="ctr">
              <a:spcBef>
                <a:spcPts val="0"/>
              </a:spcBef>
              <a:buSzPct val="100000"/>
              <a:defRPr sz="12000"/>
            </a:lvl2pPr>
            <a:lvl3pPr algn="ctr">
              <a:spcBef>
                <a:spcPts val="0"/>
              </a:spcBef>
              <a:buSzPct val="100000"/>
              <a:defRPr sz="12000"/>
            </a:lvl3pPr>
            <a:lvl4pPr algn="ctr">
              <a:spcBef>
                <a:spcPts val="0"/>
              </a:spcBef>
              <a:buSzPct val="100000"/>
              <a:defRPr sz="12000"/>
            </a:lvl4pPr>
            <a:lvl5pPr algn="ctr">
              <a:spcBef>
                <a:spcPts val="0"/>
              </a:spcBef>
              <a:buSzPct val="100000"/>
              <a:defRPr sz="12000"/>
            </a:lvl5pPr>
            <a:lvl6pPr algn="ctr">
              <a:spcBef>
                <a:spcPts val="0"/>
              </a:spcBef>
              <a:buSzPct val="100000"/>
              <a:defRPr sz="12000"/>
            </a:lvl6pPr>
            <a:lvl7pPr algn="ctr">
              <a:spcBef>
                <a:spcPts val="0"/>
              </a:spcBef>
              <a:buSzPct val="100000"/>
              <a:defRPr sz="12000"/>
            </a:lvl7pPr>
            <a:lvl8pPr algn="ctr">
              <a:spcBef>
                <a:spcPts val="0"/>
              </a:spcBef>
              <a:buSzPct val="100000"/>
              <a:defRPr sz="12000"/>
            </a:lvl8pPr>
            <a:lvl9pPr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slation.gov.uk/uksi/2015/1678/pdfs/uksi_20151678_en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Legislative Drafting Software: </a:t>
            </a:r>
            <a:r>
              <a:rPr lang="en" u="sng"/>
              <a:t>Personal</a:t>
            </a:r>
            <a:r>
              <a:rPr lang="en"/>
              <a:t> Experience of a UK Drafter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/>
              <a:t>Ronan Cormacain</a:t>
            </a:r>
          </a:p>
          <a:p>
            <a:pPr rtl="0">
              <a:spcBef>
                <a:spcPts val="0"/>
              </a:spcBef>
              <a:buNone/>
            </a:pPr>
            <a:r>
              <a:rPr lang="en" dirty="0"/>
              <a:t>Consultant Legislative Counsel</a:t>
            </a:r>
          </a:p>
          <a:p>
            <a:pPr>
              <a:spcBef>
                <a:spcPts val="0"/>
              </a:spcBef>
              <a:buNone/>
            </a:pPr>
            <a:r>
              <a:rPr lang="en" dirty="0"/>
              <a:t>Oslo 22 October 2015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Overview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/>
              <a:t>Part 1 - Nature of legislative drafting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Part 2 - Drafting software in the UK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Part 3 - Elements of an ideal system</a:t>
            </a:r>
          </a:p>
          <a:p>
            <a:pPr lvl="0">
              <a:spcBef>
                <a:spcPts val="0"/>
              </a:spcBef>
              <a:buNone/>
            </a:pPr>
            <a:endParaRPr sz="24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Part 1 Legislative Drafting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Turning policy into law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Making good quality legislation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effective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clear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precise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constitutional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gender neutral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plain language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fits with existing legislation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(see further Xanthaki)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legislative drafting?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Gender neutral question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3000"/>
              <a:t>Ombudsman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3000"/>
              <a:t>or</a:t>
            </a:r>
          </a:p>
          <a:p>
            <a:pPr algn="ctr">
              <a:spcBef>
                <a:spcPts val="0"/>
              </a:spcBef>
              <a:buNone/>
            </a:pPr>
            <a:r>
              <a:rPr lang="en" sz="3000"/>
              <a:t>Ombudsperson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nature of legislative drafting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Art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Science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Phronesis - the application of practical wisdom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Act = a law, a piece of (primary) legislation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Bill = an Act before it becomes a law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Drafting within the broader legislative process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Centralised or decentralised drafting?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Laws drafted by: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specialist drafters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general lawyers, or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experts in the subject area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System designed by legislature or system designed by executive?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Stages within legislative process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policy development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consultation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enactment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publication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review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Drafting legislation may come in at any point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Part 2 - Drafting Software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My software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UK software for secondary legislation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Old Northern Ireland software for primary legislation</a:t>
            </a:r>
          </a:p>
          <a:p>
            <a:pPr marL="457200" lvl="0" indent="-228600">
              <a:spcBef>
                <a:spcPts val="0"/>
              </a:spcBef>
              <a:buAutoNum type="arabicPeriod"/>
            </a:pPr>
            <a:r>
              <a:rPr lang="en"/>
              <a:t>New NI software for primary legislation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Software I use for drafting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Microsoft word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Single document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Macros - styles for Part headings, Chapter headings, cross headings, section headings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Auto-correct - for repeated phrases (csp = corporate services provider)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Table of contents - picking up headings and converting them to table of contents, automatic numbering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Job numbers - immutable, aid to organisation, cross references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examples of my program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UK system for drafting secondary legislation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“SI/SR Template”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 (statutory instrument / statutory rule)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Official government software package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Microsoft word based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Various templates for different types of secondary legislation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Extended system for formatting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Custom tool bars, menus and short cut keys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200 page manual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Formatting with the template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different types of secondary legislation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different types of headings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divisions of statute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divisions of individual clauses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inserted text for amendments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signatures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enacting words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preambles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definitions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Formatting with the template (continued)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schedules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symbols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formula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tables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automatic numbering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dates (made, laid, coming into force)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multi-lingual formats (welsh legislation)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footnotes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table of contents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/>
              <a:t>explanatory notes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Example of formatted template legislation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http://www.legislation.gov.uk/uksi/2015/1678/pdfs/uksi_20151678_en.pdf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Example of the actual program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Old program for Northern Ireland legislation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Word based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Each section saved as separate file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job number system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automatic but cumbersome cross referencing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awkward to organise the text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Formatting and short-cuts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Problems with moving from drafted legislation to published legislation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New program for NI legislation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Disclaimer: I have never used it!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Company = Propylon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Program = Legislative Workbench (customised version)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Uses Open Office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XML based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First drafts and progress of legislation through the legislature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Functions of Legislative Workbench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Cross referencing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Automatic numbering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Private and shared drafts of Bills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Ability to create standardised / repeated clauses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Automatic creation of instructions for amendments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Sample of formatting tools with workbench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  </a:t>
            </a:r>
          </a:p>
        </p:txBody>
      </p:sp>
      <p:pic>
        <p:nvPicPr>
          <p:cNvPr id="158" name="Shape 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6712" y="1876425"/>
            <a:ext cx="790575" cy="139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Part 3 - Elements of (an) Ideal System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Subjective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Non-comprehensive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What are elements of ideal software program?</a:t>
            </a:r>
          </a:p>
        </p:txBody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Accessibility of existing legislation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Interoperability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Flexibility (no dogmatic rules)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Formatting tools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Numbering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Automatic text amendments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Precedents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Creativity - phronesis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User involvement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Sharing and confidentiality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Ease of use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Data conversion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1. Accessibility of existing legislative database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Drafter needs to know what the existing law is before trying to change it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Example: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Law A made in 2000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Law B amends it in 2005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Law C repeals and re-enacts in 2009 BUT fails to note the 2005 amendments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Result = bad law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Ability to search for related terms and concepts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Example: - Creating a new Commission, powers of existing Commissions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2. Interoperability </a:t>
            </a:r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Stage 1 - Drafter producing the draft ready for introduction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Stage 2 - Bill goes through legislature with many amendments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Stage 3 - Final version of Bill is enacted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Stage 4 - Hard copy and online publishing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Stage 5 - Interaction with existing electronic statute book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All stages should use the same file and be fully integrated.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Each copy / paste or file transfer increases risk of mistakes - NI example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2. Interoperability - continued</a:t>
            </a:r>
          </a:p>
        </p:txBody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Ability to produce consolidated legislation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Law A enacted in 2000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Law B amends it in 2002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Law C amends it in 2005 (only partly in force)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Law D repeals parts of it in 2007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Software should be able to produce authoritative version of this law at all points in time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3. No dogmatic rules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Rigid rules and formats to follow = bad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Original text: “A person who is guilty of the offence of theft is liable to 5 years imprisonment”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New text: “A person who is guilty of the offence of theft is liable to 10 years imprisonment”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Option 1: For “5” substitute “10”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Option 2: for “theft is liable to 5 years imprisonment” substitute “theft is liable to 10 years imprisonment”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3. No dogmatic rules - continued</a:t>
            </a:r>
          </a:p>
        </p:txBody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Example: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Normally - transitional provisions at the end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In some cases they should go at start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(transfer of licences in newly privatised industry)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Suggestions = good.  Commands = bad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3. No dogmatic rules - continued</a:t>
            </a:r>
          </a:p>
        </p:txBody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Example: Gender neutral drafting 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 person 	NOT 	a man / he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But, old laws with lots of “he” and “a man”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Inserting “person” in could cause confusion for readers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Therefore, don’t follow rule in this case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4. Formatting tools</a:t>
            </a:r>
          </a:p>
        </p:txBody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Click a button to say “this is a section heading”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Text will then automatically be in the right format (font size and type, indentations, line spaces, punctuation, widow/orphan control)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Same formatting tools for every other part of the legislation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Indestructibility of formatting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idiot proof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not capable of being destroyed by bad copy / paste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5. Numbering</a:t>
            </a:r>
          </a:p>
        </p:txBody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Automatic numbering and cross referencing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If section X refers to section Y, then it will always refer to Y, no matter how many times Y changes places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Same point with subsections, so if section X(A) refers to section Y(B), then it will always point to Y(B)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6. Automatic text amendments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For when Bill passes through legislature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Original text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New text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Automatically generate the instruction to get from original text to new text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Example: I want new text to read “A person may purchase a handgun if they are a citizen </a:t>
            </a:r>
            <a:r>
              <a:rPr lang="en" u="sng"/>
              <a:t>and have no criminal convictions.</a:t>
            </a:r>
            <a:r>
              <a:rPr lang="en"/>
              <a:t>”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Program should automatically generate the following amendment: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On page 1, line 10, after “citizen” insert “and have no criminal convictions.”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7. Precedents</a:t>
            </a:r>
          </a:p>
        </p:txBody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No point in re-inventing the wheel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If another law covers the same point that you want to cover, then use it.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“An individual guilty of an offence under this section is liable—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(a)on conviction on indictment, to imprisonment for a term not exceeding 5 years or a fine (or both);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(b)on summary conviction, to imprisonment for a term not exceeding 12 months or a fine (or both).”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Use the standard clause, no need to waste time on a new one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7. Precedents - continued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Standard clauses used in lots of legislation.  For example: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Creation of offences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Penalties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Establishing a body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Appeal procedures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Service of notices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Saves time to re-use these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Familiar to users</a:t>
            </a:r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8. Creativity - phronesis</a:t>
            </a:r>
          </a:p>
        </p:txBody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Phronesis - practical application of wisdom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Use your brain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Precedents direct your mind to work in pre-set manner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They: </a:t>
            </a:r>
          </a:p>
          <a:p>
            <a:pPr marL="457200" lvl="0" indent="-228600" rtl="0">
              <a:spcBef>
                <a:spcPts val="0"/>
              </a:spcBef>
              <a:buAutoNum type="alphaUcPeriod"/>
            </a:pPr>
            <a:r>
              <a:rPr lang="en"/>
              <a:t>force you to use a particular solution</a:t>
            </a:r>
          </a:p>
          <a:p>
            <a:pPr marL="457200" lvl="0" indent="-228600">
              <a:spcBef>
                <a:spcPts val="0"/>
              </a:spcBef>
              <a:buAutoNum type="alphaUcPeriod"/>
            </a:pPr>
            <a:r>
              <a:rPr lang="en"/>
              <a:t>stifle ability to come up with solutions tailored directly to the problem</a:t>
            </a: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9. Involvement of users</a:t>
            </a:r>
          </a:p>
        </p:txBody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Users have a good idea of what they need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Consider users at all levels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policy makers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drafters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politicians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officials in the legislature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printers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citizens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But don’t simply replicate existing processes</a:t>
            </a:r>
          </a:p>
        </p:txBody>
      </p:sp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10. Confidentiality</a:t>
            </a:r>
          </a:p>
        </p:txBody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Ability to restrict access to draft legislation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Ability to share with those who need to see it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Ability to jointly work on Bills</a:t>
            </a:r>
          </a:p>
        </p:txBody>
      </p:sp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11. Ease of use</a:t>
            </a:r>
          </a:p>
        </p:txBody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Intuitive commands, macros, shortcuts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For example, following a hierarchy: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Part headings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chapter headings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cross headings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section headings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Instruction manuals</a:t>
            </a:r>
          </a:p>
        </p:txBody>
      </p:sp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12. Data conversion	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If you move to a new system, need to be able to convert old legislation to the new system.</a:t>
            </a:r>
          </a:p>
        </p:txBody>
      </p:sp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Conclusion</a:t>
            </a:r>
          </a:p>
        </p:txBody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Drafting not reducible to immutable rules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Drafters require: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technical knowledge + creativity = phronesis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Guides / suggestions helpful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Rigid rules aren’t</a:t>
            </a:r>
          </a:p>
        </p:txBody>
      </p:sp>
    </p:spTree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Further reading</a:t>
            </a:r>
          </a:p>
        </p:txBody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200"/>
              <a:t>Phronetic legislative drafting: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 sz="1200"/>
              <a:t>H Xanthaki </a:t>
            </a:r>
            <a:r>
              <a:rPr lang="en" sz="1200" i="1"/>
              <a:t>Drafting Legislation: Art and Technology for Rules of Regulation </a:t>
            </a:r>
            <a:r>
              <a:rPr lang="en" sz="1200"/>
              <a:t>(Hart Publishing 2014)</a:t>
            </a:r>
          </a:p>
          <a:p>
            <a:pPr rtl="0">
              <a:spcBef>
                <a:spcPts val="0"/>
              </a:spcBef>
              <a:buNone/>
            </a:pPr>
            <a:r>
              <a:rPr lang="en" sz="1200"/>
              <a:t>Rules or guidelines for drafting legislation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 sz="1200"/>
              <a:t>R Cormacain “An Empirical Study of the Usefulness of Legislative Drafting Manuals” (2013) 1 Theory and Practice of Legislation 205</a:t>
            </a:r>
          </a:p>
          <a:p>
            <a:pPr lvl="0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279" name="Shape 27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Accessibility of legislation: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 sz="1200"/>
              <a:t>R Cormacain “Accessing Legislation: 40 years post-Renton” (2013) 19(3) Web Journal of Current Legal Issues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/>
              <a:t>Use of IT in legislation:</a:t>
            </a: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" sz="1200"/>
              <a:t>W Voermans “Free the Legislative Process of its Paper Chains: IT inspired Redesign of the Legislative Procedure Cycle” (2012) (1) The Loophole 56</a:t>
            </a:r>
          </a:p>
          <a:p>
            <a:pPr marL="457200" lvl="0" indent="-228600">
              <a:spcBef>
                <a:spcPts val="0"/>
              </a:spcBef>
              <a:buSzPct val="100000"/>
            </a:pPr>
            <a:r>
              <a:rPr lang="en" sz="1200"/>
              <a:t>E Hicks “Implementing Legislation Systems - Consideration and Options” (2012) (1) The Loophole 76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1548</Words>
  <Application>Microsoft Office PowerPoint</Application>
  <PresentationFormat>Skjermfremvisning (16:9)</PresentationFormat>
  <Paragraphs>255</Paragraphs>
  <Slides>39</Slides>
  <Notes>39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39</vt:i4>
      </vt:variant>
    </vt:vector>
  </HeadingPairs>
  <TitlesOfParts>
    <vt:vector size="41" baseType="lpstr">
      <vt:lpstr>Arial</vt:lpstr>
      <vt:lpstr>simple-light-2</vt:lpstr>
      <vt:lpstr>Legislative Drafting Software: Personal Experience of a UK Drafter</vt:lpstr>
      <vt:lpstr>Overview</vt:lpstr>
      <vt:lpstr>Part 1 Legislative Drafting</vt:lpstr>
      <vt:lpstr>What is legislative drafting?</vt:lpstr>
      <vt:lpstr>Gender neutral question</vt:lpstr>
      <vt:lpstr>The nature of legislative drafting</vt:lpstr>
      <vt:lpstr>Drafting within the broader legislative process</vt:lpstr>
      <vt:lpstr>Stages within legislative process</vt:lpstr>
      <vt:lpstr>Part 2 - Drafting Software</vt:lpstr>
      <vt:lpstr>Software I use for drafting</vt:lpstr>
      <vt:lpstr>examples of my program</vt:lpstr>
      <vt:lpstr>UK system for drafting secondary legislation</vt:lpstr>
      <vt:lpstr>Formatting with the template</vt:lpstr>
      <vt:lpstr>Formatting with the template (continued)</vt:lpstr>
      <vt:lpstr>Example of formatted template legislation</vt:lpstr>
      <vt:lpstr>Old program for Northern Ireland legislation</vt:lpstr>
      <vt:lpstr>New program for NI legislation</vt:lpstr>
      <vt:lpstr>Functions of Legislative Workbench</vt:lpstr>
      <vt:lpstr>Sample of formatting tools with workbench</vt:lpstr>
      <vt:lpstr>Part 3 - Elements of (an) Ideal System</vt:lpstr>
      <vt:lpstr>What are elements of ideal software program?</vt:lpstr>
      <vt:lpstr>1. Accessibility of existing legislative database</vt:lpstr>
      <vt:lpstr>2. Interoperability </vt:lpstr>
      <vt:lpstr>2. Interoperability - continued</vt:lpstr>
      <vt:lpstr>3. No dogmatic rules</vt:lpstr>
      <vt:lpstr>3. No dogmatic rules - continued</vt:lpstr>
      <vt:lpstr>3. No dogmatic rules - continued</vt:lpstr>
      <vt:lpstr>4. Formatting tools</vt:lpstr>
      <vt:lpstr>5. Numbering</vt:lpstr>
      <vt:lpstr>6. Automatic text amendments</vt:lpstr>
      <vt:lpstr>7. Precedents</vt:lpstr>
      <vt:lpstr>7. Precedents - continued</vt:lpstr>
      <vt:lpstr>8. Creativity - phronesis</vt:lpstr>
      <vt:lpstr>9. Involvement of users</vt:lpstr>
      <vt:lpstr>10. Confidentiality</vt:lpstr>
      <vt:lpstr>11. Ease of use</vt:lpstr>
      <vt:lpstr>12. Data conversion  </vt:lpstr>
      <vt:lpstr>Conclusion</vt:lpstr>
      <vt:lpstr>Further reading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Legislative Drafting Software: Personal Experience of a UK Drafter</dc:title>
  <dc:creator>g2user7 ials</dc:creator>
  <cp:lastModifiedBy>dag wiese schartum</cp:lastModifiedBy>
  <cp:revision>1</cp:revision>
  <dcterms:modified xsi:type="dcterms:W3CDTF">2015-10-22T18:15:22Z</dcterms:modified>
</cp:coreProperties>
</file>