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9"/>
  </p:notesMasterIdLst>
  <p:handoutMasterIdLst>
    <p:handoutMasterId r:id="rId10"/>
  </p:handoutMasterIdLst>
  <p:sldIdLst>
    <p:sldId id="850" r:id="rId2"/>
    <p:sldId id="855" r:id="rId3"/>
    <p:sldId id="851" r:id="rId4"/>
    <p:sldId id="852" r:id="rId5"/>
    <p:sldId id="853" r:id="rId6"/>
    <p:sldId id="854" r:id="rId7"/>
    <p:sldId id="848" r:id="rId8"/>
  </p:sldIdLst>
  <p:sldSz cx="9180513" cy="6858000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gs" initials="d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7943" autoAdjust="0"/>
  </p:normalViewPr>
  <p:slideViewPr>
    <p:cSldViewPr>
      <p:cViewPr>
        <p:scale>
          <a:sx n="66" d="100"/>
          <a:sy n="66" d="100"/>
        </p:scale>
        <p:origin x="-2910" y="-1152"/>
      </p:cViewPr>
      <p:guideLst>
        <p:guide orient="horz" pos="2160"/>
        <p:guide pos="2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12"/>
    </p:cViewPr>
  </p:sorterViewPr>
  <p:notesViewPr>
    <p:cSldViewPr>
      <p:cViewPr varScale="1">
        <p:scale>
          <a:sx n="79" d="100"/>
          <a:sy n="79" d="100"/>
        </p:scale>
        <p:origin x="-3936" y="-90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1-06T14:31:49.921" idx="1">
    <p:pos x="2797" y="2560"/>
    <p:text>Pleier ikke bruke "data" foran.</p:text>
  </p:cm>
  <p:cm authorId="0" dt="2014-01-06T14:34:04.939" idx="2">
    <p:pos x="4855" y="3282"/>
    <p:text>Gjort rettelser her.</p:text>
  </p:cm>
  <p:cm authorId="0" dt="2014-01-06T14:34:55.979" idx="3">
    <p:pos x="5723" y="3712"/>
    <p:text>Ja, men disse begrepene er ikke direkte nevnt i § 13 og bare delvis i forskriften.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272213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t" anchorCtr="0" compatLnSpc="1">
            <a:prstTxWarp prst="textNoShape">
              <a:avLst/>
            </a:prstTxWarp>
          </a:bodyPr>
          <a:lstStyle>
            <a:lvl1pPr algn="ctr" defTabSz="841375">
              <a:defRPr sz="1100">
                <a:latin typeface="Comic Sans MS" pitchFamily="66" charset="0"/>
              </a:defRPr>
            </a:lvl1pPr>
          </a:lstStyle>
          <a:p>
            <a:pPr>
              <a:defRPr/>
            </a:pPr>
            <a:r>
              <a:rPr lang="nb-NO"/>
              <a:t>FINF    IKT-styring i offentlig forvaltning    Arild Jansen, AFIN </a:t>
            </a:r>
          </a:p>
          <a:p>
            <a:pPr>
              <a:defRPr/>
            </a:pPr>
            <a:r>
              <a:rPr lang="nb-NO"/>
              <a:t>				</a:t>
            </a: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7325" y="0"/>
            <a:ext cx="15271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t" anchorCtr="0" compatLnSpc="1">
            <a:prstTxWarp prst="textNoShape">
              <a:avLst/>
            </a:prstTxWarp>
          </a:bodyPr>
          <a:lstStyle>
            <a:lvl1pPr algn="r" defTabSz="841375">
              <a:defRPr sz="1100"/>
            </a:lvl1pPr>
          </a:lstStyle>
          <a:p>
            <a:fld id="{06400A95-5FC0-4E40-9483-4A5A92713756}" type="datetime1">
              <a:rPr lang="nb-NO"/>
              <a:pPr/>
              <a:t>26.11.2015</a:t>
            </a:fld>
            <a:endParaRPr lang="nb-NO"/>
          </a:p>
        </p:txBody>
      </p:sp>
      <p:sp>
        <p:nvSpPr>
          <p:cNvPr id="274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2288"/>
            <a:ext cx="29432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b" anchorCtr="0" compatLnSpc="1">
            <a:prstTxWarp prst="textNoShape">
              <a:avLst/>
            </a:prstTxWarp>
          </a:bodyPr>
          <a:lstStyle>
            <a:lvl1pPr defTabSz="841375">
              <a:defRPr sz="1100"/>
            </a:lvl1pPr>
          </a:lstStyle>
          <a:p>
            <a:endParaRPr lang="nb-NO"/>
          </a:p>
        </p:txBody>
      </p:sp>
      <p:sp>
        <p:nvSpPr>
          <p:cNvPr id="274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12288"/>
            <a:ext cx="29432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b" anchorCtr="0" compatLnSpc="1">
            <a:prstTxWarp prst="textNoShape">
              <a:avLst/>
            </a:prstTxWarp>
          </a:bodyPr>
          <a:lstStyle>
            <a:lvl1pPr algn="r" defTabSz="841375">
              <a:defRPr sz="1100"/>
            </a:lvl1pPr>
          </a:lstStyle>
          <a:p>
            <a:fld id="{E45AF136-3E20-49A0-9B54-ED62DE5AA240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98420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t" anchorCtr="0" compatLnSpc="1">
            <a:prstTxWarp prst="textNoShape">
              <a:avLst/>
            </a:prstTxWarp>
          </a:bodyPr>
          <a:lstStyle>
            <a:lvl1pPr defTabSz="841693">
              <a:defRPr sz="1100"/>
            </a:lvl1pPr>
          </a:lstStyle>
          <a:p>
            <a:pPr>
              <a:defRPr/>
            </a:pPr>
            <a:r>
              <a:rPr lang="nb-NO"/>
              <a:t>FINF H 12    IKT-styring i offentlig forvaltning    Arild Jansen, AFIN </a:t>
            </a:r>
          </a:p>
        </p:txBody>
      </p:sp>
      <p:sp>
        <p:nvSpPr>
          <p:cNvPr id="23757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32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t" anchorCtr="0" compatLnSpc="1">
            <a:prstTxWarp prst="textNoShape">
              <a:avLst/>
            </a:prstTxWarp>
          </a:bodyPr>
          <a:lstStyle>
            <a:lvl1pPr algn="r" defTabSz="841375">
              <a:defRPr sz="1100"/>
            </a:lvl1pPr>
          </a:lstStyle>
          <a:p>
            <a:fld id="{6CCF7A77-C5AB-4BE3-A82F-DEDF35D8E8D3}" type="datetime1">
              <a:rPr lang="nb-NO"/>
              <a:pPr/>
              <a:t>26.11.2015</a:t>
            </a:fld>
            <a:endParaRPr lang="nb-NO"/>
          </a:p>
        </p:txBody>
      </p:sp>
      <p:sp>
        <p:nvSpPr>
          <p:cNvPr id="1126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2813" y="744538"/>
            <a:ext cx="497205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3757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05350"/>
            <a:ext cx="4978400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23757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2288"/>
            <a:ext cx="29432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b" anchorCtr="0" compatLnSpc="1">
            <a:prstTxWarp prst="textNoShape">
              <a:avLst/>
            </a:prstTxWarp>
          </a:bodyPr>
          <a:lstStyle>
            <a:lvl1pPr defTabSz="841375">
              <a:defRPr sz="1100"/>
            </a:lvl1pPr>
          </a:lstStyle>
          <a:p>
            <a:endParaRPr lang="nb-NO"/>
          </a:p>
        </p:txBody>
      </p:sp>
      <p:sp>
        <p:nvSpPr>
          <p:cNvPr id="23757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12288"/>
            <a:ext cx="29432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b" anchorCtr="0" compatLnSpc="1">
            <a:prstTxWarp prst="textNoShape">
              <a:avLst/>
            </a:prstTxWarp>
          </a:bodyPr>
          <a:lstStyle>
            <a:lvl1pPr algn="r" defTabSz="841375">
              <a:defRPr sz="1100"/>
            </a:lvl1pPr>
          </a:lstStyle>
          <a:p>
            <a:fld id="{C2823A97-DD73-426E-960B-D992CDEDB508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6173147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FINF H 12    IKT-styring i offentlig forvaltning    Arild Jansen, AFIN 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CCF7A77-C5AB-4BE3-A82F-DEDF35D8E8D3}" type="datetime1">
              <a:rPr lang="nb-NO" smtClean="0"/>
              <a:pPr/>
              <a:t>26.11.2015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3A97-DD73-426E-960B-D992CDEDB508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7420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FINF H 12    IKT-styring i offentlig forvaltning    Arild Jansen, AFIN 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CCF7A77-C5AB-4BE3-A82F-DEDF35D8E8D3}" type="datetime1">
              <a:rPr lang="nb-NO" smtClean="0"/>
              <a:pPr/>
              <a:t>26.11.2015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3A97-DD73-426E-960B-D992CDEDB508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741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FINF H 12    IKT-styring i offentlig forvaltning    Arild Jansen, AFIN 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CCF7A77-C5AB-4BE3-A82F-DEDF35D8E8D3}" type="datetime1">
              <a:rPr lang="nb-NO" smtClean="0"/>
              <a:pPr/>
              <a:t>26.11.2015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3A97-DD73-426E-960B-D992CDEDB508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854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FINF H 12    IKT-styring i offentlig forvaltning    Arild Jansen, AFIN 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CCF7A77-C5AB-4BE3-A82F-DEDF35D8E8D3}" type="datetime1">
              <a:rPr lang="nb-NO" smtClean="0"/>
              <a:pPr/>
              <a:t>26.11.2015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3A97-DD73-426E-960B-D992CDEDB508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00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FINF H 12    IKT-styring i offentlig forvaltning    Arild Jansen, AFIN 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CCF7A77-C5AB-4BE3-A82F-DEDF35D8E8D3}" type="datetime1">
              <a:rPr lang="nb-NO" smtClean="0"/>
              <a:pPr/>
              <a:t>26.11.2015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3A97-DD73-426E-960B-D992CDEDB508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9807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FINF H 12    IKT-styring i offentlig forvaltning    Arild Jansen, AFIN 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CCF7A77-C5AB-4BE3-A82F-DEDF35D8E8D3}" type="datetime1">
              <a:rPr lang="nb-NO" smtClean="0"/>
              <a:pPr/>
              <a:t>26.11.2015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3A97-DD73-426E-960B-D992CDEDB508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0975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813" y="746125"/>
            <a:ext cx="4972050" cy="371475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05350"/>
            <a:ext cx="4978400" cy="4454525"/>
          </a:xfrm>
          <a:noFill/>
        </p:spPr>
        <p:txBody>
          <a:bodyPr/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56" name="Rectangle 1036"/>
          <p:cNvSpPr>
            <a:spLocks noGrp="1" noChangeArrowheads="1"/>
          </p:cNvSpPr>
          <p:nvPr>
            <p:ph type="ctrTitle"/>
          </p:nvPr>
        </p:nvSpPr>
        <p:spPr>
          <a:xfrm>
            <a:off x="1047153" y="0"/>
            <a:ext cx="7803436" cy="1143000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nb-NO" noProof="0" smtClean="0"/>
              <a:t>Klikk for å redigere tittelstil i malen</a:t>
            </a:r>
          </a:p>
        </p:txBody>
      </p:sp>
      <p:sp>
        <p:nvSpPr>
          <p:cNvPr id="236557" name="Rectangle 1037"/>
          <p:cNvSpPr>
            <a:spLocks noGrp="1" noChangeArrowheads="1"/>
          </p:cNvSpPr>
          <p:nvPr>
            <p:ph type="subTitle" idx="1"/>
          </p:nvPr>
        </p:nvSpPr>
        <p:spPr>
          <a:xfrm>
            <a:off x="0" y="1412876"/>
            <a:ext cx="8874496" cy="4454525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nb-NO" noProof="0" smtClean="0"/>
              <a:t>Klikk for å redigere undertittelstil i malen</a:t>
            </a:r>
          </a:p>
        </p:txBody>
      </p:sp>
      <p:sp>
        <p:nvSpPr>
          <p:cNvPr id="4" name="Rectangle 1038"/>
          <p:cNvSpPr>
            <a:spLocks noGrp="1" noChangeArrowheads="1"/>
          </p:cNvSpPr>
          <p:nvPr>
            <p:ph type="dt" sz="half" idx="10"/>
          </p:nvPr>
        </p:nvSpPr>
        <p:spPr>
          <a:xfrm>
            <a:off x="993775" y="6248400"/>
            <a:ext cx="842963" cy="3048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Rectangle 1039"/>
          <p:cNvSpPr>
            <a:spLocks noGrp="1" noChangeArrowheads="1"/>
          </p:cNvSpPr>
          <p:nvPr>
            <p:ph type="ftr" sz="quarter" idx="11"/>
          </p:nvPr>
        </p:nvSpPr>
        <p:spPr>
          <a:xfrm>
            <a:off x="252413" y="6021388"/>
            <a:ext cx="7085012" cy="5334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nb-NO"/>
              <a:t>FINF- 4001 ,  16082013    Arild Jansen. AFIN/UiO </a:t>
            </a:r>
          </a:p>
        </p:txBody>
      </p:sp>
      <p:sp>
        <p:nvSpPr>
          <p:cNvPr id="6" name="Rectangle 104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56388" y="6096000"/>
            <a:ext cx="2217737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fld id="{C82E6D51-E7E9-48BA-B84A-77D007CAC11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7575" y="6524625"/>
            <a:ext cx="7939088" cy="3333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000"/>
            </a:lvl1pPr>
          </a:lstStyle>
          <a:p>
            <a:r>
              <a:rPr lang="nb-NO"/>
              <a:t>FINF- 4001 ,  15082013   Arild Jansen. AFIN/UiO </a:t>
            </a:r>
          </a:p>
          <a:p>
            <a:endParaRPr lang="nb-NO"/>
          </a:p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fld id="{DC385447-FB18-45FC-9D91-B0960A870007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198" y="4406902"/>
            <a:ext cx="7803436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5198" y="2906714"/>
            <a:ext cx="780343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r>
              <a:rPr lang="nb-NO"/>
              <a:t>FINF- 4001 ,  16082013   Arild Jansen. AFIN/UiO </a:t>
            </a:r>
          </a:p>
          <a:p>
            <a:endParaRPr lang="nb-NO"/>
          </a:p>
        </p:txBody>
      </p:sp>
      <p:sp>
        <p:nvSpPr>
          <p:cNvPr id="6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B4B5E7-B4E7-4C4D-9284-FA171956351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828" y="1341439"/>
            <a:ext cx="4387839" cy="4819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675" y="1341439"/>
            <a:ext cx="4387838" cy="4819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r>
              <a:rPr lang="nb-NO"/>
              <a:t>FINF- 4001 ,  16082013   Arild Jansen. AFIN/UiO </a:t>
            </a:r>
          </a:p>
          <a:p>
            <a:endParaRPr lang="nb-NO"/>
          </a:p>
        </p:txBody>
      </p:sp>
      <p:sp>
        <p:nvSpPr>
          <p:cNvPr id="7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4911BF-FCC1-4FE0-A038-3601A9E0E8F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026" y="274638"/>
            <a:ext cx="82624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9028" y="1535113"/>
            <a:ext cx="405632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028" y="2174876"/>
            <a:ext cx="405632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574" y="1535113"/>
            <a:ext cx="40579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574" y="2174876"/>
            <a:ext cx="40579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r>
              <a:rPr lang="nb-NO"/>
              <a:t>FINF- 4001 ,  16082013   Arild Jansen. AFIN/UiO </a:t>
            </a:r>
          </a:p>
          <a:p>
            <a:endParaRPr lang="nb-NO"/>
          </a:p>
        </p:txBody>
      </p:sp>
      <p:sp>
        <p:nvSpPr>
          <p:cNvPr id="9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74F7B5-1058-42EA-849F-4F88FB1138C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r>
              <a:rPr lang="nb-NO"/>
              <a:t>FINF- 4001 ,  16082013   Arild Jansen. AFIN/UiO </a:t>
            </a:r>
          </a:p>
          <a:p>
            <a:endParaRPr lang="nb-NO"/>
          </a:p>
        </p:txBody>
      </p:sp>
      <p:sp>
        <p:nvSpPr>
          <p:cNvPr id="5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E0B13A-2AD6-47A2-9AC2-4B7D7CC8254D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r>
              <a:rPr lang="nb-NO"/>
              <a:t>FINF- 4001 ,  16082013   Arild Jansen. AFIN/UiO </a:t>
            </a:r>
          </a:p>
          <a:p>
            <a:endParaRPr lang="nb-NO"/>
          </a:p>
        </p:txBody>
      </p:sp>
      <p:sp>
        <p:nvSpPr>
          <p:cNvPr id="4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423141-A7DE-4D5C-B7D7-293EA9CCA85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026" y="273050"/>
            <a:ext cx="302032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26" y="273051"/>
            <a:ext cx="51321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9026" y="1435102"/>
            <a:ext cx="302032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r>
              <a:rPr lang="nb-NO"/>
              <a:t>FINF- 4001 ,  16082013   Arild Jansen. AFIN/UiO </a:t>
            </a:r>
          </a:p>
          <a:p>
            <a:endParaRPr lang="nb-NO"/>
          </a:p>
        </p:txBody>
      </p:sp>
      <p:sp>
        <p:nvSpPr>
          <p:cNvPr id="7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829894-AF50-463B-99C2-326E0A4705E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9445" y="4800600"/>
            <a:ext cx="5508308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9445" y="612775"/>
            <a:ext cx="550830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9445" y="5367338"/>
            <a:ext cx="550830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r>
              <a:rPr lang="nb-NO"/>
              <a:t>FINF- 4001 ,  16082013   Arild Jansen. AFIN/UiO </a:t>
            </a:r>
          </a:p>
          <a:p>
            <a:endParaRPr lang="nb-NO"/>
          </a:p>
        </p:txBody>
      </p:sp>
      <p:sp>
        <p:nvSpPr>
          <p:cNvPr id="7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DA3B3D-911E-48CE-9353-FAB67A3D8563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r>
              <a:rPr lang="nb-NO"/>
              <a:t>FINF- 4001 ,  16082013   Arild Jansen. AFIN/UiO </a:t>
            </a:r>
          </a:p>
          <a:p>
            <a:endParaRPr lang="nb-NO"/>
          </a:p>
        </p:txBody>
      </p:sp>
      <p:sp>
        <p:nvSpPr>
          <p:cNvPr id="6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01A9A9-7D66-488C-9809-86BBB0CB0A4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9139" y="1"/>
            <a:ext cx="2231375" cy="6161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827" y="1"/>
            <a:ext cx="6544303" cy="6161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r>
              <a:rPr lang="nb-NO"/>
              <a:t>FINF- 4001 ,  16082013   Arild Jansen. AFIN/UiO </a:t>
            </a:r>
          </a:p>
          <a:p>
            <a:endParaRPr lang="nb-NO"/>
          </a:p>
        </p:txBody>
      </p:sp>
      <p:sp>
        <p:nvSpPr>
          <p:cNvPr id="6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49FA1D-DA68-4EEE-9673-55A4043C759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33"/>
          <p:cNvSpPr>
            <a:spLocks noGrp="1" noChangeArrowheads="1"/>
          </p:cNvSpPr>
          <p:nvPr>
            <p:ph type="title"/>
          </p:nvPr>
        </p:nvSpPr>
        <p:spPr bwMode="auto">
          <a:xfrm>
            <a:off x="903288" y="0"/>
            <a:ext cx="7824787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 i malen</a:t>
            </a:r>
          </a:p>
        </p:txBody>
      </p:sp>
      <p:sp>
        <p:nvSpPr>
          <p:cNvPr id="235530" name="Rectangle 103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2413" y="1341438"/>
            <a:ext cx="8928100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 Klikk for å redigere tekststiler i malen</a:t>
            </a:r>
          </a:p>
          <a:p>
            <a:pPr lvl="1"/>
            <a:r>
              <a:rPr lang="nb-NO" altLang="nb-NO" smtClean="0"/>
              <a:t> Andre nivå</a:t>
            </a:r>
          </a:p>
          <a:p>
            <a:pPr lvl="2"/>
            <a:r>
              <a:rPr lang="nb-NO" altLang="nb-NO" smtClean="0"/>
              <a:t> 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</a:p>
        </p:txBody>
      </p:sp>
      <p:sp>
        <p:nvSpPr>
          <p:cNvPr id="235531" name="Rectangle 103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2588" y="6400800"/>
            <a:ext cx="1912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235532" name="Rectangle 103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03288" y="6308725"/>
            <a:ext cx="79533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nb-NO" sz="1200"/>
              <a:t>FINF- 4001 ,  16082013   Arild Jansen. AFIN/UiO </a:t>
            </a:r>
          </a:p>
          <a:p>
            <a:endParaRPr lang="nb-NO"/>
          </a:p>
        </p:txBody>
      </p:sp>
      <p:sp>
        <p:nvSpPr>
          <p:cNvPr id="235533" name="Rectangle 10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62938" y="6172200"/>
            <a:ext cx="917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04094C-EDA2-4E82-84B1-1BA796C43F97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0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57213" y="-171450"/>
            <a:ext cx="8113712" cy="792163"/>
          </a:xfrm>
        </p:spPr>
        <p:txBody>
          <a:bodyPr/>
          <a:lstStyle/>
          <a:p>
            <a:r>
              <a:rPr lang="nb-NO" altLang="nb-NO" smtClean="0">
                <a:latin typeface="Calibri" pitchFamily="34" charset="0"/>
              </a:rPr>
              <a:t>FINF 4001 - Eksamensoppgaven høsten 2013</a:t>
            </a:r>
            <a:endParaRPr lang="en-US" altLang="nb-NO" smtClean="0">
              <a:latin typeface="Calibri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2413" y="836613"/>
            <a:ext cx="8928100" cy="6021387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nb-NO" altLang="zh-CN" sz="2800" smtClean="0">
                <a:latin typeface="Calibri" pitchFamily="34" charset="0"/>
                <a:ea typeface="宋体" charset="-122"/>
              </a:rPr>
              <a:t>Gjør rede for hovedelementene i sikringen av personopplysninger i offentlig forvaltning.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nb-NO" altLang="zh-CN" sz="2800" smtClean="0">
                <a:latin typeface="Calibri" pitchFamily="34" charset="0"/>
                <a:ea typeface="宋体" charset="-122"/>
              </a:rPr>
              <a:t>Hva ved personopplysninger er det som skal sikres og hvilke virkemidler er aktuelle for å oppnå tilfredsstillende sikkerhet?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nb-NO" altLang="zh-CN" sz="2800" smtClean="0">
                <a:latin typeface="Calibri" pitchFamily="34" charset="0"/>
                <a:ea typeface="宋体" charset="-122"/>
              </a:rPr>
              <a:t> I hvilke faser i utviklingen av et rettslig beslutningssystem bør ivaretakelse av informasjonssikkerhet skje, og hva bør være hovedelementene i et slikt arbeid? I svaret på denne delen av oppgaven kan det være en fordel å tydeliggjøre sammenhenger med svarene på første del av oppgaven.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nb-NO" altLang="zh-CN" sz="2800" smtClean="0">
                <a:latin typeface="Calibri" pitchFamily="34" charset="0"/>
                <a:ea typeface="宋体" charset="-122"/>
              </a:rPr>
              <a:t>Problematiser og drøft forholdet mellom et prosjekt og arbeidet i linjen når det gjelder utvikling, drift og videreutvikling av rettslige beslutningssystemer. Trekk blant annet inn arbeidet med å oppnå ønskede gevinster</a:t>
            </a:r>
            <a:r>
              <a:rPr lang="nb-NO" altLang="zh-CN" sz="1800" smtClean="0">
                <a:latin typeface="Calibri" pitchFamily="34" charset="0"/>
                <a:ea typeface="宋体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917575" y="-17463"/>
            <a:ext cx="7824788" cy="63817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nb-NO" altLang="zh-CN" sz="2800" smtClean="0">
                <a:latin typeface="Calibri" pitchFamily="34" charset="0"/>
                <a:ea typeface="宋体" charset="-122"/>
              </a:rPr>
              <a:t>Generelt om besvarelsen </a:t>
            </a:r>
            <a:endParaRPr lang="nb-NO" sz="280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0" y="692150"/>
            <a:ext cx="9166225" cy="5832475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Tx/>
              <a:buChar char="-"/>
            </a:pPr>
            <a:r>
              <a:rPr lang="nb-NO" altLang="nb-NO" dirty="0" smtClean="0">
                <a:latin typeface="Calibri" pitchFamily="34" charset="0"/>
              </a:rPr>
              <a:t>Helt Ok å  svare på oppgavene i noe annen rekkefølge, men det bør klart framgå hva svarene gjelder. </a:t>
            </a:r>
          </a:p>
          <a:p>
            <a:pPr marL="457200" indent="-457200">
              <a:lnSpc>
                <a:spcPct val="80000"/>
              </a:lnSpc>
              <a:buFontTx/>
              <a:buChar char="-"/>
            </a:pPr>
            <a:r>
              <a:rPr lang="nb-NO" altLang="nb-NO" dirty="0" smtClean="0">
                <a:latin typeface="Calibri" pitchFamily="34" charset="0"/>
              </a:rPr>
              <a:t>Det er videre naturlig  å vise til svar på </a:t>
            </a:r>
            <a:r>
              <a:rPr lang="nb-NO" altLang="nb-NO" dirty="0" err="1" smtClean="0">
                <a:latin typeface="Calibri" pitchFamily="34" charset="0"/>
              </a:rPr>
              <a:t>sp</a:t>
            </a:r>
            <a:r>
              <a:rPr lang="nb-NO" altLang="nb-NO" dirty="0" smtClean="0">
                <a:latin typeface="Calibri" pitchFamily="34" charset="0"/>
              </a:rPr>
              <a:t>. 1&amp;2 i  svar på </a:t>
            </a:r>
            <a:r>
              <a:rPr lang="nb-NO" altLang="nb-NO" dirty="0" err="1" smtClean="0">
                <a:latin typeface="Calibri" pitchFamily="34" charset="0"/>
              </a:rPr>
              <a:t>sp</a:t>
            </a:r>
            <a:r>
              <a:rPr lang="nb-NO" altLang="nb-NO" dirty="0" smtClean="0">
                <a:latin typeface="Calibri" pitchFamily="34" charset="0"/>
              </a:rPr>
              <a:t>. 3 </a:t>
            </a:r>
          </a:p>
          <a:p>
            <a:pPr marL="457200" indent="-457200">
              <a:lnSpc>
                <a:spcPct val="80000"/>
              </a:lnSpc>
              <a:buFontTx/>
              <a:buChar char="-"/>
            </a:pPr>
            <a:r>
              <a:rPr lang="nb-NO" altLang="nb-NO" dirty="0" smtClean="0">
                <a:latin typeface="Calibri" pitchFamily="34" charset="0"/>
              </a:rPr>
              <a:t>Bra med figurer eller andre illustrasjoner, men disse må forklares for å gi full uttelling </a:t>
            </a:r>
          </a:p>
          <a:p>
            <a:pPr marL="457200" indent="-457200">
              <a:lnSpc>
                <a:spcPct val="80000"/>
              </a:lnSpc>
              <a:buFontTx/>
              <a:buChar char="-"/>
            </a:pPr>
            <a:r>
              <a:rPr lang="nb-NO" altLang="nb-NO" dirty="0" smtClean="0">
                <a:latin typeface="Calibri" pitchFamily="34" charset="0"/>
              </a:rPr>
              <a:t>Svar på </a:t>
            </a:r>
            <a:r>
              <a:rPr lang="nb-NO" altLang="nb-NO" dirty="0" err="1" smtClean="0">
                <a:latin typeface="Calibri" pitchFamily="34" charset="0"/>
              </a:rPr>
              <a:t>sp</a:t>
            </a:r>
            <a:r>
              <a:rPr lang="nb-NO" altLang="nb-NO" dirty="0" smtClean="0">
                <a:latin typeface="Calibri" pitchFamily="34" charset="0"/>
              </a:rPr>
              <a:t>. 1-3 skal spesielt ta utgangspunkt I POL, §§13-14, og POF,</a:t>
            </a:r>
          </a:p>
          <a:p>
            <a:pPr marL="457200" indent="-457200">
              <a:lnSpc>
                <a:spcPct val="80000"/>
              </a:lnSpc>
              <a:buFontTx/>
              <a:buChar char="-"/>
            </a:pPr>
            <a:r>
              <a:rPr lang="nb-NO" altLang="nb-NO" dirty="0" smtClean="0">
                <a:latin typeface="Calibri" pitchFamily="34" charset="0"/>
              </a:rPr>
              <a:t>Men det er greit å innlede med referanse til §§ 2, 3, 6, 8-9), men dette har begrenset uttelling, dersom det ikke brukes til å begrunne spesifikke svar på spørsmålene. </a:t>
            </a:r>
          </a:p>
          <a:p>
            <a:pPr marL="457200" indent="-457200">
              <a:lnSpc>
                <a:spcPct val="80000"/>
              </a:lnSpc>
              <a:buFontTx/>
              <a:buChar char="-"/>
            </a:pPr>
            <a:r>
              <a:rPr lang="nb-NO" altLang="nb-NO" dirty="0" smtClean="0">
                <a:latin typeface="Calibri" pitchFamily="34" charset="0"/>
              </a:rPr>
              <a:t>Relevant å nevne forhold mellom  beskyttelse/taushetsplikt, opplysningsrett og opplysningsplikt, jf. også  </a:t>
            </a:r>
            <a:r>
              <a:rPr lang="nb-NO" altLang="nb-NO" dirty="0" err="1" smtClean="0">
                <a:latin typeface="Calibri" pitchFamily="34" charset="0"/>
              </a:rPr>
              <a:t>Fvl</a:t>
            </a:r>
            <a:r>
              <a:rPr lang="nb-NO" altLang="nb-NO" dirty="0" smtClean="0">
                <a:latin typeface="Calibri" pitchFamily="34" charset="0"/>
              </a:rPr>
              <a:t>, og </a:t>
            </a:r>
            <a:r>
              <a:rPr lang="nb-NO" altLang="nb-NO" dirty="0" err="1" smtClean="0">
                <a:latin typeface="Calibri" pitchFamily="34" charset="0"/>
              </a:rPr>
              <a:t>Offl</a:t>
            </a:r>
            <a:r>
              <a:rPr lang="nb-NO" altLang="nb-NO" dirty="0" smtClean="0">
                <a:latin typeface="Calibri" pitchFamily="34" charset="0"/>
              </a:rPr>
              <a:t>, og POL § 18 </a:t>
            </a:r>
          </a:p>
          <a:p>
            <a:pPr marL="457200" indent="-457200">
              <a:lnSpc>
                <a:spcPct val="80000"/>
              </a:lnSpc>
              <a:buFontTx/>
              <a:buChar char="-"/>
            </a:pPr>
            <a:r>
              <a:rPr lang="nb-NO" altLang="nb-NO" dirty="0" smtClean="0">
                <a:latin typeface="Calibri" pitchFamily="34" charset="0"/>
              </a:rPr>
              <a:t>Et viktig poeng for alle oppgaver er personopplysninger i økende grad utveksles og behandles utenfor den enkelte virksomhets fulle kontroll, for eks. i samhandling med andre forvaltningsorganer, ved </a:t>
            </a:r>
            <a:r>
              <a:rPr lang="nb-NO" altLang="nb-NO" dirty="0" err="1" smtClean="0">
                <a:latin typeface="Calibri" pitchFamily="34" charset="0"/>
              </a:rPr>
              <a:t>outsourcing</a:t>
            </a:r>
            <a:r>
              <a:rPr lang="nb-NO" altLang="nb-NO" dirty="0" smtClean="0">
                <a:latin typeface="Calibri" pitchFamily="34" charset="0"/>
              </a:rPr>
              <a:t> (ikke minst skytjenester) og i nettbasert interaksjon med innbyggere eller private aktører. Begrepene databehandler og databehandlingsansvarlige bør forklares </a:t>
            </a:r>
          </a:p>
          <a:p>
            <a:pPr marL="457200" indent="-457200">
              <a:lnSpc>
                <a:spcPct val="80000"/>
              </a:lnSpc>
              <a:buFontTx/>
              <a:buChar char="-"/>
            </a:pPr>
            <a:r>
              <a:rPr lang="nb-NO" dirty="0" smtClean="0">
                <a:latin typeface="Calibri" pitchFamily="34" charset="0"/>
              </a:rPr>
              <a:t>Viktig med eksempler for å illustrere mer generelle formuleringer – særlig vedr. </a:t>
            </a:r>
            <a:r>
              <a:rPr lang="nb-NO" dirty="0" err="1" smtClean="0">
                <a:latin typeface="Calibri" pitchFamily="34" charset="0"/>
              </a:rPr>
              <a:t>sp</a:t>
            </a:r>
            <a:r>
              <a:rPr lang="nb-NO" dirty="0" smtClean="0">
                <a:latin typeface="Calibri" pitchFamily="34" charset="0"/>
              </a:rPr>
              <a:t>. 3 og 4 </a:t>
            </a:r>
            <a:endParaRPr lang="nb-NO" dirty="0" smtClean="0"/>
          </a:p>
        </p:txBody>
      </p:sp>
      <p:sp>
        <p:nvSpPr>
          <p:cNvPr id="512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0238" y="6669088"/>
            <a:ext cx="8226425" cy="188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1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94E924F-F91F-47CF-8CA6-4101EB9B9841}" type="slidenum">
              <a:rPr lang="nb-NO"/>
              <a:pPr/>
              <a:t>2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694738" cy="333375"/>
          </a:xfrm>
        </p:spPr>
        <p:txBody>
          <a:bodyPr/>
          <a:lstStyle/>
          <a:p>
            <a:pPr algn="l"/>
            <a:r>
              <a:rPr lang="nb-NO" altLang="nb-NO" sz="2000" smtClean="0"/>
              <a:t>Sp. 1: </a:t>
            </a:r>
            <a:r>
              <a:rPr lang="nb-NO" altLang="zh-CN" sz="2000" smtClean="0">
                <a:ea typeface="宋体" charset="-122"/>
              </a:rPr>
              <a:t>hovedelementene i sikringen av personopplysninger</a:t>
            </a:r>
            <a:r>
              <a:rPr lang="nb-NO" altLang="zh-CN" sz="2400" smtClean="0">
                <a:ea typeface="宋体" charset="-122"/>
              </a:rPr>
              <a:t> </a:t>
            </a:r>
            <a:endParaRPr lang="en-US" altLang="nb-NO" sz="24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8438" y="549275"/>
            <a:ext cx="8982075" cy="5903913"/>
          </a:xfrm>
        </p:spPr>
        <p:txBody>
          <a:bodyPr/>
          <a:lstStyle/>
          <a:p>
            <a:r>
              <a:rPr lang="nb-NO" altLang="zh-CN" sz="2200" dirty="0" smtClean="0">
                <a:latin typeface="Calibri" pitchFamily="34" charset="0"/>
                <a:ea typeface="宋体" charset="-122"/>
              </a:rPr>
              <a:t>Naturlig  innledningsvis å definere Personopplysninger (PO) og hva som ansees som behandling av PO, videre at saksbehandling og (automatiserte) beslutningssystemer nesten alltid inneholder personopplysninger. Særlige krav til beskyttelse av sensitive </a:t>
            </a:r>
            <a:r>
              <a:rPr lang="nb-NO" altLang="zh-CN" sz="2200" dirty="0" err="1" smtClean="0">
                <a:latin typeface="Calibri" pitchFamily="34" charset="0"/>
                <a:ea typeface="宋体" charset="-122"/>
              </a:rPr>
              <a:t>personoppl</a:t>
            </a:r>
            <a:r>
              <a:rPr lang="nb-NO" altLang="zh-CN" sz="2200" dirty="0" smtClean="0">
                <a:latin typeface="Calibri" pitchFamily="34" charset="0"/>
                <a:ea typeface="宋体" charset="-122"/>
              </a:rPr>
              <a:t>. </a:t>
            </a:r>
          </a:p>
          <a:p>
            <a:r>
              <a:rPr lang="nb-NO" altLang="zh-CN" sz="2200" dirty="0" smtClean="0">
                <a:latin typeface="Calibri" pitchFamily="34" charset="0"/>
                <a:ea typeface="宋体" charset="-122"/>
              </a:rPr>
              <a:t>Viktig å påpeke at formålet er å sikre  mot misbruk, ulovlig/urettmessig bruk, og samtidig sikre tilstrekkelig tilgang for autorisert bruk, samt å sikre at PO har tilstrekkelig kvalitet. </a:t>
            </a:r>
          </a:p>
          <a:p>
            <a:r>
              <a:rPr lang="nb-NO" altLang="zh-CN" sz="2200" dirty="0" smtClean="0">
                <a:latin typeface="Calibri" pitchFamily="34" charset="0"/>
                <a:ea typeface="宋体" charset="-122"/>
              </a:rPr>
              <a:t>Naturlig å definere begreper </a:t>
            </a:r>
            <a:r>
              <a:rPr lang="nb-NO" altLang="zh-CN" sz="2200" i="1" dirty="0" smtClean="0">
                <a:latin typeface="Calibri" pitchFamily="34" charset="0"/>
                <a:ea typeface="宋体" charset="-122"/>
              </a:rPr>
              <a:t>som Konfidensialitet, integritet og tilgjengelighet</a:t>
            </a:r>
            <a:r>
              <a:rPr lang="nb-NO" altLang="zh-CN" sz="2200" dirty="0" smtClean="0">
                <a:latin typeface="Calibri" pitchFamily="34" charset="0"/>
                <a:ea typeface="宋体" charset="-122"/>
              </a:rPr>
              <a:t> (KIT) og gjøre rede for hvordan disse begreper henger sammen. Tydeliggjøre at Informasjonssikkerhet gjelder alle 3 krav .</a:t>
            </a:r>
          </a:p>
          <a:p>
            <a:r>
              <a:rPr lang="nb-NO" altLang="zh-CN" sz="2200" dirty="0" smtClean="0">
                <a:latin typeface="Calibri" pitchFamily="34" charset="0"/>
                <a:ea typeface="宋体" charset="-122"/>
              </a:rPr>
              <a:t>Videre bør </a:t>
            </a:r>
            <a:r>
              <a:rPr lang="nb-NO" altLang="zh-CN" sz="2200" i="1" dirty="0" smtClean="0">
                <a:latin typeface="Calibri" pitchFamily="34" charset="0"/>
                <a:ea typeface="宋体" charset="-122"/>
              </a:rPr>
              <a:t>databehandler og databehandlingsansvarlig </a:t>
            </a:r>
            <a:r>
              <a:rPr lang="nb-NO" altLang="zh-CN" sz="2200" dirty="0" smtClean="0">
                <a:latin typeface="Calibri" pitchFamily="34" charset="0"/>
                <a:ea typeface="宋体" charset="-122"/>
              </a:rPr>
              <a:t>forklares </a:t>
            </a:r>
          </a:p>
          <a:p>
            <a:r>
              <a:rPr lang="nb-NO" altLang="zh-CN" sz="2200" dirty="0" smtClean="0">
                <a:latin typeface="Calibri" pitchFamily="34" charset="0"/>
                <a:ea typeface="宋体" charset="-122"/>
              </a:rPr>
              <a:t>Få tydelig fram at </a:t>
            </a:r>
            <a:r>
              <a:rPr lang="nb-NO" altLang="zh-CN" sz="2200" dirty="0" smtClean="0">
                <a:solidFill>
                  <a:srgbClr val="FF0000"/>
                </a:solidFill>
                <a:latin typeface="Calibri" pitchFamily="34" charset="0"/>
                <a:ea typeface="宋体" charset="-122"/>
              </a:rPr>
              <a:t>§</a:t>
            </a:r>
            <a:r>
              <a:rPr lang="nb-NO" altLang="zh-CN" sz="2200" dirty="0" smtClean="0">
                <a:latin typeface="Calibri" pitchFamily="34" charset="0"/>
                <a:ea typeface="宋体" charset="-122"/>
              </a:rPr>
              <a:t>13  krever at det </a:t>
            </a:r>
            <a:r>
              <a:rPr lang="nb-NO" altLang="zh-CN" sz="2200" dirty="0" smtClean="0">
                <a:solidFill>
                  <a:srgbClr val="FF0000"/>
                </a:solidFill>
                <a:latin typeface="Calibri" pitchFamily="34" charset="0"/>
                <a:ea typeface="宋体" charset="-122"/>
              </a:rPr>
              <a:t>skal iverksettes </a:t>
            </a:r>
            <a:r>
              <a:rPr lang="nb-NO" altLang="zh-CN" sz="2200" dirty="0" smtClean="0">
                <a:latin typeface="Calibri" pitchFamily="34" charset="0"/>
                <a:ea typeface="宋体" charset="-122"/>
              </a:rPr>
              <a:t>systematiske tiltak, samt at disse blir dokumentert, og videre at det pålegges å ha en avtale mellom behandlingsansvarlig og ev. databehandler som sikrer tilfredsstillende informasjonssikkerhet </a:t>
            </a:r>
          </a:p>
          <a:p>
            <a:r>
              <a:rPr lang="nb-NO" altLang="zh-CN" sz="2200" dirty="0" smtClean="0">
                <a:latin typeface="Calibri" pitchFamily="34" charset="0"/>
                <a:ea typeface="宋体" charset="-122"/>
              </a:rPr>
              <a:t>Begrepene autorisasjon, autentisering og ikke-benekt kan gjerne forklares</a:t>
            </a:r>
          </a:p>
          <a:p>
            <a:endParaRPr lang="nb-NO" altLang="zh-CN" sz="2200" dirty="0" smtClean="0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3288" y="0"/>
            <a:ext cx="7824787" cy="476250"/>
          </a:xfrm>
        </p:spPr>
        <p:txBody>
          <a:bodyPr/>
          <a:lstStyle/>
          <a:p>
            <a:r>
              <a:rPr lang="nb-NO" altLang="nb-NO" sz="2800" smtClean="0"/>
              <a:t>Virkemidler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250"/>
            <a:ext cx="9180513" cy="6121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altLang="zh-CN" smtClean="0">
                <a:latin typeface="Calibri" pitchFamily="34" charset="0"/>
                <a:ea typeface="宋体" charset="-122"/>
              </a:rPr>
              <a:t>Loven krever at det er planlegges og iverksattes systematiske tiltak, samt at disse blir dokumentert. </a:t>
            </a:r>
          </a:p>
          <a:p>
            <a:pPr>
              <a:lnSpc>
                <a:spcPct val="90000"/>
              </a:lnSpc>
            </a:pPr>
            <a:r>
              <a:rPr lang="nb-NO" altLang="zh-CN" smtClean="0">
                <a:latin typeface="Calibri" pitchFamily="34" charset="0"/>
                <a:ea typeface="宋体" charset="-122"/>
              </a:rPr>
              <a:t>Kort drøfte sikkerhetsledelse, risikovurdering, revisjon/avvik og  dokumentasjon </a:t>
            </a:r>
          </a:p>
          <a:p>
            <a:pPr>
              <a:lnSpc>
                <a:spcPct val="90000"/>
              </a:lnSpc>
            </a:pPr>
            <a:r>
              <a:rPr lang="nb-NO" altLang="zh-CN" smtClean="0">
                <a:latin typeface="Calibri" pitchFamily="34" charset="0"/>
                <a:ea typeface="宋体" charset="-122"/>
              </a:rPr>
              <a:t>Drøfting av tiltak må omfatte hva kravene til </a:t>
            </a:r>
            <a:r>
              <a:rPr lang="nb-NO" altLang="zh-CN" i="1" smtClean="0">
                <a:latin typeface="Calibri" pitchFamily="34" charset="0"/>
                <a:ea typeface="宋体" charset="-122"/>
              </a:rPr>
              <a:t>Konfidensialitet, integritet og tilgjengelig innebærer</a:t>
            </a:r>
            <a:r>
              <a:rPr lang="nb-NO" altLang="zh-CN" smtClean="0">
                <a:latin typeface="Calibri" pitchFamily="34" charset="0"/>
                <a:ea typeface="宋体" charset="-122"/>
              </a:rPr>
              <a:t> (bl. annet mekanismer for autorisasjon og autentisering), samt å drøfte de typer ulike tiltak som er nevnt i forskrift</a:t>
            </a:r>
          </a:p>
          <a:p>
            <a:pPr>
              <a:lnSpc>
                <a:spcPct val="90000"/>
              </a:lnSpc>
            </a:pPr>
            <a:r>
              <a:rPr lang="nb-NO" altLang="zh-CN" smtClean="0">
                <a:latin typeface="Calibri" pitchFamily="34" charset="0"/>
                <a:ea typeface="宋体" charset="-122"/>
              </a:rPr>
              <a:t>Skille mellom ulike typer av tiltak: Rettslige, organisatoriske, teknologiske, pedagogiske, økonomiske, som bør utdypes . </a:t>
            </a:r>
          </a:p>
          <a:p>
            <a:pPr>
              <a:lnSpc>
                <a:spcPct val="90000"/>
              </a:lnSpc>
            </a:pPr>
            <a:r>
              <a:rPr lang="nb-NO" altLang="zh-CN" smtClean="0">
                <a:latin typeface="Calibri" pitchFamily="34" charset="0"/>
                <a:ea typeface="宋体" charset="-122"/>
              </a:rPr>
              <a:t>Viktig at de ikke bare drøfter beskyttelse, men også tiltak som sikrer tilstrekkelig tilgjengelighet (f eks. tilgang, krav til oppetid, sikkerhetskopiering,..) og videre rutiner for oppdatering,  kvalitetskontroll, osv. ) </a:t>
            </a:r>
          </a:p>
          <a:p>
            <a:pPr>
              <a:lnSpc>
                <a:spcPct val="90000"/>
              </a:lnSpc>
            </a:pPr>
            <a:r>
              <a:rPr lang="nb-NO" altLang="nb-NO" smtClean="0">
                <a:latin typeface="Calibri" pitchFamily="34" charset="0"/>
              </a:rPr>
              <a:t>Nevner noen utfordringer knyttet til samhandling, outsourcing,.., hvor blant avtaler og ansvarsforhold mellom databehandlingsansvarlig og databehandler</a:t>
            </a:r>
            <a:endParaRPr lang="en-US" altLang="nb-NO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5413" y="0"/>
            <a:ext cx="9055100" cy="692150"/>
          </a:xfrm>
        </p:spPr>
        <p:txBody>
          <a:bodyPr/>
          <a:lstStyle/>
          <a:p>
            <a:r>
              <a:rPr lang="nb-NO" sz="2800" smtClean="0"/>
              <a:t>Faser i utviklingen av et rettslig beslutningssystem….</a:t>
            </a:r>
            <a:endParaRPr lang="nb-NO" altLang="nb-NO" sz="280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36613"/>
            <a:ext cx="9180513" cy="5545137"/>
          </a:xfrm>
        </p:spPr>
        <p:txBody>
          <a:bodyPr/>
          <a:lstStyle/>
          <a:p>
            <a:r>
              <a:rPr lang="nb-NO" altLang="zh-CN" dirty="0" smtClean="0">
                <a:latin typeface="Calibri" pitchFamily="34" charset="0"/>
                <a:ea typeface="宋体" charset="-122"/>
              </a:rPr>
              <a:t>Innledningsvis forklare et rettslig BS (til forskjell fra et rent rettslig IS)  og kort beskrive fasene, enten med utgangspunkt i  DWS metodikken og ev. Prosjektveiviseren (som også er relevant for svar på </a:t>
            </a:r>
            <a:r>
              <a:rPr lang="nb-NO" altLang="zh-CN" dirty="0" err="1" smtClean="0">
                <a:latin typeface="Calibri" pitchFamily="34" charset="0"/>
                <a:ea typeface="宋体" charset="-122"/>
              </a:rPr>
              <a:t>sp</a:t>
            </a:r>
            <a:r>
              <a:rPr lang="nb-NO" altLang="zh-CN" dirty="0" smtClean="0">
                <a:latin typeface="Calibri" pitchFamily="34" charset="0"/>
                <a:ea typeface="宋体" charset="-122"/>
              </a:rPr>
              <a:t>. 4.) Bra med en figur. </a:t>
            </a:r>
          </a:p>
          <a:p>
            <a:r>
              <a:rPr lang="nb-NO" altLang="zh-CN" dirty="0" smtClean="0">
                <a:latin typeface="Calibri" pitchFamily="34" charset="0"/>
                <a:ea typeface="宋体" charset="-122"/>
              </a:rPr>
              <a:t>Drøftingen bør særlig omfatte i) prosjektetablering (bl.a. Mandat,  ledelses- og ansvarsforhold), ii) innrammings- og avgrensningsfasen,  her skille mellom rett som ramme og innhold og her avklare hvilke rettsregler som er relevante, iii) interessent- og aktøranalyse hvor vil avklare hvem som skal ha ansvar for behandling av PO, iv)innsamling av rettskilder, hvor de spesifikke rettslig krav </a:t>
            </a:r>
            <a:r>
              <a:rPr lang="nb-NO" altLang="zh-CN" dirty="0" err="1" smtClean="0">
                <a:latin typeface="Calibri" pitchFamily="34" charset="0"/>
                <a:ea typeface="宋体" charset="-122"/>
              </a:rPr>
              <a:t>inf.sikkerhet</a:t>
            </a:r>
            <a:r>
              <a:rPr lang="nb-NO" altLang="zh-CN" dirty="0" smtClean="0">
                <a:latin typeface="Calibri" pitchFamily="34" charset="0"/>
                <a:ea typeface="宋体" charset="-122"/>
              </a:rPr>
              <a:t> klarlegges v) spesifikasjons- og utviklingsfasen hvor konkrete tiltak beskrives og utformes, vi) dokumentasjon av rettslig innhold, og i igangsettingsfasen, hvor også inf. sikkerhetstiltak iverksettes, inkludert endringer i organisering og arbeidsprosesser, ansvarsforhold mm,  vii) SU-prosessen kan innebære regelverksendringer.</a:t>
            </a:r>
            <a:endParaRPr lang="en-US" altLang="nb-NO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80513" cy="620713"/>
          </a:xfrm>
        </p:spPr>
        <p:txBody>
          <a:bodyPr/>
          <a:lstStyle/>
          <a:p>
            <a:pPr algn="l"/>
            <a:r>
              <a:rPr lang="nb-NO" altLang="nb-NO" sz="2800" smtClean="0">
                <a:latin typeface="Calibri" pitchFamily="34" charset="0"/>
              </a:rPr>
              <a:t>Sp. 4</a:t>
            </a:r>
            <a:r>
              <a:rPr lang="nb-NO" sz="2800" smtClean="0">
                <a:latin typeface="Calibri" pitchFamily="34" charset="0"/>
              </a:rPr>
              <a:t> Forholdet mellom prosjekt og i linjen, gevinstrealisering</a:t>
            </a:r>
            <a:endParaRPr lang="en-US" altLang="nb-NO" sz="2800" smtClean="0">
              <a:latin typeface="Calibri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65175"/>
            <a:ext cx="9055100" cy="5903913"/>
          </a:xfrm>
        </p:spPr>
        <p:txBody>
          <a:bodyPr/>
          <a:lstStyle/>
          <a:p>
            <a:r>
              <a:rPr lang="nb-NO" altLang="zh-CN" sz="2000" smtClean="0">
                <a:latin typeface="Calibri" pitchFamily="34" charset="0"/>
                <a:ea typeface="宋体" charset="-122"/>
              </a:rPr>
              <a:t>Først forklare forskjell mellom prosjektet og ordinære linje-organisasjon (ansvar og myndighet/kompetanse,..).  Spesielt vektlegge at fortolkning og transformasjon av rettsregler krever rettslig kompetanse (både formelt og reelt), Videre at planlegging og gjennomføring av rettslige endringer må skje innenfor ordinære myndighetsstruktur (departement , ev. direktorat etter delegasjon). </a:t>
            </a:r>
          </a:p>
          <a:p>
            <a:r>
              <a:rPr lang="nb-NO" altLang="zh-CN" sz="2000" smtClean="0">
                <a:latin typeface="Calibri" pitchFamily="34" charset="0"/>
                <a:ea typeface="宋体" charset="-122"/>
              </a:rPr>
              <a:t>En god struktur på besvarelsen gis ved å beskrive fasene i SU-prosjekt,  (eks. PV </a:t>
            </a:r>
          </a:p>
          <a:p>
            <a:r>
              <a:rPr lang="nb-NO" altLang="zh-CN" sz="2000" smtClean="0">
                <a:latin typeface="Calibri" pitchFamily="34" charset="0"/>
                <a:ea typeface="宋体" charset="-122"/>
              </a:rPr>
              <a:t>Gevinstrealisering: Prosjektet skal  identifisere/utrede og planlegge mulige gevinster, og videre utvikle løsninger som skaper potensiale for gevinster, mens realiseringen , dvs. iverksettingen av løsningen (teknisk, org.,  rettslig,..) må stort sett skje i linja som har tilstrekkelig myndighet. Konket vil det være ledelsen i virksomheten som har ansvar for iverksetting. Ved rettslige endringer vil som regel departementet (flere?) måtte involveres. </a:t>
            </a:r>
          </a:p>
          <a:p>
            <a:r>
              <a:rPr lang="nb-NO" altLang="zh-CN" sz="2000" smtClean="0">
                <a:latin typeface="Calibri" pitchFamily="34" charset="0"/>
                <a:ea typeface="宋体" charset="-122"/>
              </a:rPr>
              <a:t>Som støtte i besvarelsen kan både DWS- og PV-figurer nyttes , men det kreves at de ulike aktuelle elementene forklares og at relevansen begrunnes opp mot spørsmålet . </a:t>
            </a:r>
          </a:p>
          <a:p>
            <a:r>
              <a:rPr lang="nb-NO" altLang="nb-NO" sz="2000" smtClean="0">
                <a:latin typeface="Calibri" pitchFamily="34" charset="0"/>
                <a:ea typeface="宋体" charset="-122"/>
              </a:rPr>
              <a:t>Det forventes ikke at besvarelsen referer til spesielle modeller for gevinstrealisering, men viktig å få fram at gevinster må indentifiseres og planlegges tidlig i prosjektet, inkludert å avklare forutsetninger for å oppnå dem</a:t>
            </a:r>
            <a:endParaRPr lang="en-US" altLang="nb-NO" sz="20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36"/>
          <p:cNvSpPr>
            <a:spLocks noGrp="1" noChangeArrowheads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nb-NO" altLang="nb-NO" sz="1000">
                <a:ea typeface="MS PGothic" pitchFamily="34" charset="-128"/>
              </a:rPr>
              <a:t>SOFTWARE 2013   - Arild Jansen  AFIN , UiO </a:t>
            </a:r>
          </a:p>
        </p:txBody>
      </p:sp>
      <p:sp>
        <p:nvSpPr>
          <p:cNvPr id="10243" name="Rectangle 1037"/>
          <p:cNvSpPr txBox="1">
            <a:spLocks noGrp="1" noChangeArrowheads="1"/>
          </p:cNvSpPr>
          <p:nvPr/>
        </p:nvSpPr>
        <p:spPr bwMode="auto">
          <a:xfrm>
            <a:off x="8059738" y="6165850"/>
            <a:ext cx="917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40685F0-887F-40A9-83A5-08A5F2F30ECC}" type="slidenum">
              <a:rPr lang="nb-NO" altLang="nb-NO" sz="1200">
                <a:ea typeface="MS PGothic" pitchFamily="34" charset="-128"/>
              </a:rPr>
              <a:pPr algn="r"/>
              <a:t>7</a:t>
            </a:fld>
            <a:endParaRPr lang="nb-NO" altLang="nb-NO" sz="1200">
              <a:ea typeface="MS PGothic" pitchFamily="34" charset="-128"/>
            </a:endParaRPr>
          </a:p>
        </p:txBody>
      </p:sp>
      <p:sp>
        <p:nvSpPr>
          <p:cNvPr id="10244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977313" cy="981075"/>
          </a:xfrm>
        </p:spPr>
        <p:txBody>
          <a:bodyPr/>
          <a:lstStyle/>
          <a:p>
            <a:r>
              <a:rPr lang="en-US" altLang="nb-NO" smtClean="0">
                <a:latin typeface="Calibri" pitchFamily="34" charset="0"/>
              </a:rPr>
              <a:t>Mulig støttefigur for å forklare prosjekt-linje, spesielt for å ilustrere tverr-sektorielle prosjekter  </a:t>
            </a:r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469900" y="1050925"/>
            <a:ext cx="2222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7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469900" y="1155700"/>
            <a:ext cx="317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800">
                <a:solidFill>
                  <a:srgbClr val="000000"/>
                </a:solidFill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8678863" y="5948363"/>
            <a:ext cx="285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800" b="1">
                <a:solidFill>
                  <a:srgbClr val="000000"/>
                </a:solidFill>
                <a:latin typeface="Arial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48" name="Rectangle 7"/>
          <p:cNvSpPr>
            <a:spLocks noChangeArrowheads="1"/>
          </p:cNvSpPr>
          <p:nvPr/>
        </p:nvSpPr>
        <p:spPr bwMode="auto">
          <a:xfrm>
            <a:off x="469900" y="6064250"/>
            <a:ext cx="2222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7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49" name="Rectangle 8"/>
          <p:cNvSpPr>
            <a:spLocks noChangeArrowheads="1"/>
          </p:cNvSpPr>
          <p:nvPr/>
        </p:nvSpPr>
        <p:spPr bwMode="auto">
          <a:xfrm>
            <a:off x="4310063" y="2147888"/>
            <a:ext cx="2857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9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.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50" name="Rectangle 9"/>
          <p:cNvSpPr>
            <a:spLocks noChangeArrowheads="1"/>
          </p:cNvSpPr>
          <p:nvPr/>
        </p:nvSpPr>
        <p:spPr bwMode="auto">
          <a:xfrm>
            <a:off x="4340225" y="2147888"/>
            <a:ext cx="2857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9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51" name="Rectangle 10"/>
          <p:cNvSpPr>
            <a:spLocks noChangeArrowheads="1"/>
          </p:cNvSpPr>
          <p:nvPr/>
        </p:nvSpPr>
        <p:spPr bwMode="auto">
          <a:xfrm>
            <a:off x="3643313" y="3325813"/>
            <a:ext cx="2857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9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.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52" name="Rectangle 11"/>
          <p:cNvSpPr>
            <a:spLocks noChangeArrowheads="1"/>
          </p:cNvSpPr>
          <p:nvPr/>
        </p:nvSpPr>
        <p:spPr bwMode="auto">
          <a:xfrm>
            <a:off x="3673475" y="3325813"/>
            <a:ext cx="2857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9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53" name="Rectangle 12"/>
          <p:cNvSpPr>
            <a:spLocks noChangeArrowheads="1"/>
          </p:cNvSpPr>
          <p:nvPr/>
        </p:nvSpPr>
        <p:spPr bwMode="auto">
          <a:xfrm>
            <a:off x="2976563" y="4613275"/>
            <a:ext cx="30162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9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.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54" name="Rectangle 13"/>
          <p:cNvSpPr>
            <a:spLocks noChangeArrowheads="1"/>
          </p:cNvSpPr>
          <p:nvPr/>
        </p:nvSpPr>
        <p:spPr bwMode="auto">
          <a:xfrm>
            <a:off x="3008313" y="4613275"/>
            <a:ext cx="2857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9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55" name="Rectangle 14"/>
          <p:cNvSpPr>
            <a:spLocks noChangeArrowheads="1"/>
          </p:cNvSpPr>
          <p:nvPr/>
        </p:nvSpPr>
        <p:spPr bwMode="auto">
          <a:xfrm>
            <a:off x="3121025" y="3200400"/>
            <a:ext cx="52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1800">
                <a:solidFill>
                  <a:srgbClr val="0000FF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56" name="Rectangle 15"/>
          <p:cNvSpPr>
            <a:spLocks noChangeArrowheads="1"/>
          </p:cNvSpPr>
          <p:nvPr/>
        </p:nvSpPr>
        <p:spPr bwMode="auto">
          <a:xfrm>
            <a:off x="563563" y="3497263"/>
            <a:ext cx="174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500">
                <a:solidFill>
                  <a:srgbClr val="000000"/>
                </a:solidFill>
                <a:latin typeface="Arial Unicode MS" pitchFamily="34" charset="-128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57" name="Rectangle 16"/>
          <p:cNvSpPr>
            <a:spLocks noChangeArrowheads="1"/>
          </p:cNvSpPr>
          <p:nvPr/>
        </p:nvSpPr>
        <p:spPr bwMode="auto">
          <a:xfrm>
            <a:off x="8042275" y="3825875"/>
            <a:ext cx="52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18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58" name="Rectangle 17"/>
          <p:cNvSpPr>
            <a:spLocks noChangeArrowheads="1"/>
          </p:cNvSpPr>
          <p:nvPr/>
        </p:nvSpPr>
        <p:spPr bwMode="auto">
          <a:xfrm>
            <a:off x="5740400" y="4878388"/>
            <a:ext cx="46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16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59" name="Rectangle 18"/>
          <p:cNvSpPr>
            <a:spLocks noChangeArrowheads="1"/>
          </p:cNvSpPr>
          <p:nvPr/>
        </p:nvSpPr>
        <p:spPr bwMode="auto">
          <a:xfrm>
            <a:off x="2735263" y="5172075"/>
            <a:ext cx="2222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7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.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60" name="Rectangle 19"/>
          <p:cNvSpPr>
            <a:spLocks noChangeArrowheads="1"/>
          </p:cNvSpPr>
          <p:nvPr/>
        </p:nvSpPr>
        <p:spPr bwMode="auto">
          <a:xfrm>
            <a:off x="2760663" y="5172075"/>
            <a:ext cx="2222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7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61" name="Rectangle 20"/>
          <p:cNvSpPr>
            <a:spLocks noChangeArrowheads="1"/>
          </p:cNvSpPr>
          <p:nvPr/>
        </p:nvSpPr>
        <p:spPr bwMode="auto">
          <a:xfrm>
            <a:off x="5118100" y="2528888"/>
            <a:ext cx="539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1400" b="1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-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62" name="Rectangle 21"/>
          <p:cNvSpPr>
            <a:spLocks noChangeArrowheads="1"/>
          </p:cNvSpPr>
          <p:nvPr/>
        </p:nvSpPr>
        <p:spPr bwMode="auto">
          <a:xfrm>
            <a:off x="4938713" y="2751138"/>
            <a:ext cx="412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1400" b="1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63" name="Rectangle 22"/>
          <p:cNvSpPr>
            <a:spLocks noChangeArrowheads="1"/>
          </p:cNvSpPr>
          <p:nvPr/>
        </p:nvSpPr>
        <p:spPr bwMode="auto">
          <a:xfrm>
            <a:off x="3668713" y="2995613"/>
            <a:ext cx="2222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7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64" name="Rectangle 23"/>
          <p:cNvSpPr>
            <a:spLocks noChangeArrowheads="1"/>
          </p:cNvSpPr>
          <p:nvPr/>
        </p:nvSpPr>
        <p:spPr bwMode="auto">
          <a:xfrm>
            <a:off x="2603500" y="3721100"/>
            <a:ext cx="52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18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65" name="Rectangle 24"/>
          <p:cNvSpPr>
            <a:spLocks noChangeArrowheads="1"/>
          </p:cNvSpPr>
          <p:nvPr/>
        </p:nvSpPr>
        <p:spPr bwMode="auto">
          <a:xfrm>
            <a:off x="2659063" y="3721100"/>
            <a:ext cx="523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18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66" name="Rectangle 25"/>
          <p:cNvSpPr>
            <a:spLocks noChangeArrowheads="1"/>
          </p:cNvSpPr>
          <p:nvPr/>
        </p:nvSpPr>
        <p:spPr bwMode="auto">
          <a:xfrm>
            <a:off x="2601913" y="2738438"/>
            <a:ext cx="523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18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67" name="Rectangle 26"/>
          <p:cNvSpPr>
            <a:spLocks noChangeArrowheads="1"/>
          </p:cNvSpPr>
          <p:nvPr/>
        </p:nvSpPr>
        <p:spPr bwMode="auto">
          <a:xfrm>
            <a:off x="2657475" y="2738438"/>
            <a:ext cx="523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18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68" name="Rectangle 27"/>
          <p:cNvSpPr>
            <a:spLocks noChangeArrowheads="1"/>
          </p:cNvSpPr>
          <p:nvPr/>
        </p:nvSpPr>
        <p:spPr bwMode="auto">
          <a:xfrm>
            <a:off x="8435975" y="1936750"/>
            <a:ext cx="57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1600" b="1">
                <a:solidFill>
                  <a:srgbClr val="00709D"/>
                </a:solidFill>
                <a:latin typeface="Arial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69" name="Rectangle 28"/>
          <p:cNvSpPr>
            <a:spLocks noChangeArrowheads="1"/>
          </p:cNvSpPr>
          <p:nvPr/>
        </p:nvSpPr>
        <p:spPr bwMode="auto">
          <a:xfrm>
            <a:off x="1798638" y="2024063"/>
            <a:ext cx="682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1600">
                <a:solidFill>
                  <a:srgbClr val="00709D"/>
                </a:solidFill>
                <a:latin typeface="Arial" charset="0"/>
                <a:ea typeface="MS PGothic" pitchFamily="34" charset="-128"/>
              </a:rPr>
              <a:t>-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70" name="Rectangle 29"/>
          <p:cNvSpPr>
            <a:spLocks noChangeArrowheads="1"/>
          </p:cNvSpPr>
          <p:nvPr/>
        </p:nvSpPr>
        <p:spPr bwMode="auto">
          <a:xfrm>
            <a:off x="4408488" y="2024063"/>
            <a:ext cx="57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1600">
                <a:solidFill>
                  <a:srgbClr val="00709D"/>
                </a:solidFill>
                <a:latin typeface="Arial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71" name="Rectangle 30"/>
          <p:cNvSpPr>
            <a:spLocks noChangeArrowheads="1"/>
          </p:cNvSpPr>
          <p:nvPr/>
        </p:nvSpPr>
        <p:spPr bwMode="auto">
          <a:xfrm>
            <a:off x="531813" y="2271713"/>
            <a:ext cx="3333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700">
                <a:solidFill>
                  <a:srgbClr val="0000FF"/>
                </a:solidFill>
                <a:latin typeface="Verdana" pitchFamily="34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72" name="Rectangle 31"/>
          <p:cNvSpPr>
            <a:spLocks noChangeArrowheads="1"/>
          </p:cNvSpPr>
          <p:nvPr/>
        </p:nvSpPr>
        <p:spPr bwMode="auto">
          <a:xfrm>
            <a:off x="6864350" y="1300163"/>
            <a:ext cx="8096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2100">
                <a:solidFill>
                  <a:srgbClr val="0000FF"/>
                </a:solidFill>
                <a:latin typeface="Calibri" pitchFamily="34" charset="0"/>
                <a:ea typeface="MS PGothic" pitchFamily="34" charset="-128"/>
              </a:rPr>
              <a:t>-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73" name="Rectangle 32"/>
          <p:cNvSpPr>
            <a:spLocks noChangeArrowheads="1"/>
          </p:cNvSpPr>
          <p:nvPr/>
        </p:nvSpPr>
        <p:spPr bwMode="auto">
          <a:xfrm>
            <a:off x="2293938" y="1624013"/>
            <a:ext cx="603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210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sp>
        <p:nvSpPr>
          <p:cNvPr id="10274" name="Rectangle 33"/>
          <p:cNvSpPr>
            <a:spLocks noChangeArrowheads="1"/>
          </p:cNvSpPr>
          <p:nvPr/>
        </p:nvSpPr>
        <p:spPr bwMode="auto">
          <a:xfrm>
            <a:off x="2609850" y="1624013"/>
            <a:ext cx="603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nb-NO" sz="210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ea typeface="MS PGothic" pitchFamily="34" charset="-128"/>
            </a:endParaRPr>
          </a:p>
        </p:txBody>
      </p:sp>
      <p:grpSp>
        <p:nvGrpSpPr>
          <p:cNvPr id="10275" name="Group 34"/>
          <p:cNvGrpSpPr>
            <a:grpSpLocks/>
          </p:cNvGrpSpPr>
          <p:nvPr/>
        </p:nvGrpSpPr>
        <p:grpSpPr bwMode="auto">
          <a:xfrm>
            <a:off x="776288" y="981075"/>
            <a:ext cx="7156450" cy="4895850"/>
            <a:chOff x="431" y="618"/>
            <a:chExt cx="4762" cy="3130"/>
          </a:xfrm>
        </p:grpSpPr>
        <p:grpSp>
          <p:nvGrpSpPr>
            <p:cNvPr id="10310" name="Group 35"/>
            <p:cNvGrpSpPr>
              <a:grpSpLocks/>
            </p:cNvGrpSpPr>
            <p:nvPr/>
          </p:nvGrpSpPr>
          <p:grpSpPr bwMode="auto">
            <a:xfrm>
              <a:off x="431" y="618"/>
              <a:ext cx="4762" cy="3130"/>
              <a:chOff x="2368" y="1067"/>
              <a:chExt cx="1004" cy="847"/>
            </a:xfrm>
          </p:grpSpPr>
          <p:sp>
            <p:nvSpPr>
              <p:cNvPr id="10313" name="Freeform 36"/>
              <p:cNvSpPr>
                <a:spLocks/>
              </p:cNvSpPr>
              <p:nvPr/>
            </p:nvSpPr>
            <p:spPr bwMode="auto">
              <a:xfrm>
                <a:off x="2368" y="1067"/>
                <a:ext cx="1004" cy="847"/>
              </a:xfrm>
              <a:custGeom>
                <a:avLst/>
                <a:gdLst>
                  <a:gd name="T0" fmla="*/ 0 w 1004"/>
                  <a:gd name="T1" fmla="*/ 847 h 847"/>
                  <a:gd name="T2" fmla="*/ 502 w 1004"/>
                  <a:gd name="T3" fmla="*/ 0 h 847"/>
                  <a:gd name="T4" fmla="*/ 502 w 1004"/>
                  <a:gd name="T5" fmla="*/ 0 h 847"/>
                  <a:gd name="T6" fmla="*/ 1004 w 1004"/>
                  <a:gd name="T7" fmla="*/ 847 h 847"/>
                  <a:gd name="T8" fmla="*/ 0 w 1004"/>
                  <a:gd name="T9" fmla="*/ 847 h 8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4" h="847">
                    <a:moveTo>
                      <a:pt x="0" y="847"/>
                    </a:moveTo>
                    <a:lnTo>
                      <a:pt x="502" y="0"/>
                    </a:lnTo>
                    <a:lnTo>
                      <a:pt x="1004" y="847"/>
                    </a:lnTo>
                    <a:lnTo>
                      <a:pt x="0" y="847"/>
                    </a:lnTo>
                    <a:close/>
                  </a:path>
                </a:pathLst>
              </a:custGeom>
              <a:solidFill>
                <a:srgbClr val="BBE0E3"/>
              </a:solidFill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0314" name="Freeform 37"/>
              <p:cNvSpPr>
                <a:spLocks/>
              </p:cNvSpPr>
              <p:nvPr/>
            </p:nvSpPr>
            <p:spPr bwMode="auto">
              <a:xfrm>
                <a:off x="2368" y="1067"/>
                <a:ext cx="1004" cy="847"/>
              </a:xfrm>
              <a:custGeom>
                <a:avLst/>
                <a:gdLst>
                  <a:gd name="T0" fmla="*/ 0 w 1004"/>
                  <a:gd name="T1" fmla="*/ 847 h 847"/>
                  <a:gd name="T2" fmla="*/ 502 w 1004"/>
                  <a:gd name="T3" fmla="*/ 0 h 847"/>
                  <a:gd name="T4" fmla="*/ 502 w 1004"/>
                  <a:gd name="T5" fmla="*/ 0 h 847"/>
                  <a:gd name="T6" fmla="*/ 1004 w 1004"/>
                  <a:gd name="T7" fmla="*/ 847 h 847"/>
                  <a:gd name="T8" fmla="*/ 0 w 1004"/>
                  <a:gd name="T9" fmla="*/ 847 h 8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4" h="847">
                    <a:moveTo>
                      <a:pt x="0" y="847"/>
                    </a:moveTo>
                    <a:lnTo>
                      <a:pt x="502" y="0"/>
                    </a:lnTo>
                    <a:lnTo>
                      <a:pt x="1004" y="847"/>
                    </a:lnTo>
                    <a:lnTo>
                      <a:pt x="0" y="847"/>
                    </a:lnTo>
                    <a:close/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0311" name="Line 38"/>
            <p:cNvSpPr>
              <a:spLocks noChangeShapeType="1"/>
            </p:cNvSpPr>
            <p:nvPr/>
          </p:nvSpPr>
          <p:spPr bwMode="auto">
            <a:xfrm flipH="1">
              <a:off x="1927" y="1752"/>
              <a:ext cx="17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nb-NO"/>
            </a:p>
          </p:txBody>
        </p:sp>
        <p:sp>
          <p:nvSpPr>
            <p:cNvPr id="10312" name="Line 39"/>
            <p:cNvSpPr>
              <a:spLocks noChangeShapeType="1"/>
            </p:cNvSpPr>
            <p:nvPr/>
          </p:nvSpPr>
          <p:spPr bwMode="auto">
            <a:xfrm flipH="1">
              <a:off x="1292" y="2614"/>
              <a:ext cx="30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nb-NO"/>
            </a:p>
          </p:txBody>
        </p:sp>
      </p:grpSp>
      <p:grpSp>
        <p:nvGrpSpPr>
          <p:cNvPr id="71720" name="Group 40"/>
          <p:cNvGrpSpPr>
            <a:grpSpLocks/>
          </p:cNvGrpSpPr>
          <p:nvPr/>
        </p:nvGrpSpPr>
        <p:grpSpPr bwMode="auto">
          <a:xfrm>
            <a:off x="6975475" y="836613"/>
            <a:ext cx="1879600" cy="1727200"/>
            <a:chOff x="4468" y="527"/>
            <a:chExt cx="1179" cy="1088"/>
          </a:xfrm>
        </p:grpSpPr>
        <p:sp>
          <p:nvSpPr>
            <p:cNvPr id="10308" name="AutoShape 41"/>
            <p:cNvSpPr>
              <a:spLocks/>
            </p:cNvSpPr>
            <p:nvPr/>
          </p:nvSpPr>
          <p:spPr bwMode="auto">
            <a:xfrm>
              <a:off x="4468" y="527"/>
              <a:ext cx="227" cy="1088"/>
            </a:xfrm>
            <a:prstGeom prst="rightBrace">
              <a:avLst>
                <a:gd name="adj1" fmla="val 39941"/>
                <a:gd name="adj2" fmla="val 50000"/>
              </a:avLst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/>
              <a:endParaRPr lang="nb-NO" altLang="nb-NO">
                <a:solidFill>
                  <a:schemeClr val="hlink"/>
                </a:solidFill>
                <a:ea typeface="MS PGothic" pitchFamily="34" charset="-128"/>
              </a:endParaRPr>
            </a:p>
          </p:txBody>
        </p:sp>
        <p:sp>
          <p:nvSpPr>
            <p:cNvPr id="10309" name="Text Box 42"/>
            <p:cNvSpPr txBox="1">
              <a:spLocks noChangeArrowheads="1"/>
            </p:cNvSpPr>
            <p:nvPr/>
          </p:nvSpPr>
          <p:spPr bwMode="auto">
            <a:xfrm>
              <a:off x="4694" y="663"/>
              <a:ext cx="953" cy="641"/>
            </a:xfrm>
            <a:prstGeom prst="rect">
              <a:avLst/>
            </a:prstGeom>
            <a:noFill/>
            <a:ln w="41275">
              <a:noFill/>
              <a:prstDash val="sysDot"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altLang="nb-NO" sz="2000" b="1">
                  <a:solidFill>
                    <a:schemeClr val="hlink"/>
                  </a:solidFill>
                  <a:latin typeface="Calibri" pitchFamily="34" charset="0"/>
                  <a:ea typeface="MS PGothic" pitchFamily="34" charset="-128"/>
                </a:rPr>
                <a:t>Overordnet styring og prioritering</a:t>
              </a:r>
              <a:endParaRPr lang="en-US" altLang="nb-NO" sz="2000" b="1">
                <a:solidFill>
                  <a:schemeClr val="hlink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grpSp>
        <p:nvGrpSpPr>
          <p:cNvPr id="71723" name="Group 43"/>
          <p:cNvGrpSpPr>
            <a:grpSpLocks/>
          </p:cNvGrpSpPr>
          <p:nvPr/>
        </p:nvGrpSpPr>
        <p:grpSpPr bwMode="auto">
          <a:xfrm>
            <a:off x="7048500" y="2420938"/>
            <a:ext cx="1841500" cy="1727200"/>
            <a:chOff x="4468" y="1570"/>
            <a:chExt cx="1156" cy="1088"/>
          </a:xfrm>
        </p:grpSpPr>
        <p:sp>
          <p:nvSpPr>
            <p:cNvPr id="10306" name="AutoShape 44"/>
            <p:cNvSpPr>
              <a:spLocks/>
            </p:cNvSpPr>
            <p:nvPr/>
          </p:nvSpPr>
          <p:spPr bwMode="auto">
            <a:xfrm>
              <a:off x="4468" y="1570"/>
              <a:ext cx="227" cy="1088"/>
            </a:xfrm>
            <a:prstGeom prst="rightBrace">
              <a:avLst>
                <a:gd name="adj1" fmla="val 39941"/>
                <a:gd name="adj2" fmla="val 50000"/>
              </a:avLst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nb-NO" altLang="nb-NO">
                <a:ea typeface="MS PGothic" pitchFamily="34" charset="-128"/>
              </a:endParaRPr>
            </a:p>
          </p:txBody>
        </p:sp>
        <p:sp>
          <p:nvSpPr>
            <p:cNvPr id="10307" name="Text Box 45"/>
            <p:cNvSpPr txBox="1">
              <a:spLocks noChangeArrowheads="1"/>
            </p:cNvSpPr>
            <p:nvPr/>
          </p:nvSpPr>
          <p:spPr bwMode="auto">
            <a:xfrm>
              <a:off x="4468" y="1842"/>
              <a:ext cx="1156" cy="641"/>
            </a:xfrm>
            <a:prstGeom prst="rect">
              <a:avLst/>
            </a:prstGeom>
            <a:noFill/>
            <a:ln w="41275">
              <a:noFill/>
              <a:prstDash val="sysDot"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altLang="nb-NO" sz="2000" b="1">
                  <a:solidFill>
                    <a:schemeClr val="folHlink"/>
                  </a:solidFill>
                  <a:latin typeface="Calibri" pitchFamily="34" charset="0"/>
                  <a:ea typeface="MS PGothic" pitchFamily="34" charset="-128"/>
                </a:rPr>
                <a:t>Etatsledelse, juss og organisering </a:t>
              </a:r>
              <a:endParaRPr lang="en-US" altLang="nb-NO" sz="2000" b="1">
                <a:solidFill>
                  <a:schemeClr val="folHlink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grpSp>
        <p:nvGrpSpPr>
          <p:cNvPr id="71726" name="Group 46"/>
          <p:cNvGrpSpPr>
            <a:grpSpLocks/>
          </p:cNvGrpSpPr>
          <p:nvPr/>
        </p:nvGrpSpPr>
        <p:grpSpPr bwMode="auto">
          <a:xfrm>
            <a:off x="7048500" y="4149725"/>
            <a:ext cx="1806575" cy="1727200"/>
            <a:chOff x="4468" y="2568"/>
            <a:chExt cx="1134" cy="1088"/>
          </a:xfrm>
        </p:grpSpPr>
        <p:sp>
          <p:nvSpPr>
            <p:cNvPr id="10304" name="AutoShape 47"/>
            <p:cNvSpPr>
              <a:spLocks/>
            </p:cNvSpPr>
            <p:nvPr/>
          </p:nvSpPr>
          <p:spPr bwMode="auto">
            <a:xfrm>
              <a:off x="4468" y="2568"/>
              <a:ext cx="227" cy="1088"/>
            </a:xfrm>
            <a:prstGeom prst="rightBrace">
              <a:avLst>
                <a:gd name="adj1" fmla="val 39941"/>
                <a:gd name="adj2" fmla="val 50000"/>
              </a:avLst>
            </a:prstGeom>
            <a:noFill/>
            <a:ln w="3810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nb-NO" altLang="nb-NO">
                <a:ea typeface="MS PGothic" pitchFamily="34" charset="-128"/>
              </a:endParaRPr>
            </a:p>
          </p:txBody>
        </p:sp>
        <p:sp>
          <p:nvSpPr>
            <p:cNvPr id="10305" name="Text Box 48"/>
            <p:cNvSpPr txBox="1">
              <a:spLocks noChangeArrowheads="1"/>
            </p:cNvSpPr>
            <p:nvPr/>
          </p:nvSpPr>
          <p:spPr bwMode="auto">
            <a:xfrm>
              <a:off x="4649" y="2795"/>
              <a:ext cx="953" cy="447"/>
            </a:xfrm>
            <a:prstGeom prst="rect">
              <a:avLst/>
            </a:prstGeom>
            <a:noFill/>
            <a:ln w="41275">
              <a:noFill/>
              <a:prstDash val="sysDot"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altLang="nb-NO" sz="2000" b="1">
                  <a:solidFill>
                    <a:srgbClr val="339966"/>
                  </a:solidFill>
                  <a:latin typeface="Calibri" pitchFamily="34" charset="0"/>
                  <a:ea typeface="MS PGothic" pitchFamily="34" charset="-128"/>
                </a:rPr>
                <a:t>Operativt : IKT ogFag </a:t>
              </a:r>
              <a:endParaRPr lang="en-US" altLang="nb-NO" sz="2000" b="1">
                <a:solidFill>
                  <a:srgbClr val="339966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sp>
        <p:nvSpPr>
          <p:cNvPr id="10279" name="Line 55"/>
          <p:cNvSpPr>
            <a:spLocks noChangeShapeType="1"/>
          </p:cNvSpPr>
          <p:nvPr/>
        </p:nvSpPr>
        <p:spPr bwMode="auto">
          <a:xfrm flipH="1">
            <a:off x="1625600" y="981075"/>
            <a:ext cx="2603500" cy="489585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nb-NO"/>
          </a:p>
        </p:txBody>
      </p:sp>
      <p:sp>
        <p:nvSpPr>
          <p:cNvPr id="10280" name="Line 56"/>
          <p:cNvSpPr>
            <a:spLocks noChangeShapeType="1"/>
          </p:cNvSpPr>
          <p:nvPr/>
        </p:nvSpPr>
        <p:spPr bwMode="auto">
          <a:xfrm flipH="1">
            <a:off x="1625600" y="981075"/>
            <a:ext cx="2603500" cy="489585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nb-NO"/>
          </a:p>
        </p:txBody>
      </p:sp>
      <p:grpSp>
        <p:nvGrpSpPr>
          <p:cNvPr id="10281" name="Group 57"/>
          <p:cNvGrpSpPr>
            <a:grpSpLocks/>
          </p:cNvGrpSpPr>
          <p:nvPr/>
        </p:nvGrpSpPr>
        <p:grpSpPr bwMode="auto">
          <a:xfrm>
            <a:off x="1120775" y="981075"/>
            <a:ext cx="5921375" cy="4895850"/>
            <a:chOff x="703" y="618"/>
            <a:chExt cx="3715" cy="3084"/>
          </a:xfrm>
        </p:grpSpPr>
        <p:grpSp>
          <p:nvGrpSpPr>
            <p:cNvPr id="10285" name="Group 58"/>
            <p:cNvGrpSpPr>
              <a:grpSpLocks/>
            </p:cNvGrpSpPr>
            <p:nvPr/>
          </p:nvGrpSpPr>
          <p:grpSpPr bwMode="auto">
            <a:xfrm>
              <a:off x="1028" y="844"/>
              <a:ext cx="3390" cy="588"/>
              <a:chOff x="1107" y="917"/>
              <a:chExt cx="3804" cy="568"/>
            </a:xfrm>
          </p:grpSpPr>
          <p:sp>
            <p:nvSpPr>
              <p:cNvPr id="10302" name="Rectangle 59"/>
              <p:cNvSpPr>
                <a:spLocks noChangeArrowheads="1"/>
              </p:cNvSpPr>
              <p:nvPr/>
            </p:nvSpPr>
            <p:spPr bwMode="auto">
              <a:xfrm>
                <a:off x="1347" y="1335"/>
                <a:ext cx="221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nb-NO" sz="1600" b="1">
                    <a:solidFill>
                      <a:schemeClr val="hlink"/>
                    </a:solidFill>
                    <a:latin typeface="Calibri" pitchFamily="34" charset="0"/>
                    <a:ea typeface="MS PGothic" pitchFamily="34" charset="-128"/>
                  </a:rPr>
                  <a:t>Generelle mål, rammer  for prosjekt </a:t>
                </a:r>
                <a:endParaRPr lang="en-US" altLang="nb-NO" sz="2000">
                  <a:solidFill>
                    <a:schemeClr val="hlink"/>
                  </a:solidFill>
                  <a:ea typeface="MS PGothic" pitchFamily="34" charset="-128"/>
                </a:endParaRPr>
              </a:p>
            </p:txBody>
          </p:sp>
          <p:sp>
            <p:nvSpPr>
              <p:cNvPr id="10303" name="Rectangle 64"/>
              <p:cNvSpPr>
                <a:spLocks noChangeArrowheads="1"/>
              </p:cNvSpPr>
              <p:nvPr/>
            </p:nvSpPr>
            <p:spPr bwMode="auto">
              <a:xfrm>
                <a:off x="1107" y="917"/>
                <a:ext cx="3804" cy="225"/>
              </a:xfrm>
              <a:prstGeom prst="rect">
                <a:avLst/>
              </a:prstGeom>
              <a:solidFill>
                <a:schemeClr val="hlink">
                  <a:alpha val="3137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nb-NO">
                    <a:solidFill>
                      <a:schemeClr val="hlink"/>
                    </a:solidFill>
                    <a:latin typeface="Comic Sans MS" pitchFamily="66" charset="0"/>
                    <a:ea typeface="MS PGothic" pitchFamily="34" charset="-128"/>
                  </a:rPr>
                  <a:t>Departementene</a:t>
                </a:r>
                <a:r>
                  <a:rPr lang="en-US" altLang="nb-NO" sz="1800">
                    <a:solidFill>
                      <a:schemeClr val="hlink"/>
                    </a:solidFill>
                    <a:latin typeface="Comic Sans MS" pitchFamily="66" charset="0"/>
                    <a:ea typeface="MS PGothic" pitchFamily="34" charset="-128"/>
                  </a:rPr>
                  <a:t> </a:t>
                </a:r>
              </a:p>
            </p:txBody>
          </p:sp>
        </p:grpSp>
        <p:grpSp>
          <p:nvGrpSpPr>
            <p:cNvPr id="10286" name="Group 66"/>
            <p:cNvGrpSpPr>
              <a:grpSpLocks/>
            </p:cNvGrpSpPr>
            <p:nvPr/>
          </p:nvGrpSpPr>
          <p:grpSpPr bwMode="auto">
            <a:xfrm>
              <a:off x="703" y="618"/>
              <a:ext cx="3492" cy="3084"/>
              <a:chOff x="703" y="618"/>
              <a:chExt cx="3492" cy="3084"/>
            </a:xfrm>
          </p:grpSpPr>
          <p:grpSp>
            <p:nvGrpSpPr>
              <p:cNvPr id="10287" name="Group 67"/>
              <p:cNvGrpSpPr>
                <a:grpSpLocks/>
              </p:cNvGrpSpPr>
              <p:nvPr/>
            </p:nvGrpSpPr>
            <p:grpSpPr bwMode="auto">
              <a:xfrm>
                <a:off x="703" y="1868"/>
                <a:ext cx="3392" cy="1654"/>
                <a:chOff x="703" y="1870"/>
                <a:chExt cx="3392" cy="1697"/>
              </a:xfrm>
            </p:grpSpPr>
            <p:sp>
              <p:nvSpPr>
                <p:cNvPr id="10295" name="Oval 69"/>
                <p:cNvSpPr>
                  <a:spLocks noChangeArrowheads="1"/>
                </p:cNvSpPr>
                <p:nvPr/>
              </p:nvSpPr>
              <p:spPr bwMode="auto">
                <a:xfrm>
                  <a:off x="3052" y="2937"/>
                  <a:ext cx="1043" cy="590"/>
                </a:xfrm>
                <a:prstGeom prst="ellipse">
                  <a:avLst/>
                </a:prstGeom>
                <a:solidFill>
                  <a:srgbClr val="008000">
                    <a:alpha val="7843"/>
                  </a:srgbClr>
                </a:solidFill>
                <a:ln w="41275">
                  <a:solidFill>
                    <a:srgbClr val="008000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nb-NO" altLang="nb-NO">
                    <a:ea typeface="MS PGothic" pitchFamily="34" charset="-128"/>
                  </a:endParaRPr>
                </a:p>
              </p:txBody>
            </p:sp>
            <p:grpSp>
              <p:nvGrpSpPr>
                <p:cNvPr id="10296" name="Group 72"/>
                <p:cNvGrpSpPr>
                  <a:grpSpLocks/>
                </p:cNvGrpSpPr>
                <p:nvPr/>
              </p:nvGrpSpPr>
              <p:grpSpPr bwMode="auto">
                <a:xfrm>
                  <a:off x="1299" y="1870"/>
                  <a:ext cx="1688" cy="605"/>
                  <a:chOff x="-376" y="1880"/>
                  <a:chExt cx="7225" cy="779"/>
                </a:xfrm>
              </p:grpSpPr>
              <p:sp>
                <p:nvSpPr>
                  <p:cNvPr id="10300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-376" y="1880"/>
                    <a:ext cx="7225" cy="779"/>
                  </a:xfrm>
                  <a:prstGeom prst="ellipse">
                    <a:avLst/>
                  </a:prstGeom>
                  <a:solidFill>
                    <a:srgbClr val="0000FF">
                      <a:alpha val="7843"/>
                    </a:srgbClr>
                  </a:solidFill>
                  <a:ln w="41275">
                    <a:solidFill>
                      <a:schemeClr val="folHlink"/>
                    </a:solidFill>
                    <a:prstDash val="sysDot"/>
                    <a:miter lim="800000"/>
                    <a:headEnd/>
                    <a:tailEnd/>
                  </a:ln>
                  <a:effectLst/>
                </p:spPr>
                <p:txBody>
                  <a:bodyPr wrap="none" lIns="90000" tIns="46800" rIns="90000" bIns="46800" anchor="ctr"/>
                  <a:lstStyle/>
                  <a:p>
                    <a:endParaRPr lang="nb-NO" altLang="nb-NO">
                      <a:ea typeface="MS PGothic" pitchFamily="34" charset="-128"/>
                    </a:endParaRPr>
                  </a:p>
                </p:txBody>
              </p:sp>
              <p:sp>
                <p:nvSpPr>
                  <p:cNvPr id="10301" name="Text Box 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52" y="1978"/>
                    <a:ext cx="5797" cy="488"/>
                  </a:xfrm>
                  <a:prstGeom prst="rect">
                    <a:avLst/>
                  </a:prstGeom>
                  <a:noFill/>
                  <a:ln w="41275">
                    <a:noFill/>
                    <a:prstDash val="sysDot"/>
                    <a:miter lim="800000"/>
                    <a:headEnd/>
                    <a:tailEnd/>
                  </a:ln>
                  <a:effectLst/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pPr algn="ctr"/>
                    <a:r>
                      <a:rPr lang="nb-NO" altLang="nb-NO" sz="1600" b="1">
                        <a:latin typeface="Calibri" pitchFamily="34" charset="0"/>
                        <a:ea typeface="MS PGothic" pitchFamily="34" charset="-128"/>
                      </a:rPr>
                      <a:t>Prosjekt-mandat, styringsgruppe  </a:t>
                    </a:r>
                    <a:endParaRPr lang="en-US" altLang="nb-NO" sz="1600" b="1">
                      <a:latin typeface="Calibri" pitchFamily="34" charset="0"/>
                      <a:ea typeface="MS PGothic" pitchFamily="34" charset="-128"/>
                    </a:endParaRPr>
                  </a:p>
                </p:txBody>
              </p:sp>
            </p:grpSp>
            <p:grpSp>
              <p:nvGrpSpPr>
                <p:cNvPr id="10297" name="Group 78"/>
                <p:cNvGrpSpPr>
                  <a:grpSpLocks/>
                </p:cNvGrpSpPr>
                <p:nvPr/>
              </p:nvGrpSpPr>
              <p:grpSpPr bwMode="auto">
                <a:xfrm>
                  <a:off x="703" y="2977"/>
                  <a:ext cx="1135" cy="590"/>
                  <a:chOff x="521" y="2568"/>
                  <a:chExt cx="5330" cy="998"/>
                </a:xfrm>
              </p:grpSpPr>
              <p:sp>
                <p:nvSpPr>
                  <p:cNvPr id="10298" name="Oval 79"/>
                  <p:cNvSpPr>
                    <a:spLocks noChangeArrowheads="1"/>
                  </p:cNvSpPr>
                  <p:nvPr/>
                </p:nvSpPr>
                <p:spPr bwMode="auto">
                  <a:xfrm>
                    <a:off x="521" y="2568"/>
                    <a:ext cx="4898" cy="998"/>
                  </a:xfrm>
                  <a:prstGeom prst="ellipse">
                    <a:avLst/>
                  </a:prstGeom>
                  <a:solidFill>
                    <a:srgbClr val="008000">
                      <a:alpha val="7843"/>
                    </a:srgbClr>
                  </a:solidFill>
                  <a:ln w="41275">
                    <a:solidFill>
                      <a:srgbClr val="008000"/>
                    </a:solidFill>
                    <a:prstDash val="sysDot"/>
                    <a:miter lim="800000"/>
                    <a:headEnd/>
                    <a:tailEnd/>
                  </a:ln>
                  <a:effectLst/>
                </p:spPr>
                <p:txBody>
                  <a:bodyPr wrap="none" lIns="90000" tIns="46800" rIns="90000" bIns="46800" anchor="ctr"/>
                  <a:lstStyle/>
                  <a:p>
                    <a:endParaRPr lang="nb-NO" altLang="nb-NO">
                      <a:ea typeface="MS PGothic" pitchFamily="34" charset="-128"/>
                    </a:endParaRPr>
                  </a:p>
                </p:txBody>
              </p:sp>
              <p:sp>
                <p:nvSpPr>
                  <p:cNvPr id="10299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928" y="2787"/>
                    <a:ext cx="4923" cy="5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0" rIns="0" bIns="0">
                    <a:spAutoFit/>
                  </a:bodyPr>
                  <a:lstStyle/>
                  <a:p>
                    <a:pPr algn="ctr"/>
                    <a:r>
                      <a:rPr lang="nb-NO" altLang="nb-NO" sz="1600" b="1">
                        <a:latin typeface="Calibri" pitchFamily="34" charset="0"/>
                        <a:ea typeface="MS PGothic" pitchFamily="34" charset="-128"/>
                      </a:rPr>
                      <a:t> Konkrete prosjekt-gruppe  </a:t>
                    </a:r>
                  </a:p>
                </p:txBody>
              </p:sp>
            </p:grpSp>
          </p:grpSp>
          <p:grpSp>
            <p:nvGrpSpPr>
              <p:cNvPr id="10288" name="Group 90"/>
              <p:cNvGrpSpPr>
                <a:grpSpLocks/>
              </p:cNvGrpSpPr>
              <p:nvPr/>
            </p:nvGrpSpPr>
            <p:grpSpPr bwMode="auto">
              <a:xfrm>
                <a:off x="1020" y="618"/>
                <a:ext cx="3175" cy="3084"/>
                <a:chOff x="1020" y="618"/>
                <a:chExt cx="3175" cy="3084"/>
              </a:xfrm>
            </p:grpSpPr>
            <p:sp>
              <p:nvSpPr>
                <p:cNvPr id="10289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1383" y="618"/>
                  <a:ext cx="1270" cy="30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nb-NO"/>
                </a:p>
              </p:txBody>
            </p:sp>
            <p:sp>
              <p:nvSpPr>
                <p:cNvPr id="10290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1791" y="618"/>
                  <a:ext cx="908" cy="30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nb-NO"/>
                </a:p>
              </p:txBody>
            </p:sp>
            <p:sp>
              <p:nvSpPr>
                <p:cNvPr id="10291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2517" y="618"/>
                  <a:ext cx="136" cy="30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nb-NO"/>
                </a:p>
              </p:txBody>
            </p:sp>
            <p:sp>
              <p:nvSpPr>
                <p:cNvPr id="10292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1020" y="618"/>
                  <a:ext cx="1633" cy="30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nb-NO"/>
                </a:p>
              </p:txBody>
            </p:sp>
            <p:sp>
              <p:nvSpPr>
                <p:cNvPr id="10293" name="Line 95"/>
                <p:cNvSpPr>
                  <a:spLocks noChangeShapeType="1"/>
                </p:cNvSpPr>
                <p:nvPr/>
              </p:nvSpPr>
              <p:spPr bwMode="auto">
                <a:xfrm>
                  <a:off x="2699" y="618"/>
                  <a:ext cx="1496" cy="30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nb-NO"/>
                </a:p>
              </p:txBody>
            </p:sp>
            <p:sp>
              <p:nvSpPr>
                <p:cNvPr id="10294" name="Line 96"/>
                <p:cNvSpPr>
                  <a:spLocks noChangeShapeType="1"/>
                </p:cNvSpPr>
                <p:nvPr/>
              </p:nvSpPr>
              <p:spPr bwMode="auto">
                <a:xfrm>
                  <a:off x="2653" y="618"/>
                  <a:ext cx="726" cy="30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nb-NO"/>
                </a:p>
              </p:txBody>
            </p:sp>
          </p:grpSp>
        </p:grpSp>
      </p:grpSp>
      <p:sp>
        <p:nvSpPr>
          <p:cNvPr id="10282" name="Oval 73"/>
          <p:cNvSpPr>
            <a:spLocks noChangeArrowheads="1"/>
          </p:cNvSpPr>
          <p:nvPr/>
        </p:nvSpPr>
        <p:spPr bwMode="auto">
          <a:xfrm>
            <a:off x="4351338" y="2960688"/>
            <a:ext cx="2690812" cy="936625"/>
          </a:xfrm>
          <a:prstGeom prst="ellipse">
            <a:avLst/>
          </a:prstGeom>
          <a:solidFill>
            <a:srgbClr val="0000FF">
              <a:alpha val="7843"/>
            </a:srgbClr>
          </a:solidFill>
          <a:ln w="41275">
            <a:solidFill>
              <a:schemeClr val="folHlink"/>
            </a:solidFill>
            <a:prstDash val="sysDot"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nb-NO" altLang="nb-NO">
              <a:ea typeface="MS PGothic" pitchFamily="34" charset="-128"/>
            </a:endParaRPr>
          </a:p>
        </p:txBody>
      </p:sp>
      <p:sp>
        <p:nvSpPr>
          <p:cNvPr id="10283" name="Text Box 74"/>
          <p:cNvSpPr txBox="1">
            <a:spLocks noChangeArrowheads="1"/>
          </p:cNvSpPr>
          <p:nvPr/>
        </p:nvSpPr>
        <p:spPr bwMode="auto">
          <a:xfrm>
            <a:off x="4746625" y="3103563"/>
            <a:ext cx="2157413" cy="585787"/>
          </a:xfrm>
          <a:prstGeom prst="rect">
            <a:avLst/>
          </a:prstGeom>
          <a:noFill/>
          <a:ln w="41275">
            <a:noFill/>
            <a:prstDash val="sysDot"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/>
            <a:r>
              <a:rPr lang="nb-NO" altLang="nb-NO" sz="1600" b="1">
                <a:latin typeface="Calibri" pitchFamily="34" charset="0"/>
                <a:ea typeface="MS PGothic" pitchFamily="34" charset="-128"/>
              </a:rPr>
              <a:t>Prosjekt-mandat, styringsgruppe  </a:t>
            </a:r>
            <a:endParaRPr lang="en-US" altLang="nb-NO" sz="1600" b="1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10284" name="Rectangle 80"/>
          <p:cNvSpPr>
            <a:spLocks noChangeArrowheads="1"/>
          </p:cNvSpPr>
          <p:nvPr/>
        </p:nvSpPr>
        <p:spPr bwMode="auto">
          <a:xfrm>
            <a:off x="4864100" y="4826000"/>
            <a:ext cx="16716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nb-NO" altLang="nb-NO" sz="1600" b="1">
                <a:latin typeface="Calibri" pitchFamily="34" charset="0"/>
                <a:ea typeface="MS PGothic" pitchFamily="34" charset="-128"/>
              </a:rPr>
              <a:t> Konkrete prosjekt-gruppe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Harmoni">
  <a:themeElements>
    <a:clrScheme name="Harmoni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Harmoni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Harmoni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moni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moni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moni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moni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moni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moni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Designs\Harmoni.pot</Template>
  <TotalTime>453693</TotalTime>
  <Words>1176</Words>
  <Application>Microsoft Office PowerPoint</Application>
  <PresentationFormat>Custom</PresentationFormat>
  <Paragraphs>98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Harmoni</vt:lpstr>
      <vt:lpstr>FINF 4001 - Eksamensoppgaven høsten 2013</vt:lpstr>
      <vt:lpstr>Generelt om besvarelsen </vt:lpstr>
      <vt:lpstr>Sp. 1: hovedelementene i sikringen av personopplysninger </vt:lpstr>
      <vt:lpstr>Virkemidler </vt:lpstr>
      <vt:lpstr>Faser i utviklingen av et rettslig beslutningssystem….</vt:lpstr>
      <vt:lpstr>Sp. 4 Forholdet mellom prosjekt og i linjen, gevinstrealisering</vt:lpstr>
      <vt:lpstr>Mulig støttefigur for å forklare prosjekt-linje, spesielt for å ilustrere tverr-sektorielle prosjekter  </vt:lpstr>
    </vt:vector>
  </TitlesOfParts>
  <Company>AFIN/IRI, 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FINF4001 -</dc:title>
  <dc:subject>E-forvaltning -historie,  rammeverk , samordning</dc:subject>
  <dc:creator>Arild Jansen</dc:creator>
  <cp:lastModifiedBy>Arild Johan Jansen</cp:lastModifiedBy>
  <cp:revision>493</cp:revision>
  <cp:lastPrinted>2015-11-26T07:24:16Z</cp:lastPrinted>
  <dcterms:created xsi:type="dcterms:W3CDTF">1998-08-18T15:50:44Z</dcterms:created>
  <dcterms:modified xsi:type="dcterms:W3CDTF">2015-11-26T07:32:38Z</dcterms:modified>
  <cp:category>e-forvaltning</cp:category>
</cp:coreProperties>
</file>