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B9AD-497C-4573-BD25-22E2DC417ACB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96B9-C131-4C27-B17E-4BACAE727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0071-A0DD-4BBE-84B9-09F3D786085A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7304-0C19-4698-B612-327DEACC42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5B64-BB5D-42B0-BC59-16D28CCC0AE3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B3B5-B88C-4F51-A0E4-A6CAB26D01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11AA-9B37-459B-AB0A-5214269CE267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1FF6-0CF0-4390-B706-EFE57FCEA1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A2BD-42D0-4DED-B657-4F9A058D2B2A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8993-FF5E-4DC3-82D3-A747BE31CD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6E3A-0D04-4A64-AE10-18F200594CB4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C305-F614-4730-AABE-6487431607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B9B6-5086-4035-AB5D-D05B340196BE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4CED-9D88-441C-A83B-37BFCD0033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6DF7-4A4C-4A40-A75A-FFBC5E6A36C6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D459F-E815-44A4-8BE6-D3763A78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95B0-3E87-4228-8B0B-709234E780A1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7A57-BF2B-43C5-A9FE-FEE01243F1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AD87-3D0B-4AC1-8D55-18655507C2BD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E84B-6DB4-4E45-B90C-4CB468B7A4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013F-7F62-4608-9DE9-A7DAC776DB08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1F82E-03D8-47FA-ADC0-496F63C1020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0F2D1-4787-42A5-8477-F66A1D52D1FC}" type="datetimeFigureOut">
              <a:rPr lang="nb-NO"/>
              <a:pPr>
                <a:defRPr/>
              </a:pPr>
              <a:t>15.09.2015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57037-8547-4FAF-9AC4-6C927B6F98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1885950"/>
          </a:xfrm>
        </p:spPr>
        <p:txBody>
          <a:bodyPr/>
          <a:lstStyle/>
          <a:p>
            <a:pPr algn="l" eaLnBrk="1" hangingPunct="1">
              <a:tabLst>
                <a:tab pos="531813" algn="l"/>
              </a:tabLst>
            </a:pP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I:   Jus som ramme for beslutningssystemer i  	forvaltningen</a:t>
            </a:r>
            <a:b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II:  </a:t>
            </a:r>
            <a:r>
              <a:rPr lang="nn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Aktøranalyse og systemavgrensing </a:t>
            </a:r>
            <a:r>
              <a:rPr lang="nn-NO" sz="3200" dirty="0" smtClean="0"/>
              <a:t/>
            </a:r>
            <a:br>
              <a:rPr lang="nn-NO" sz="3200" dirty="0" smtClean="0"/>
            </a:br>
            <a:endParaRPr lang="nb-NO" sz="3200" dirty="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Ramme eller innhold?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Relevante lover og forskrifter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ikke lar seg transformere eller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 ikke ønsker å transformere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Selv om en rettsregel ikke direkte kan transformeres fordi den er skjønnsmessig, kan den gjøre det nødvendig med systemtekniske tiltak (jf. pol § 13 og ”tilfredsstillende” informasjonssikkerhet)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rgbClr val="0070C0"/>
                </a:solidFill>
              </a:rPr>
              <a:t>Regelverk som for tiden er aktuelle som ramme for utvikling av rettslige beslutningssystemer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072063"/>
          </a:xfrm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Forvaltningsloven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Forvaltningslovforskriften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eForvaltningsforskriften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IT-standardforskriften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Personopplysningsloven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Diskriminerings- og tilgjengelighetsloven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Arkivloven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Arkivforskriften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Offentleglova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err="1" smtClean="0"/>
              <a:t>Offentleglovforskriften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err="1" smtClean="0"/>
              <a:t>Esignaturloven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Åndsverkloven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 om offentlige anskaffelser, jf Statens standavtaler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Lover og forskrifter innen vedkommende forvaltningsområde som er lex </a:t>
            </a:r>
            <a:r>
              <a:rPr lang="nb-NO" dirty="0" err="1" smtClean="0"/>
              <a:t>specialis</a:t>
            </a:r>
            <a:r>
              <a:rPr lang="nb-NO" dirty="0" smtClean="0"/>
              <a:t> i forhold til nevnte generelle regelverk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Sentrale temaer i det rettslige rammeverket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643602"/>
          </a:xfrm>
        </p:spPr>
        <p:txBody>
          <a:bodyPr/>
          <a:lstStyle/>
          <a:p>
            <a:r>
              <a:rPr lang="nb-NO" sz="1800" dirty="0" smtClean="0">
                <a:solidFill>
                  <a:srgbClr val="C00000"/>
                </a:solidFill>
              </a:rPr>
              <a:t>Overordnede systemkrav</a:t>
            </a:r>
          </a:p>
          <a:p>
            <a:pPr lvl="1"/>
            <a:r>
              <a:rPr lang="nb-NO" sz="1800" dirty="0" smtClean="0"/>
              <a:t>Krav til organisering,  internkontroll, informasjonssikkerhet, grenser for kontroll med ansatte, </a:t>
            </a:r>
            <a:r>
              <a:rPr lang="nb-NO" sz="1800" dirty="0" err="1" smtClean="0"/>
              <a:t>eforvaltningsstandarder</a:t>
            </a:r>
            <a:r>
              <a:rPr lang="nb-NO" sz="1800" dirty="0" smtClean="0"/>
              <a:t>, tilgjengelighet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Vilkår og begrensninger  vedrørende innhenting av opplysninger</a:t>
            </a:r>
          </a:p>
          <a:p>
            <a:pPr lvl="1"/>
            <a:r>
              <a:rPr lang="nb-NO" sz="1800" dirty="0" smtClean="0"/>
              <a:t>Rettslig grunnlag, hjemmel for krav om opplysninger, konsesjonsplikt, formålsbegrensning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Informasjonsflyt og konfidensialitet</a:t>
            </a:r>
          </a:p>
          <a:p>
            <a:pPr lvl="1"/>
            <a:r>
              <a:rPr lang="nb-NO" sz="1800" dirty="0" smtClean="0"/>
              <a:t>Rapporteringsplikt/-rett, taushetsplikt,  elektronisk kommunikasjon + forrige punkt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Innsyn og åpenhet</a:t>
            </a:r>
          </a:p>
          <a:p>
            <a:pPr lvl="1"/>
            <a:r>
              <a:rPr lang="nb-NO" sz="1800" dirty="0" smtClean="0"/>
              <a:t>Partsinnsyn, registrertes innsyn, offentlig innsyn, varsling/informasjon, begrunnelse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Veiledning og brukermedvirkning</a:t>
            </a:r>
          </a:p>
          <a:p>
            <a:pPr lvl="1"/>
            <a:r>
              <a:rPr lang="nb-NO" sz="1800" dirty="0" smtClean="0"/>
              <a:t>Generell veiledningsplikt, krav til utforming av skjemaer, kontradiksjon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Opplysningskvalitet</a:t>
            </a:r>
          </a:p>
          <a:p>
            <a:pPr lvl="1"/>
            <a:r>
              <a:rPr lang="nb-NO" sz="1800" dirty="0" smtClean="0"/>
              <a:t>Krav  til saksutredning, presisjon, fullstendighet, riktighet, retting og sletting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Konkurranse og økonomiske interesser</a:t>
            </a:r>
          </a:p>
          <a:p>
            <a:pPr lvl="1"/>
            <a:r>
              <a:rPr lang="nb-NO" sz="1800" dirty="0" smtClean="0"/>
              <a:t>Anskaffelsesregelverk, opphavsrett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kebent trekant 5"/>
          <p:cNvSpPr/>
          <p:nvPr/>
        </p:nvSpPr>
        <p:spPr>
          <a:xfrm>
            <a:off x="1625589" y="1639657"/>
            <a:ext cx="5143500" cy="4357688"/>
          </a:xfrm>
          <a:prstGeom prst="triangl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Likebent trekant 7"/>
          <p:cNvSpPr/>
          <p:nvPr/>
        </p:nvSpPr>
        <p:spPr>
          <a:xfrm>
            <a:off x="1625589" y="4139970"/>
            <a:ext cx="2205038" cy="18669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2" name="Gruppe 9"/>
          <p:cNvGrpSpPr>
            <a:grpSpLocks/>
          </p:cNvGrpSpPr>
          <p:nvPr/>
        </p:nvGrpSpPr>
        <p:grpSpPr bwMode="auto">
          <a:xfrm>
            <a:off x="625464" y="4925782"/>
            <a:ext cx="2274888" cy="1084263"/>
            <a:chOff x="571472" y="4286256"/>
            <a:chExt cx="2275150" cy="1083712"/>
          </a:xfrm>
        </p:grpSpPr>
        <p:sp>
          <p:nvSpPr>
            <p:cNvPr id="7" name="Likebent trekant 6"/>
            <p:cNvSpPr/>
            <p:nvPr/>
          </p:nvSpPr>
          <p:spPr>
            <a:xfrm>
              <a:off x="1571712" y="4286256"/>
              <a:ext cx="1274910" cy="1071018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4" name="TekstSylinder 8"/>
            <p:cNvSpPr txBox="1">
              <a:spLocks noChangeArrowheads="1"/>
            </p:cNvSpPr>
            <p:nvPr/>
          </p:nvSpPr>
          <p:spPr bwMode="auto">
            <a:xfrm>
              <a:off x="571472" y="5000636"/>
              <a:ext cx="8130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Parter</a:t>
              </a:r>
            </a:p>
          </p:txBody>
        </p:sp>
      </p:grpSp>
      <p:grpSp>
        <p:nvGrpSpPr>
          <p:cNvPr id="3" name="Gruppe 13"/>
          <p:cNvGrpSpPr>
            <a:grpSpLocks/>
          </p:cNvGrpSpPr>
          <p:nvPr/>
        </p:nvGrpSpPr>
        <p:grpSpPr bwMode="auto">
          <a:xfrm>
            <a:off x="3071802" y="1211032"/>
            <a:ext cx="2205037" cy="2295525"/>
            <a:chOff x="3018177" y="571480"/>
            <a:chExt cx="2205054" cy="2295540"/>
          </a:xfrm>
        </p:grpSpPr>
        <p:sp>
          <p:nvSpPr>
            <p:cNvPr id="11" name="Likebent trekant 10"/>
            <p:cNvSpPr/>
            <p:nvPr/>
          </p:nvSpPr>
          <p:spPr>
            <a:xfrm>
              <a:off x="3018177" y="1000108"/>
              <a:ext cx="2205054" cy="1866912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2" name="TekstSylinder 12"/>
            <p:cNvSpPr txBox="1">
              <a:spLocks noChangeArrowheads="1"/>
            </p:cNvSpPr>
            <p:nvPr/>
          </p:nvSpPr>
          <p:spPr bwMode="auto">
            <a:xfrm>
              <a:off x="3214678" y="571480"/>
              <a:ext cx="19800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Annen forvaltning</a:t>
              </a:r>
            </a:p>
          </p:txBody>
        </p:sp>
      </p:grpSp>
      <p:grpSp>
        <p:nvGrpSpPr>
          <p:cNvPr id="4" name="Gruppe 16"/>
          <p:cNvGrpSpPr>
            <a:grpSpLocks/>
          </p:cNvGrpSpPr>
          <p:nvPr/>
        </p:nvGrpSpPr>
        <p:grpSpPr bwMode="auto">
          <a:xfrm>
            <a:off x="4554524" y="4139970"/>
            <a:ext cx="3791889" cy="2146966"/>
            <a:chOff x="4500562" y="3500438"/>
            <a:chExt cx="3791344" cy="2146340"/>
          </a:xfrm>
        </p:grpSpPr>
        <p:sp>
          <p:nvSpPr>
            <p:cNvPr id="12" name="Likebent trekant 11"/>
            <p:cNvSpPr/>
            <p:nvPr/>
          </p:nvSpPr>
          <p:spPr>
            <a:xfrm>
              <a:off x="4500562" y="3500438"/>
              <a:ext cx="2204719" cy="186635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0" name="TekstSylinder 15"/>
            <p:cNvSpPr txBox="1">
              <a:spLocks noChangeArrowheads="1"/>
            </p:cNvSpPr>
            <p:nvPr/>
          </p:nvSpPr>
          <p:spPr bwMode="auto">
            <a:xfrm>
              <a:off x="6786582" y="5000635"/>
              <a:ext cx="1505324" cy="64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Private</a:t>
              </a:r>
            </a:p>
            <a:p>
              <a:r>
                <a:rPr lang="nb-NO" dirty="0" smtClean="0"/>
                <a:t>virksomheter</a:t>
              </a:r>
              <a:endParaRPr lang="nb-NO" dirty="0"/>
            </a:p>
          </p:txBody>
        </p:sp>
      </p:grpSp>
      <p:grpSp>
        <p:nvGrpSpPr>
          <p:cNvPr id="5" name="Gruppe 29"/>
          <p:cNvGrpSpPr>
            <a:grpSpLocks/>
          </p:cNvGrpSpPr>
          <p:nvPr/>
        </p:nvGrpSpPr>
        <p:grpSpPr bwMode="auto">
          <a:xfrm>
            <a:off x="2411402" y="2354032"/>
            <a:ext cx="3857625" cy="3571875"/>
            <a:chOff x="2071670" y="1285860"/>
            <a:chExt cx="3857652" cy="3571900"/>
          </a:xfrm>
        </p:grpSpPr>
        <p:grpSp>
          <p:nvGrpSpPr>
            <p:cNvPr id="5141" name="Gruppe 25"/>
            <p:cNvGrpSpPr>
              <a:grpSpLocks/>
            </p:cNvGrpSpPr>
            <p:nvPr/>
          </p:nvGrpSpPr>
          <p:grpSpPr bwMode="auto">
            <a:xfrm>
              <a:off x="2613516" y="2071678"/>
              <a:ext cx="2494955" cy="2034206"/>
              <a:chOff x="2613516" y="2071678"/>
              <a:chExt cx="2494955" cy="2034206"/>
            </a:xfrm>
          </p:grpSpPr>
          <p:sp>
            <p:nvSpPr>
              <p:cNvPr id="22" name="Magnetplate 21"/>
              <p:cNvSpPr/>
              <p:nvPr/>
            </p:nvSpPr>
            <p:spPr>
              <a:xfrm>
                <a:off x="3000364" y="2571744"/>
                <a:ext cx="1714512" cy="1500198"/>
              </a:xfrm>
              <a:prstGeom prst="flowChartMagneticDisk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" name="Pil ned 22"/>
              <p:cNvSpPr/>
              <p:nvPr/>
            </p:nvSpPr>
            <p:spPr>
              <a:xfrm>
                <a:off x="3714744" y="2071679"/>
                <a:ext cx="357190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Pil ned 23"/>
              <p:cNvSpPr/>
              <p:nvPr/>
            </p:nvSpPr>
            <p:spPr>
              <a:xfrm rot="14456123">
                <a:off x="2791606" y="35440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5" name="Pil ned 24"/>
              <p:cNvSpPr/>
              <p:nvPr/>
            </p:nvSpPr>
            <p:spPr>
              <a:xfrm rot="7578310">
                <a:off x="4572793" y="35694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27" name="Magnetplate 26"/>
            <p:cNvSpPr/>
            <p:nvPr/>
          </p:nvSpPr>
          <p:spPr>
            <a:xfrm>
              <a:off x="3357554" y="128586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8" name="Magnetplate 27"/>
            <p:cNvSpPr/>
            <p:nvPr/>
          </p:nvSpPr>
          <p:spPr>
            <a:xfrm>
              <a:off x="2071670" y="4143380"/>
              <a:ext cx="500065" cy="428628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9" name="Magnetplate 28"/>
            <p:cNvSpPr/>
            <p:nvPr/>
          </p:nvSpPr>
          <p:spPr>
            <a:xfrm>
              <a:off x="4929190" y="414338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54" name="TekstSylinder 53"/>
          <p:cNvSpPr txBox="1"/>
          <p:nvPr/>
        </p:nvSpPr>
        <p:spPr>
          <a:xfrm>
            <a:off x="696872" y="6211669"/>
            <a:ext cx="165942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dirty="0"/>
              <a:t>Grad av</a:t>
            </a:r>
          </a:p>
          <a:p>
            <a:pPr>
              <a:defRPr/>
            </a:pPr>
            <a:r>
              <a:rPr lang="nb-NO" dirty="0" smtClean="0"/>
              <a:t>selvbetjening</a:t>
            </a:r>
            <a:r>
              <a:rPr lang="nb-NO" dirty="0"/>
              <a:t>?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5840408" y="3425587"/>
            <a:ext cx="300039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dirty="0"/>
              <a:t>Grad </a:t>
            </a:r>
            <a:r>
              <a:rPr lang="nb-NO" dirty="0" smtClean="0"/>
              <a:t>av diffus forvaltning?</a:t>
            </a:r>
            <a:endParaRPr lang="nb-NO" dirty="0"/>
          </a:p>
        </p:txBody>
      </p:sp>
      <p:sp>
        <p:nvSpPr>
          <p:cNvPr id="36" name="Tittel 3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Aktøranalyse og systemavgrensing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7" name="TekstSylinder 36"/>
          <p:cNvSpPr txBox="1"/>
          <p:nvPr/>
        </p:nvSpPr>
        <p:spPr>
          <a:xfrm>
            <a:off x="214282" y="2143116"/>
            <a:ext cx="3121367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Grunnleggende krav:</a:t>
            </a:r>
          </a:p>
          <a:p>
            <a:r>
              <a:rPr lang="nb-NO" dirty="0" smtClean="0"/>
              <a:t>Forsvarlig saksbehandling – </a:t>
            </a:r>
          </a:p>
          <a:p>
            <a:r>
              <a:rPr lang="nb-NO" dirty="0" smtClean="0"/>
              <a:t>risikotilnærming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 smtClean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Vedkommende forvaltningsorgan, andre forvaltningsorganer og private virksomheter må ha lovlig tilgang til opplysningene og har i utgangspunktet selvstendige behandlingsansvar</a:t>
            </a:r>
          </a:p>
          <a:p>
            <a:pPr lvl="1"/>
            <a:r>
              <a:rPr lang="nb-NO" dirty="0" smtClean="0"/>
              <a:t>Andre forvaltningsorganers og private virksomheters bestemmelsesrett kan imidlertid være begrenset av lov, forskrift og avtale</a:t>
            </a:r>
          </a:p>
          <a:p>
            <a:pPr lvl="1"/>
            <a:r>
              <a:rPr lang="nb-NO" dirty="0" smtClean="0"/>
              <a:t>Partene har normalt ikke behandlingsansvar fordi de i utgangspunktet ikke kommer inn under personopplysningsloven (jf. § 3 og private formål)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Partens medvirkning i saksbehandlingen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/>
          <a:lstStyle/>
          <a:p>
            <a:r>
              <a:rPr lang="nb-NO" sz="2400" dirty="0" smtClean="0"/>
              <a:t>Innebærer begrenset automatisering</a:t>
            </a:r>
          </a:p>
          <a:p>
            <a:r>
              <a:rPr lang="nb-NO" sz="2400" dirty="0" smtClean="0"/>
              <a:t>Hensyn for</a:t>
            </a:r>
          </a:p>
          <a:p>
            <a:pPr lvl="1"/>
            <a:r>
              <a:rPr lang="nb-NO" sz="1800" dirty="0" smtClean="0"/>
              <a:t>Formidling av rettsinformasjon</a:t>
            </a:r>
          </a:p>
          <a:p>
            <a:pPr lvl="1"/>
            <a:r>
              <a:rPr lang="nb-NO" sz="1800" dirty="0" smtClean="0"/>
              <a:t>Ansvarliggjøring av partene</a:t>
            </a:r>
          </a:p>
          <a:p>
            <a:pPr lvl="1"/>
            <a:r>
              <a:rPr lang="nb-NO" sz="1800" dirty="0" smtClean="0"/>
              <a:t>Kunnskapsinnhenting for forvaltningsorganet</a:t>
            </a:r>
          </a:p>
          <a:p>
            <a:pPr lvl="1"/>
            <a:r>
              <a:rPr lang="nb-NO" sz="1800" dirty="0" smtClean="0"/>
              <a:t>Demokratisk medvirkning</a:t>
            </a:r>
          </a:p>
          <a:p>
            <a:r>
              <a:rPr lang="nb-NO" sz="2400" dirty="0" smtClean="0"/>
              <a:t>Hensyn mot</a:t>
            </a:r>
          </a:p>
          <a:p>
            <a:pPr lvl="1"/>
            <a:r>
              <a:rPr lang="nb-NO" sz="1800" dirty="0" smtClean="0"/>
              <a:t>Feil og misforståelser</a:t>
            </a:r>
          </a:p>
          <a:p>
            <a:pPr lvl="1"/>
            <a:r>
              <a:rPr lang="nb-NO" sz="1800" dirty="0" smtClean="0"/>
              <a:t>Tid</a:t>
            </a:r>
          </a:p>
          <a:p>
            <a:pPr lvl="1"/>
            <a:r>
              <a:rPr lang="nb-NO" sz="1800" dirty="0" smtClean="0"/>
              <a:t>Sosiale ulikheter</a:t>
            </a:r>
          </a:p>
          <a:p>
            <a:r>
              <a:rPr lang="nb-NO" sz="2400" dirty="0" smtClean="0"/>
              <a:t>Typer medvirkning</a:t>
            </a:r>
          </a:p>
          <a:p>
            <a:pPr lvl="1"/>
            <a:r>
              <a:rPr lang="nb-NO" sz="1800" dirty="0" smtClean="0"/>
              <a:t>Initiering</a:t>
            </a:r>
          </a:p>
          <a:p>
            <a:pPr lvl="1"/>
            <a:r>
              <a:rPr lang="nb-NO" sz="1800" dirty="0" smtClean="0"/>
              <a:t>Beslutningsgrunnlag (herunder korrigering)</a:t>
            </a:r>
          </a:p>
          <a:p>
            <a:pPr lvl="1"/>
            <a:r>
              <a:rPr lang="nb-NO" sz="1800" dirty="0" smtClean="0"/>
              <a:t>Behandlingsregler</a:t>
            </a:r>
          </a:p>
          <a:p>
            <a:r>
              <a:rPr lang="nb-NO" sz="2400" dirty="0" smtClean="0"/>
              <a:t>Betydningen av legalitetsprinsippet og </a:t>
            </a:r>
            <a:r>
              <a:rPr lang="nb-NO" sz="2400" dirty="0" err="1" smtClean="0"/>
              <a:t>forsvarlighets-prinsippet</a:t>
            </a:r>
            <a:endParaRPr lang="nb-NO" sz="2400" dirty="0" smtClean="0"/>
          </a:p>
          <a:p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Automatisert versus manuell behandling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/>
          <a:lstStyle/>
          <a:p>
            <a:r>
              <a:rPr lang="nb-NO" sz="2000" dirty="0" smtClean="0"/>
              <a:t>Er automatisering mulig?</a:t>
            </a:r>
          </a:p>
          <a:p>
            <a:pPr lvl="1"/>
            <a:r>
              <a:rPr lang="nb-NO" sz="1800" dirty="0" smtClean="0"/>
              <a:t>Skjønn (ikke rettsstyrt vurdering) versus vaghet knyttet til rettsanvendelsen</a:t>
            </a:r>
          </a:p>
          <a:p>
            <a:pPr lvl="1"/>
            <a:r>
              <a:rPr lang="nb-NO" sz="1800" dirty="0" smtClean="0"/>
              <a:t>Plikt til å utøve konkret skjønn?</a:t>
            </a:r>
          </a:p>
          <a:p>
            <a:pPr lvl="1"/>
            <a:r>
              <a:rPr lang="nb-NO" sz="1800" dirty="0" smtClean="0"/>
              <a:t>Standardisering av skjønn</a:t>
            </a:r>
          </a:p>
          <a:p>
            <a:pPr lvl="1"/>
            <a:r>
              <a:rPr lang="nb-NO" sz="1800" dirty="0" smtClean="0"/>
              <a:t>Registrere resultater av skjønn</a:t>
            </a:r>
          </a:p>
          <a:p>
            <a:pPr lvl="1"/>
            <a:r>
              <a:rPr lang="nb-NO" sz="1800" dirty="0" smtClean="0"/>
              <a:t>Skjønn i klageomgangen</a:t>
            </a:r>
          </a:p>
          <a:p>
            <a:r>
              <a:rPr lang="nb-NO" sz="2000" dirty="0" smtClean="0"/>
              <a:t>Er automatisering hensiktsmessig?</a:t>
            </a:r>
          </a:p>
          <a:p>
            <a:pPr lvl="1"/>
            <a:r>
              <a:rPr lang="nb-NO" sz="1800" dirty="0" smtClean="0"/>
              <a:t>Bruksfrekvens</a:t>
            </a:r>
          </a:p>
          <a:p>
            <a:pPr lvl="1"/>
            <a:r>
              <a:rPr lang="nb-NO" sz="1800" dirty="0" smtClean="0"/>
              <a:t>Kompetansebygging</a:t>
            </a:r>
          </a:p>
          <a:p>
            <a:pPr lvl="1"/>
            <a:r>
              <a:rPr lang="nb-NO" sz="1800" dirty="0" smtClean="0"/>
              <a:t>Utviklingskostnader</a:t>
            </a:r>
          </a:p>
          <a:p>
            <a:r>
              <a:rPr lang="nb-NO" sz="2000" dirty="0" smtClean="0"/>
              <a:t>Er automatisering forsvarlig og ønskelig?</a:t>
            </a:r>
          </a:p>
          <a:p>
            <a:pPr lvl="1"/>
            <a:r>
              <a:rPr lang="nb-NO" sz="1800" dirty="0" smtClean="0"/>
              <a:t>Forutberegnelighet og effektivitet versus konkret rettferdighet</a:t>
            </a:r>
          </a:p>
          <a:p>
            <a:r>
              <a:rPr lang="nb-NO" sz="2000" dirty="0" smtClean="0"/>
              <a:t>Hva er forholdet mellom automatiserte og manuelle deler av saksbehandlingen?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412</Words>
  <Application>Microsoft Office PowerPoint</Application>
  <PresentationFormat>Skjermfremvisning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Office-tema</vt:lpstr>
      <vt:lpstr>I:   Jus som ramme for beslutningssystemer i   forvaltningen II:  Aktøranalyse og systemavgrensing  </vt:lpstr>
      <vt:lpstr>Ramme eller innhold?</vt:lpstr>
      <vt:lpstr>Regelverk som for tiden er aktuelle som ramme for utvikling av rettslige beslutningssystemer</vt:lpstr>
      <vt:lpstr>Sentrale temaer i det rettslige rammeverket</vt:lpstr>
      <vt:lpstr>Aktøranalyse og systemavgrensing</vt:lpstr>
      <vt:lpstr> Behandlingsansvar og bestemmelsesrett </vt:lpstr>
      <vt:lpstr>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for beslutningssystemer i forvaltningen Aktøranalyse og systemavgrensing</dc:title>
  <dc:creator>eier</dc:creator>
  <cp:lastModifiedBy>dag wiese schartum</cp:lastModifiedBy>
  <cp:revision>11</cp:revision>
  <dcterms:created xsi:type="dcterms:W3CDTF">2011-09-02T10:21:32Z</dcterms:created>
  <dcterms:modified xsi:type="dcterms:W3CDTF">2015-09-15T19:39:20Z</dcterms:modified>
</cp:coreProperties>
</file>