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71" r:id="rId3"/>
    <p:sldId id="268" r:id="rId4"/>
    <p:sldId id="264" r:id="rId5"/>
    <p:sldId id="270" r:id="rId6"/>
    <p:sldId id="273" r:id="rId7"/>
    <p:sldId id="272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1176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8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Ad. oppsummering av FINF4001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Hovedelementer i pensum og undervisning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472" y="1000108"/>
            <a:ext cx="8358246" cy="5572164"/>
          </a:xfrm>
        </p:spPr>
        <p:txBody>
          <a:bodyPr/>
          <a:lstStyle/>
          <a:p>
            <a:r>
              <a:rPr lang="nb-NO" sz="2000" dirty="0" smtClean="0"/>
              <a:t>Overordnet</a:t>
            </a:r>
          </a:p>
          <a:p>
            <a:pPr lvl="1"/>
            <a:r>
              <a:rPr lang="nb-NO" sz="1600" dirty="0" smtClean="0"/>
              <a:t>Perspektiver </a:t>
            </a:r>
            <a:r>
              <a:rPr lang="nb-NO" sz="1600" dirty="0" smtClean="0"/>
              <a:t>på forvaltningsinformatikk (se bilde 3 nedenfor)</a:t>
            </a:r>
          </a:p>
          <a:p>
            <a:pPr lvl="1"/>
            <a:r>
              <a:rPr lang="nb-NO" sz="1600" dirty="0" smtClean="0"/>
              <a:t>Perspektiver </a:t>
            </a:r>
            <a:r>
              <a:rPr lang="nb-NO" sz="1600" dirty="0" smtClean="0"/>
              <a:t>på </a:t>
            </a:r>
            <a:r>
              <a:rPr lang="nb-NO" sz="1600" dirty="0" err="1" smtClean="0"/>
              <a:t>eforvaltningsprosjekter</a:t>
            </a:r>
            <a:r>
              <a:rPr lang="nb-NO" sz="1600" dirty="0" smtClean="0"/>
              <a:t> (se bilde 4 nedenfor)</a:t>
            </a:r>
          </a:p>
          <a:p>
            <a:pPr lvl="1"/>
            <a:r>
              <a:rPr lang="nb-NO" sz="1600" dirty="0" smtClean="0"/>
              <a:t>IKT-politikk og </a:t>
            </a:r>
            <a:r>
              <a:rPr lang="nb-NO" sz="1600" dirty="0" smtClean="0"/>
              <a:t>-styring </a:t>
            </a:r>
            <a:r>
              <a:rPr lang="nb-NO" sz="1600" dirty="0" smtClean="0"/>
              <a:t>i offentlig </a:t>
            </a:r>
            <a:r>
              <a:rPr lang="nb-NO" sz="1600" dirty="0" smtClean="0"/>
              <a:t>sektor (jf. Arilds gjennomgang)</a:t>
            </a:r>
            <a:br>
              <a:rPr lang="nb-NO" sz="1600" dirty="0" smtClean="0"/>
            </a:br>
            <a:r>
              <a:rPr lang="nb-NO" sz="1400" dirty="0" smtClean="0"/>
              <a:t>Jf. arkitekturprinsipper, standardisering, gevinstrealisering mv</a:t>
            </a:r>
            <a:endParaRPr lang="nb-NO" sz="1400" dirty="0"/>
          </a:p>
          <a:p>
            <a:r>
              <a:rPr lang="nb-NO" sz="2000" dirty="0" smtClean="0"/>
              <a:t>Fra </a:t>
            </a:r>
            <a:r>
              <a:rPr lang="nb-NO" sz="2000" dirty="0" smtClean="0"/>
              <a:t>lovtekst til programkode (se bilde 5 nedenfor</a:t>
            </a:r>
            <a:r>
              <a:rPr lang="nb-NO" sz="2000" dirty="0" smtClean="0"/>
              <a:t>)</a:t>
            </a:r>
          </a:p>
          <a:p>
            <a:r>
              <a:rPr lang="nb-NO" sz="2000" dirty="0" smtClean="0"/>
              <a:t>Tverrgående temaer</a:t>
            </a:r>
            <a:endParaRPr lang="nb-NO" sz="2000" dirty="0" smtClean="0"/>
          </a:p>
          <a:p>
            <a:pPr lvl="1"/>
            <a:r>
              <a:rPr lang="nb-NO" sz="1600" dirty="0" smtClean="0"/>
              <a:t>Informasjonssikkerhet </a:t>
            </a:r>
            <a:r>
              <a:rPr lang="nb-NO" sz="1600" dirty="0" smtClean="0"/>
              <a:t>(jf særlig personopplysningsloven, -forskriften og </a:t>
            </a:r>
            <a:r>
              <a:rPr lang="nb-NO" sz="1600" dirty="0" err="1" smtClean="0"/>
              <a:t>eforvaltningsforskriften</a:t>
            </a:r>
            <a:r>
              <a:rPr lang="nb-NO" sz="1600" dirty="0" smtClean="0"/>
              <a:t>)</a:t>
            </a:r>
          </a:p>
          <a:p>
            <a:pPr lvl="1"/>
            <a:r>
              <a:rPr lang="nb-NO" sz="1600" dirty="0" smtClean="0"/>
              <a:t>Offentlighet</a:t>
            </a:r>
            <a:r>
              <a:rPr lang="nb-NO" sz="1600" dirty="0"/>
              <a:t>, </a:t>
            </a:r>
            <a:r>
              <a:rPr lang="nb-NO" sz="1600" dirty="0" smtClean="0"/>
              <a:t>e-demokrati, </a:t>
            </a:r>
            <a:r>
              <a:rPr lang="nb-NO" sz="1600" dirty="0" smtClean="0"/>
              <a:t>innsyn </a:t>
            </a:r>
            <a:r>
              <a:rPr lang="nb-NO" sz="1600" dirty="0" smtClean="0"/>
              <a:t>og </a:t>
            </a:r>
            <a:r>
              <a:rPr lang="nb-NO" sz="1600" dirty="0" smtClean="0"/>
              <a:t>IKT, </a:t>
            </a:r>
            <a:r>
              <a:rPr lang="nb-NO" sz="1600" dirty="0" smtClean="0"/>
              <a:t>statens kommunikasjonspolitikk, sosiale medier</a:t>
            </a:r>
          </a:p>
          <a:p>
            <a:pPr lvl="1"/>
            <a:r>
              <a:rPr lang="nb-NO" sz="1600" dirty="0" smtClean="0"/>
              <a:t>Forvaltningsmyndigheter, myndighetsutøvelse og ombud </a:t>
            </a:r>
            <a:r>
              <a:rPr lang="nb-NO" sz="1600" i="1" dirty="0" smtClean="0"/>
              <a:t>(ikke undervist)</a:t>
            </a:r>
          </a:p>
          <a:p>
            <a:r>
              <a:rPr lang="nb-NO" sz="2000" dirty="0" smtClean="0"/>
              <a:t>Regn </a:t>
            </a:r>
            <a:r>
              <a:rPr lang="nb-NO" sz="2000" dirty="0" smtClean="0"/>
              <a:t>også med å kunne svare på spørsmål som forutsetter</a:t>
            </a:r>
          </a:p>
          <a:p>
            <a:pPr lvl="1"/>
            <a:r>
              <a:rPr lang="nb-NO" sz="1800" dirty="0" smtClean="0"/>
              <a:t>Innsikter om </a:t>
            </a:r>
            <a:r>
              <a:rPr lang="nb-NO" sz="1800" i="1" dirty="0" smtClean="0"/>
              <a:t>sammenhenger</a:t>
            </a:r>
            <a:r>
              <a:rPr lang="nb-NO" sz="1800" dirty="0" smtClean="0"/>
              <a:t> mellom elementene (ovenfor)</a:t>
            </a:r>
          </a:p>
          <a:p>
            <a:pPr lvl="1"/>
            <a:r>
              <a:rPr lang="nb-NO" sz="1800" dirty="0" smtClean="0"/>
              <a:t>drøftelser av </a:t>
            </a:r>
            <a:r>
              <a:rPr lang="nb-NO" sz="1800" i="1" dirty="0" smtClean="0"/>
              <a:t>aktuelle </a:t>
            </a:r>
            <a:r>
              <a:rPr lang="nb-NO" sz="1800" i="1" dirty="0" smtClean="0"/>
              <a:t>spørsmål/tiltak </a:t>
            </a:r>
            <a:r>
              <a:rPr lang="nb-NO" sz="1800" dirty="0" smtClean="0"/>
              <a:t>som er knyttet til elementene </a:t>
            </a:r>
            <a:r>
              <a:rPr lang="nb-NO" sz="1800" dirty="0" smtClean="0"/>
              <a:t>ovenfor</a:t>
            </a:r>
            <a:br>
              <a:rPr lang="nb-NO" sz="1800" dirty="0" smtClean="0"/>
            </a:br>
            <a:r>
              <a:rPr lang="nb-NO" sz="1800" dirty="0" smtClean="0"/>
              <a:t>jf. digital postkasse, OEP, </a:t>
            </a:r>
            <a:endParaRPr lang="nb-NO" sz="1800" dirty="0" smtClean="0"/>
          </a:p>
          <a:p>
            <a:pPr marL="0" indent="0">
              <a:buNone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13877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Hvordan kan beslutningssystemer sies å ha betydning for personvernet?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Er det grunn til å reformulere personvernidealet i lys av beslutningssystemer?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Hvilke krav stilles til beslutningssystemer for at personvernet skal bli ivaretatt?</a:t>
            </a:r>
          </a:p>
          <a:p>
            <a:pPr>
              <a:buFont typeface="Arial" pitchFamily="34" charset="0"/>
              <a:buChar char="•"/>
            </a:pPr>
            <a:r>
              <a:rPr lang="nb-NO" sz="1700" dirty="0" smtClean="0"/>
              <a:t>     Er det grunn til å endre på  eksisterende beslutningssystemer i lys av personvernidealet?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Fasene i fra lovtekst til programkode</a:t>
            </a:r>
            <a:endParaRPr lang="nb-NO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548680"/>
            <a:ext cx="7772400" cy="936104"/>
          </a:xfrm>
        </p:spPr>
        <p:txBody>
          <a:bodyPr/>
          <a:lstStyle/>
          <a:p>
            <a:r>
              <a:rPr lang="nb-NO" sz="3200" dirty="0" smtClean="0">
                <a:solidFill>
                  <a:srgbClr val="0000FF"/>
                </a:solidFill>
              </a:rPr>
              <a:t>Hjelpemidler til eksamen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5040560"/>
          </a:xfrm>
        </p:spPr>
        <p:txBody>
          <a:bodyPr/>
          <a:lstStyle/>
          <a:p>
            <a:r>
              <a:rPr lang="nb-NO" sz="2000" dirty="0"/>
              <a:t>Det er tillatt å ha med seg de lover og forskrifter som er angitt i </a:t>
            </a:r>
            <a:r>
              <a:rPr lang="nb-NO" sz="2000" dirty="0" smtClean="0"/>
              <a:t>pensumlisten</a:t>
            </a:r>
            <a:r>
              <a:rPr lang="nb-NO" sz="2000" dirty="0"/>
              <a:t>:</a:t>
            </a:r>
            <a:endParaRPr lang="nb-NO" sz="2000" dirty="0" smtClean="0"/>
          </a:p>
          <a:p>
            <a:pPr lvl="2"/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Forvaltningsloven </a:t>
            </a:r>
            <a:endParaRPr lang="nb-NO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eForvaltningsforskriften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om IT-standarder i forvaltningen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Offentleglova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til offentleglova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Personopplysningsloven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Personopplysningsforskriften </a:t>
            </a:r>
            <a:r>
              <a:rPr lang="nb-NO" dirty="0" err="1">
                <a:solidFill>
                  <a:schemeClr val="accent1">
                    <a:lumMod val="50000"/>
                  </a:schemeClr>
                </a:solidFill>
              </a:rPr>
              <a:t>kap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. 2 og 3.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Tilgjengelighets- og diskrimineringsloven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om universell 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utforming</a:t>
            </a:r>
          </a:p>
          <a:p>
            <a:r>
              <a:rPr lang="nb-NO" sz="2000" dirty="0" smtClean="0"/>
              <a:t>Hjelpemidlene bør være </a:t>
            </a:r>
            <a:r>
              <a:rPr lang="nb-NO" sz="2000" dirty="0"/>
              <a:t>i form av særtrykk (helst ikke fotokopier</a:t>
            </a:r>
            <a:r>
              <a:rPr lang="nb-NO" sz="2000" dirty="0" smtClean="0"/>
              <a:t>)</a:t>
            </a:r>
          </a:p>
          <a:p>
            <a:r>
              <a:rPr lang="nb-NO" sz="2000" dirty="0" smtClean="0"/>
              <a:t>Dersom </a:t>
            </a:r>
            <a:r>
              <a:rPr lang="nb-NO" sz="2000" dirty="0"/>
              <a:t>oppgaveteksten forutsetter tilgang til lovtekst e.l., deles dette ut som del av oppgaven</a:t>
            </a:r>
          </a:p>
          <a:p>
            <a:pPr lvl="3"/>
            <a:endParaRPr lang="nb-NO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681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928694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Noen ord om eksamen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28596" y="1142984"/>
            <a:ext cx="8215370" cy="5357850"/>
          </a:xfrm>
        </p:spPr>
        <p:txBody>
          <a:bodyPr/>
          <a:lstStyle/>
          <a:p>
            <a:r>
              <a:rPr lang="nb-NO" sz="1800" dirty="0" smtClean="0"/>
              <a:t>10. </a:t>
            </a:r>
            <a:r>
              <a:rPr lang="nb-NO" sz="1800" dirty="0" smtClean="0"/>
              <a:t>desember kl. 10.00, 6 timer skriftlig eksamen</a:t>
            </a:r>
          </a:p>
          <a:p>
            <a:r>
              <a:rPr lang="nb-NO" sz="1800" dirty="0" smtClean="0"/>
              <a:t>Tidligere oppgaver er tilgjengelige fra emnesiden. </a:t>
            </a:r>
            <a:r>
              <a:rPr lang="nb-NO" sz="1800" i="1" dirty="0" smtClean="0"/>
              <a:t>Bruk dem!</a:t>
            </a:r>
          </a:p>
          <a:p>
            <a:r>
              <a:rPr lang="nb-NO" sz="1800" dirty="0" smtClean="0"/>
              <a:t>Oppgaver har gjerne flere deler som alle må besvares</a:t>
            </a:r>
          </a:p>
          <a:p>
            <a:r>
              <a:rPr lang="nb-NO" sz="1800" dirty="0" smtClean="0"/>
              <a:t>Det gis ikke oppgaver som kun er basert på forelesningspresentasjoner, men slike presentasjoner er klart relevante</a:t>
            </a:r>
          </a:p>
          <a:p>
            <a:r>
              <a:rPr lang="nb-NO" sz="1800" dirty="0" smtClean="0"/>
              <a:t>Husk at alle deler av pensum er relevant for eksamen, også deler som ikke er tillagt stor vekt i undervisningen</a:t>
            </a:r>
          </a:p>
          <a:p>
            <a:r>
              <a:rPr lang="nb-NO" sz="1800" dirty="0" smtClean="0"/>
              <a:t>Husk </a:t>
            </a:r>
            <a:r>
              <a:rPr lang="nb-NO" sz="1800" dirty="0" smtClean="0"/>
              <a:t>å les oppgaveteksten godt og bruk tid på å disponere før du skriver besvarelsen</a:t>
            </a:r>
          </a:p>
          <a:p>
            <a:r>
              <a:rPr lang="nb-NO" sz="1800" dirty="0" smtClean="0"/>
              <a:t>Arild eller Dag </a:t>
            </a:r>
            <a:r>
              <a:rPr lang="nb-NO" sz="1800" dirty="0" smtClean="0"/>
              <a:t>kommer på trøsterunde ca kl 10.15</a:t>
            </a:r>
          </a:p>
          <a:p>
            <a:r>
              <a:rPr lang="nb-NO" sz="1800" dirty="0" smtClean="0"/>
              <a:t>Er oppgaveteksten uklar: Prøv alltid å forstå den slik at den gjelder sentrale spørsmål  i pensum; forklar og begrunn din fortolkning</a:t>
            </a:r>
          </a:p>
          <a:p>
            <a:r>
              <a:rPr lang="nb-NO" sz="1800" dirty="0" smtClean="0"/>
              <a:t>Eksempler (reelle eller konstruerte) og figurerer (i kombinasjon med tekst) er alltid populært blant sensorene</a:t>
            </a:r>
            <a:r>
              <a:rPr lang="nb-NO" sz="1800" dirty="0" smtClean="0"/>
              <a:t>! Håndtegnede figurer kan også leveres (blir skannet)</a:t>
            </a:r>
            <a:endParaRPr lang="nb-NO" sz="1800" dirty="0" smtClean="0"/>
          </a:p>
          <a:p>
            <a:r>
              <a:rPr lang="nb-NO" sz="1800" dirty="0" smtClean="0"/>
              <a:t>Selvstendighet gir alltid uttelling. Når du har redegjort for innholdet av pensum, vil en kritisk analyse, supplerende framstilling mv. alltid kunne gi gevinst!</a:t>
            </a:r>
          </a:p>
          <a:p>
            <a:r>
              <a:rPr lang="nb-NO" sz="1800" dirty="0" smtClean="0"/>
              <a:t>Send med disposisjonen </a:t>
            </a:r>
            <a:r>
              <a:rPr lang="nb-NO" sz="1800" dirty="0" smtClean="0"/>
              <a:t>dersom du ikke rekker å skrive ferdig</a:t>
            </a:r>
          </a:p>
          <a:p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517</Words>
  <Application>Microsoft Office PowerPoint</Application>
  <PresentationFormat>Skjermfremvisning (4:3)</PresentationFormat>
  <Paragraphs>90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Office-tema</vt:lpstr>
      <vt:lpstr>Utklipp</vt:lpstr>
      <vt:lpstr>Ad. oppsummering av FINF4001 </vt:lpstr>
      <vt:lpstr>Hovedelementer i pensum og undervisning</vt:lpstr>
      <vt:lpstr>PowerPoint-presentasjon</vt:lpstr>
      <vt:lpstr>PowerPoint-presentasjon</vt:lpstr>
      <vt:lpstr>Fasene i fra lovtekst til programkode</vt:lpstr>
      <vt:lpstr>Hjelpemidler til eksamen</vt:lpstr>
      <vt:lpstr>Noen ord om eksamen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 wiese schartum</cp:lastModifiedBy>
  <cp:revision>23</cp:revision>
  <cp:lastPrinted>2009-08-17T18:52:07Z</cp:lastPrinted>
  <dcterms:created xsi:type="dcterms:W3CDTF">2009-08-17T18:19:48Z</dcterms:created>
  <dcterms:modified xsi:type="dcterms:W3CDTF">2015-11-25T23:27:39Z</dcterms:modified>
</cp:coreProperties>
</file>