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57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4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D7C8FF-34F2-4302-BE74-BD00ACDBAB41}" type="datetimeFigureOut">
              <a:rPr lang="nb-NO" smtClean="0"/>
              <a:t>21.10.2015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9E429F-0503-48BD-8202-7ED95D64EF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2629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BCD097-2908-41E0-B328-6DA20C38779A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6704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5B7B7-57F2-4F5E-8990-0267C7D6945F}" type="datetimeFigureOut">
              <a:rPr lang="nb-NO" smtClean="0"/>
              <a:t>20.10.2015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A84F2-8F73-4368-BE14-0316F1089E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7105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5B7B7-57F2-4F5E-8990-0267C7D6945F}" type="datetimeFigureOut">
              <a:rPr lang="nb-NO" smtClean="0"/>
              <a:t>20.10.2015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A84F2-8F73-4368-BE14-0316F1089E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9759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5B7B7-57F2-4F5E-8990-0267C7D6945F}" type="datetimeFigureOut">
              <a:rPr lang="nb-NO" smtClean="0"/>
              <a:t>20.10.2015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A84F2-8F73-4368-BE14-0316F1089E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9639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5B7B7-57F2-4F5E-8990-0267C7D6945F}" type="datetimeFigureOut">
              <a:rPr lang="nb-NO" smtClean="0"/>
              <a:t>20.10.2015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A84F2-8F73-4368-BE14-0316F1089E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3105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5B7B7-57F2-4F5E-8990-0267C7D6945F}" type="datetimeFigureOut">
              <a:rPr lang="nb-NO" smtClean="0"/>
              <a:t>20.10.2015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A84F2-8F73-4368-BE14-0316F1089E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8449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5B7B7-57F2-4F5E-8990-0267C7D6945F}" type="datetimeFigureOut">
              <a:rPr lang="nb-NO" smtClean="0"/>
              <a:t>20.10.2015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A84F2-8F73-4368-BE14-0316F1089E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2077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5B7B7-57F2-4F5E-8990-0267C7D6945F}" type="datetimeFigureOut">
              <a:rPr lang="nb-NO" smtClean="0"/>
              <a:t>20.10.2015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A84F2-8F73-4368-BE14-0316F1089E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604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5B7B7-57F2-4F5E-8990-0267C7D6945F}" type="datetimeFigureOut">
              <a:rPr lang="nb-NO" smtClean="0"/>
              <a:t>20.10.2015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A84F2-8F73-4368-BE14-0316F1089E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8934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5B7B7-57F2-4F5E-8990-0267C7D6945F}" type="datetimeFigureOut">
              <a:rPr lang="nb-NO" smtClean="0"/>
              <a:t>20.10.2015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A84F2-8F73-4368-BE14-0316F1089E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1633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5B7B7-57F2-4F5E-8990-0267C7D6945F}" type="datetimeFigureOut">
              <a:rPr lang="nb-NO" smtClean="0"/>
              <a:t>20.10.2015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A84F2-8F73-4368-BE14-0316F1089E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5700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5B7B7-57F2-4F5E-8990-0267C7D6945F}" type="datetimeFigureOut">
              <a:rPr lang="nb-NO" smtClean="0"/>
              <a:t>20.10.2015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A84F2-8F73-4368-BE14-0316F1089E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5362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5B7B7-57F2-4F5E-8990-0267C7D6945F}" type="datetimeFigureOut">
              <a:rPr lang="nb-NO" smtClean="0"/>
              <a:t>20.10.2015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A84F2-8F73-4368-BE14-0316F1089E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0192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62454" y="1336431"/>
            <a:ext cx="9144000" cy="1531694"/>
          </a:xfrm>
        </p:spPr>
        <p:txBody>
          <a:bodyPr>
            <a:normAutofit/>
          </a:bodyPr>
          <a:lstStyle/>
          <a:p>
            <a:r>
              <a:rPr lang="nb-NO" sz="4000" u="sng" dirty="0" smtClean="0">
                <a:solidFill>
                  <a:srgbClr val="660066"/>
                </a:solidFill>
              </a:rPr>
              <a:t>Privacy by Design</a:t>
            </a:r>
            <a:r>
              <a:rPr lang="nb-NO" sz="4000" dirty="0" smtClean="0">
                <a:solidFill>
                  <a:srgbClr val="660066"/>
                </a:solidFill>
              </a:rPr>
              <a:t>: Forslag til metode for å bygge personvern inn i systemløsninger</a:t>
            </a:r>
            <a:endParaRPr lang="nb-NO" sz="4000" dirty="0">
              <a:solidFill>
                <a:srgbClr val="660066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Dag Wiese Schartum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267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118940"/>
            <a:ext cx="10515600" cy="1325563"/>
          </a:xfrm>
        </p:spPr>
        <p:txBody>
          <a:bodyPr>
            <a:noAutofit/>
          </a:bodyPr>
          <a:lstStyle/>
          <a:p>
            <a:r>
              <a:rPr lang="nb-NO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Privacy by </a:t>
            </a:r>
            <a:r>
              <a:rPr lang="nb-NO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 </a:t>
            </a:r>
            <a:r>
              <a:rPr lang="nb-NO" dirty="0" smtClean="0">
                <a:solidFill>
                  <a:srgbClr val="660066"/>
                </a:solidFill>
              </a:rPr>
              <a:t>(</a:t>
            </a:r>
            <a:r>
              <a:rPr lang="nb-NO" dirty="0" smtClean="0">
                <a:solidFill>
                  <a:srgbClr val="660066"/>
                </a:solidFill>
              </a:rPr>
              <a:t>innebygget personvern)</a:t>
            </a:r>
            <a:endParaRPr lang="nb-NO" dirty="0">
              <a:solidFill>
                <a:srgbClr val="660066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38555" y="1600200"/>
            <a:ext cx="10902460" cy="4757758"/>
          </a:xfrm>
        </p:spPr>
        <p:txBody>
          <a:bodyPr>
            <a:normAutofit fontScale="85000" lnSpcReduction="10000"/>
          </a:bodyPr>
          <a:lstStyle/>
          <a:p>
            <a:pPr marL="514350" indent="-514350"/>
            <a:r>
              <a:rPr lang="nb-NO" sz="3500" dirty="0" smtClean="0"/>
              <a:t>Privacy by Design (innebygget personvern) bygger </a:t>
            </a:r>
            <a:r>
              <a:rPr lang="nb-NO" sz="3500" dirty="0"/>
              <a:t>på 7 prinsipper:</a:t>
            </a:r>
          </a:p>
          <a:p>
            <a:pPr marL="514350" indent="-514350">
              <a:buFont typeface="+mj-lt"/>
              <a:buAutoNum type="arabicParenR"/>
            </a:pPr>
            <a:r>
              <a:rPr lang="nb-NO" i="1" dirty="0"/>
              <a:t> </a:t>
            </a:r>
            <a:r>
              <a:rPr lang="nb-NO" b="1" i="1" dirty="0" err="1">
                <a:solidFill>
                  <a:srgbClr val="C00000"/>
                </a:solidFill>
              </a:rPr>
              <a:t>Proactive</a:t>
            </a:r>
            <a:r>
              <a:rPr lang="nb-NO" dirty="0"/>
              <a:t> </a:t>
            </a:r>
            <a:r>
              <a:rPr lang="nb-NO" dirty="0"/>
              <a:t>not </a:t>
            </a:r>
            <a:r>
              <a:rPr lang="nb-NO" dirty="0" err="1"/>
              <a:t>Reactive</a:t>
            </a:r>
            <a:r>
              <a:rPr lang="nb-NO" dirty="0"/>
              <a:t>; </a:t>
            </a:r>
            <a:r>
              <a:rPr lang="nb-NO" b="1" i="1" dirty="0" err="1">
                <a:solidFill>
                  <a:srgbClr val="C00000"/>
                </a:solidFill>
              </a:rPr>
              <a:t>Preventative</a:t>
            </a:r>
            <a:r>
              <a:rPr lang="nb-NO" dirty="0"/>
              <a:t> not </a:t>
            </a:r>
            <a:r>
              <a:rPr lang="nb-NO" dirty="0" err="1"/>
              <a:t>Remedial</a:t>
            </a:r>
            <a:endParaRPr lang="nb-NO" dirty="0"/>
          </a:p>
          <a:p>
            <a:pPr marL="514350" indent="-514350">
              <a:buFont typeface="+mj-lt"/>
              <a:buAutoNum type="arabicParenR"/>
            </a:pPr>
            <a:r>
              <a:rPr lang="nb-NO" dirty="0"/>
              <a:t>Privacy as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b="1" i="1" dirty="0" err="1">
                <a:solidFill>
                  <a:srgbClr val="C00000"/>
                </a:solidFill>
              </a:rPr>
              <a:t>Default</a:t>
            </a:r>
            <a:r>
              <a:rPr lang="nb-NO" b="1" i="1" dirty="0">
                <a:solidFill>
                  <a:srgbClr val="C00000"/>
                </a:solidFill>
              </a:rPr>
              <a:t> </a:t>
            </a:r>
            <a:r>
              <a:rPr lang="nb-NO" b="1" i="1" dirty="0">
                <a:solidFill>
                  <a:srgbClr val="C00000"/>
                </a:solidFill>
              </a:rPr>
              <a:t>Setting </a:t>
            </a:r>
            <a:r>
              <a:rPr lang="nb-NO" sz="2400" dirty="0">
                <a:solidFill>
                  <a:srgbClr val="C00000"/>
                </a:solidFill>
              </a:rPr>
              <a:t>(jf ”</a:t>
            </a:r>
            <a:r>
              <a:rPr lang="nb-NO" sz="2400" dirty="0" err="1">
                <a:solidFill>
                  <a:srgbClr val="C00000"/>
                </a:solidFill>
              </a:rPr>
              <a:t>privacy</a:t>
            </a:r>
            <a:r>
              <a:rPr lang="nb-NO" sz="2400" dirty="0">
                <a:solidFill>
                  <a:srgbClr val="C00000"/>
                </a:solidFill>
              </a:rPr>
              <a:t> by </a:t>
            </a:r>
            <a:r>
              <a:rPr lang="nb-NO" sz="2400" dirty="0" err="1">
                <a:solidFill>
                  <a:srgbClr val="C00000"/>
                </a:solidFill>
              </a:rPr>
              <a:t>default</a:t>
            </a:r>
            <a:r>
              <a:rPr lang="nb-NO" sz="2400" dirty="0">
                <a:solidFill>
                  <a:srgbClr val="C00000"/>
                </a:solidFill>
              </a:rPr>
              <a:t>”)</a:t>
            </a:r>
            <a:endParaRPr lang="nb-NO" sz="2400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nb-NO" dirty="0"/>
              <a:t>Privacy </a:t>
            </a:r>
            <a:r>
              <a:rPr lang="nb-NO" b="1" i="1" dirty="0">
                <a:solidFill>
                  <a:srgbClr val="C00000"/>
                </a:solidFill>
              </a:rPr>
              <a:t>Embedded</a:t>
            </a:r>
            <a:r>
              <a:rPr lang="nb-NO" dirty="0"/>
              <a:t> </a:t>
            </a:r>
            <a:r>
              <a:rPr lang="nb-NO" dirty="0" err="1"/>
              <a:t>into</a:t>
            </a:r>
            <a:r>
              <a:rPr lang="nb-NO" dirty="0"/>
              <a:t> Design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/>
              <a:t>Full </a:t>
            </a:r>
            <a:r>
              <a:rPr lang="nb-NO" dirty="0" err="1"/>
              <a:t>Functionality</a:t>
            </a:r>
            <a:r>
              <a:rPr lang="nb-NO" dirty="0"/>
              <a:t> — </a:t>
            </a:r>
            <a:r>
              <a:rPr lang="nb-NO" b="1" i="1" dirty="0" err="1">
                <a:solidFill>
                  <a:srgbClr val="C00000"/>
                </a:solidFill>
              </a:rPr>
              <a:t>Positive-Sum</a:t>
            </a:r>
            <a:r>
              <a:rPr lang="nb-NO" dirty="0"/>
              <a:t>, not </a:t>
            </a:r>
            <a:r>
              <a:rPr lang="nb-NO" dirty="0" err="1"/>
              <a:t>Zero-Sum</a:t>
            </a:r>
            <a:endParaRPr lang="nb-NO" dirty="0"/>
          </a:p>
          <a:p>
            <a:pPr marL="514350" indent="-514350">
              <a:buFont typeface="+mj-lt"/>
              <a:buAutoNum type="arabicParenR"/>
            </a:pPr>
            <a:r>
              <a:rPr lang="nb-NO" dirty="0" err="1"/>
              <a:t>End-to-End</a:t>
            </a:r>
            <a:r>
              <a:rPr lang="nb-NO" dirty="0"/>
              <a:t> Security — </a:t>
            </a:r>
            <a:r>
              <a:rPr lang="nb-NO" b="1" i="1" dirty="0">
                <a:solidFill>
                  <a:srgbClr val="C00000"/>
                </a:solidFill>
              </a:rPr>
              <a:t>Full </a:t>
            </a:r>
            <a:r>
              <a:rPr lang="nb-NO" b="1" i="1" dirty="0" err="1">
                <a:solidFill>
                  <a:srgbClr val="C00000"/>
                </a:solidFill>
              </a:rPr>
              <a:t>Lifecycle</a:t>
            </a:r>
            <a:r>
              <a:rPr lang="nb-NO" b="1" i="1" dirty="0">
                <a:solidFill>
                  <a:srgbClr val="C00000"/>
                </a:solidFill>
              </a:rPr>
              <a:t> </a:t>
            </a:r>
            <a:r>
              <a:rPr lang="nb-NO" b="1" i="1" dirty="0" err="1">
                <a:solidFill>
                  <a:srgbClr val="C00000"/>
                </a:solidFill>
              </a:rPr>
              <a:t>Protection</a:t>
            </a:r>
            <a:endParaRPr lang="nb-NO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nb-NO" i="1" dirty="0"/>
              <a:t> </a:t>
            </a:r>
            <a:r>
              <a:rPr lang="nb-NO" b="1" i="1" dirty="0" err="1">
                <a:solidFill>
                  <a:srgbClr val="C00000"/>
                </a:solidFill>
              </a:rPr>
              <a:t>Visibility</a:t>
            </a:r>
            <a:r>
              <a:rPr lang="nb-NO" dirty="0"/>
              <a:t> </a:t>
            </a:r>
            <a:r>
              <a:rPr lang="nb-NO" dirty="0"/>
              <a:t>and </a:t>
            </a:r>
            <a:r>
              <a:rPr lang="nb-NO" b="1" i="1" dirty="0" err="1">
                <a:solidFill>
                  <a:srgbClr val="C00000"/>
                </a:solidFill>
              </a:rPr>
              <a:t>Transparency</a:t>
            </a:r>
            <a:r>
              <a:rPr lang="nb-NO" dirty="0">
                <a:solidFill>
                  <a:srgbClr val="C00000"/>
                </a:solidFill>
              </a:rPr>
              <a:t> </a:t>
            </a:r>
            <a:r>
              <a:rPr lang="nb-NO" dirty="0"/>
              <a:t>— </a:t>
            </a:r>
            <a:r>
              <a:rPr lang="nb-NO" dirty="0" err="1"/>
              <a:t>Keep</a:t>
            </a:r>
            <a:r>
              <a:rPr lang="nb-NO" dirty="0"/>
              <a:t> it </a:t>
            </a:r>
            <a:r>
              <a:rPr lang="nb-NO" b="1" i="1" dirty="0" err="1">
                <a:solidFill>
                  <a:srgbClr val="C00000"/>
                </a:solidFill>
              </a:rPr>
              <a:t>Open</a:t>
            </a:r>
            <a:endParaRPr lang="nb-NO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nb-NO" i="1" dirty="0"/>
              <a:t> </a:t>
            </a:r>
            <a:r>
              <a:rPr lang="nb-NO" b="1" i="1" dirty="0" err="1">
                <a:solidFill>
                  <a:srgbClr val="C00000"/>
                </a:solidFill>
              </a:rPr>
              <a:t>Respect</a:t>
            </a:r>
            <a:r>
              <a:rPr lang="nb-NO" dirty="0"/>
              <a:t> </a:t>
            </a:r>
            <a:r>
              <a:rPr lang="nb-NO" dirty="0"/>
              <a:t>for User Privacy — </a:t>
            </a:r>
            <a:r>
              <a:rPr lang="nb-NO" dirty="0" err="1"/>
              <a:t>Keep</a:t>
            </a:r>
            <a:r>
              <a:rPr lang="nb-NO" dirty="0"/>
              <a:t> it </a:t>
            </a:r>
            <a:r>
              <a:rPr lang="nb-NO" b="1" i="1" dirty="0">
                <a:solidFill>
                  <a:srgbClr val="C00000"/>
                </a:solidFill>
              </a:rPr>
              <a:t>User-</a:t>
            </a:r>
            <a:r>
              <a:rPr lang="nb-NO" b="1" i="1" dirty="0" err="1">
                <a:solidFill>
                  <a:srgbClr val="C00000"/>
                </a:solidFill>
              </a:rPr>
              <a:t>Centric</a:t>
            </a:r>
            <a:endParaRPr lang="nb-NO" b="1" i="1" dirty="0">
              <a:solidFill>
                <a:srgbClr val="C00000"/>
              </a:solidFill>
            </a:endParaRPr>
          </a:p>
          <a:p>
            <a:pPr marL="514350" indent="-514350"/>
            <a:r>
              <a:rPr lang="nb-NO" sz="3500" dirty="0" smtClean="0"/>
              <a:t>Men prinsippene sier lite om hva man faktisk skal gjøre for å virkeliggjøre denne ambisjonen</a:t>
            </a:r>
          </a:p>
          <a:p>
            <a:pPr marL="514350" indent="-514350"/>
            <a:r>
              <a:rPr lang="nb-NO" sz="3500" dirty="0" smtClean="0"/>
              <a:t>Det følgende er et forsøk på å foreslå fremgangsmåter</a:t>
            </a:r>
            <a:endParaRPr lang="nb-NO" sz="3500" dirty="0"/>
          </a:p>
          <a:p>
            <a:pPr marL="514350" indent="-514350">
              <a:buFont typeface="+mj-lt"/>
              <a:buAutoNum type="arabicParenR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7152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660066"/>
                </a:solidFill>
              </a:rPr>
              <a:t>Innledende bemerkninger</a:t>
            </a:r>
            <a:endParaRPr lang="nb-NO" dirty="0">
              <a:solidFill>
                <a:srgbClr val="660066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617785"/>
            <a:ext cx="10515600" cy="4559178"/>
          </a:xfrm>
        </p:spPr>
        <p:txBody>
          <a:bodyPr>
            <a:normAutofit lnSpcReduction="10000"/>
          </a:bodyPr>
          <a:lstStyle/>
          <a:p>
            <a:r>
              <a:rPr lang="nb-NO" dirty="0" smtClean="0"/>
              <a:t>Design … av hva?  Informasjonssystemer/applikasjoner</a:t>
            </a:r>
          </a:p>
          <a:p>
            <a:r>
              <a:rPr lang="nb-NO" dirty="0" smtClean="0"/>
              <a:t>Innebygget personvern som rettslig forpliktelse?, jf. forslaget til personvernforordning, art. 23</a:t>
            </a:r>
          </a:p>
          <a:p>
            <a:r>
              <a:rPr lang="nb-NO" dirty="0" smtClean="0"/>
              <a:t>Hvem bør ha forpliktelsen?</a:t>
            </a:r>
          </a:p>
          <a:p>
            <a:r>
              <a:rPr lang="nb-NO" dirty="0" smtClean="0"/>
              <a:t>Innebygget personvern og muligheten for felleskomponenter</a:t>
            </a:r>
          </a:p>
          <a:p>
            <a:r>
              <a:rPr lang="nb-NO" dirty="0" smtClean="0"/>
              <a:t>Innebygget personvern: bro mellom jus og teknologi. På hvilken side starter vi?</a:t>
            </a:r>
          </a:p>
          <a:p>
            <a:r>
              <a:rPr lang="nb-NO" dirty="0" smtClean="0"/>
              <a:t>Mulige kilder for personverninnhold</a:t>
            </a:r>
          </a:p>
          <a:p>
            <a:pPr lvl="1"/>
            <a:r>
              <a:rPr lang="nb-NO" dirty="0" smtClean="0"/>
              <a:t>Lovgivning</a:t>
            </a:r>
          </a:p>
          <a:p>
            <a:pPr lvl="1"/>
            <a:r>
              <a:rPr lang="nb-NO" dirty="0" smtClean="0"/>
              <a:t>Personvernprinsippene mv</a:t>
            </a:r>
          </a:p>
        </p:txBody>
      </p:sp>
    </p:spTree>
    <p:extLst>
      <p:ext uri="{BB962C8B-B14F-4D97-AF65-F5344CB8AC3E}">
        <p14:creationId xmlns:p14="http://schemas.microsoft.com/office/powerpoint/2010/main" val="1549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660066"/>
                </a:solidFill>
              </a:rPr>
              <a:t>Mulige teknologiske designkategorier</a:t>
            </a:r>
            <a:endParaRPr lang="nb-NO" dirty="0">
              <a:solidFill>
                <a:srgbClr val="660066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7675" indent="-447675">
              <a:buNone/>
            </a:pPr>
            <a:r>
              <a:rPr lang="en-US" dirty="0" smtClean="0"/>
              <a:t>1.	</a:t>
            </a:r>
            <a:r>
              <a:rPr lang="en-US" dirty="0" err="1"/>
              <a:t>A</a:t>
            </a:r>
            <a:r>
              <a:rPr lang="en-US" dirty="0" err="1" smtClean="0"/>
              <a:t>rkitekturdesign</a:t>
            </a:r>
            <a:r>
              <a:rPr lang="en-US" dirty="0" smtClean="0"/>
              <a:t> (system </a:t>
            </a:r>
            <a:r>
              <a:rPr lang="en-US" dirty="0" err="1" smtClean="0"/>
              <a:t>komponenter</a:t>
            </a:r>
            <a:r>
              <a:rPr lang="en-US" dirty="0" smtClean="0"/>
              <a:t>, </a:t>
            </a:r>
            <a:r>
              <a:rPr lang="en-US" dirty="0" err="1" smtClean="0"/>
              <a:t>egenskaper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forhold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hverandre</a:t>
            </a:r>
            <a:r>
              <a:rPr lang="en-US" dirty="0" smtClean="0"/>
              <a:t>)</a:t>
            </a:r>
          </a:p>
          <a:p>
            <a:pPr marL="447675" indent="-447675">
              <a:buNone/>
            </a:pPr>
            <a:r>
              <a:rPr lang="en-US" dirty="0" smtClean="0"/>
              <a:t>2.	</a:t>
            </a:r>
            <a:r>
              <a:rPr lang="en-US" dirty="0" err="1" smtClean="0"/>
              <a:t>Datadesign</a:t>
            </a:r>
            <a:r>
              <a:rPr lang="en-US" dirty="0" smtClean="0"/>
              <a:t> (</a:t>
            </a:r>
            <a:r>
              <a:rPr lang="en-US" dirty="0" err="1" smtClean="0"/>
              <a:t>opplysningstyper</a:t>
            </a:r>
            <a:r>
              <a:rPr lang="en-US" dirty="0" smtClean="0"/>
              <a:t>, </a:t>
            </a:r>
            <a:r>
              <a:rPr lang="en-US" dirty="0" err="1" smtClean="0"/>
              <a:t>egenskaper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forhold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hverandre</a:t>
            </a:r>
            <a:r>
              <a:rPr lang="en-US" dirty="0" smtClean="0"/>
              <a:t>, </a:t>
            </a:r>
            <a:r>
              <a:rPr lang="en-US" dirty="0" err="1"/>
              <a:t>j</a:t>
            </a:r>
            <a:r>
              <a:rPr lang="en-US" dirty="0" err="1" smtClean="0"/>
              <a:t>f</a:t>
            </a:r>
            <a:r>
              <a:rPr lang="en-US" dirty="0" smtClean="0"/>
              <a:t>. </a:t>
            </a:r>
            <a:r>
              <a:rPr lang="en-US" dirty="0" err="1" smtClean="0"/>
              <a:t>datamodeller</a:t>
            </a:r>
            <a:r>
              <a:rPr lang="en-US" smtClean="0"/>
              <a:t>) </a:t>
            </a:r>
            <a:endParaRPr lang="en-US" dirty="0" smtClean="0"/>
          </a:p>
          <a:p>
            <a:pPr marL="447675" indent="-447675">
              <a:buNone/>
            </a:pPr>
            <a:r>
              <a:rPr lang="en-US" dirty="0" smtClean="0"/>
              <a:t>3.	</a:t>
            </a:r>
            <a:r>
              <a:rPr lang="en-US" dirty="0" err="1" smtClean="0"/>
              <a:t>Prosessdesign</a:t>
            </a:r>
            <a:r>
              <a:rPr lang="en-US" dirty="0" smtClean="0"/>
              <a:t> (</a:t>
            </a:r>
            <a:r>
              <a:rPr lang="en-US" dirty="0" err="1" smtClean="0"/>
              <a:t>algoritmer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styrer</a:t>
            </a:r>
            <a:r>
              <a:rPr lang="en-US" dirty="0" smtClean="0"/>
              <a:t> </a:t>
            </a:r>
            <a:r>
              <a:rPr lang="en-US" dirty="0" err="1" smtClean="0"/>
              <a:t>databehandlingen</a:t>
            </a:r>
            <a:r>
              <a:rPr lang="en-US" dirty="0" smtClean="0"/>
              <a:t>, </a:t>
            </a:r>
            <a:r>
              <a:rPr lang="en-US" dirty="0" err="1" smtClean="0"/>
              <a:t>jf</a:t>
            </a:r>
            <a:r>
              <a:rPr lang="en-US" dirty="0" smtClean="0"/>
              <a:t>. </a:t>
            </a:r>
            <a:r>
              <a:rPr lang="en-US" dirty="0" err="1" smtClean="0"/>
              <a:t>prosessmodeller</a:t>
            </a:r>
            <a:r>
              <a:rPr lang="en-US" dirty="0" smtClean="0"/>
              <a:t>)</a:t>
            </a:r>
          </a:p>
          <a:p>
            <a:pPr marL="447675" indent="-447675">
              <a:buNone/>
            </a:pPr>
            <a:r>
              <a:rPr lang="en-US" dirty="0" smtClean="0"/>
              <a:t>4.	</a:t>
            </a:r>
            <a:r>
              <a:rPr lang="en-US" dirty="0" err="1" smtClean="0"/>
              <a:t>Utforming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grensesnitt</a:t>
            </a:r>
            <a:r>
              <a:rPr lang="en-US" dirty="0" smtClean="0"/>
              <a:t> (</a:t>
            </a:r>
            <a:r>
              <a:rPr lang="en-US" dirty="0" err="1" smtClean="0"/>
              <a:t>interaksjon</a:t>
            </a:r>
            <a:r>
              <a:rPr lang="en-US" dirty="0" smtClean="0"/>
              <a:t> med </a:t>
            </a:r>
            <a:r>
              <a:rPr lang="en-US" dirty="0" err="1" smtClean="0"/>
              <a:t>brukere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med </a:t>
            </a:r>
            <a:r>
              <a:rPr lang="en-US" dirty="0" err="1" smtClean="0"/>
              <a:t>andre</a:t>
            </a:r>
            <a:r>
              <a:rPr lang="en-US" dirty="0" smtClean="0"/>
              <a:t> </a:t>
            </a:r>
            <a:r>
              <a:rPr lang="en-US" dirty="0" err="1" smtClean="0"/>
              <a:t>systemer</a:t>
            </a:r>
            <a:r>
              <a:rPr lang="en-US" dirty="0" smtClean="0"/>
              <a:t>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7999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660066"/>
                </a:solidFill>
              </a:rPr>
              <a:t>Innbyggingsteknikker</a:t>
            </a:r>
            <a:endParaRPr lang="nb-NO" dirty="0">
              <a:solidFill>
                <a:srgbClr val="660066"/>
              </a:solidFill>
            </a:endParaRPr>
          </a:p>
        </p:txBody>
      </p:sp>
      <p:grpSp>
        <p:nvGrpSpPr>
          <p:cNvPr id="4" name="Gruppe 3"/>
          <p:cNvGrpSpPr/>
          <p:nvPr/>
        </p:nvGrpSpPr>
        <p:grpSpPr>
          <a:xfrm>
            <a:off x="395656" y="1541644"/>
            <a:ext cx="9926515" cy="4158762"/>
            <a:chOff x="-501862" y="45773"/>
            <a:chExt cx="4677295" cy="1754505"/>
          </a:xfrm>
        </p:grpSpPr>
        <p:sp>
          <p:nvSpPr>
            <p:cNvPr id="6" name="Tekstboks 2"/>
            <p:cNvSpPr txBox="1">
              <a:spLocks noChangeArrowheads="1"/>
            </p:cNvSpPr>
            <p:nvPr/>
          </p:nvSpPr>
          <p:spPr bwMode="auto">
            <a:xfrm>
              <a:off x="-501862" y="45773"/>
              <a:ext cx="4677295" cy="17545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•	</a:t>
              </a:r>
              <a:r>
                <a:rPr lang="en-GB" sz="3200" dirty="0" err="1" smtClean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Generell</a:t>
              </a:r>
              <a:r>
                <a:rPr lang="en-GB" sz="3200" dirty="0" smtClean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GB" sz="3200" dirty="0" err="1" smtClean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informasjon</a:t>
              </a:r>
              <a:endParaRPr lang="nb-NO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•	</a:t>
              </a:r>
              <a:r>
                <a:rPr lang="nb-NO" sz="3200" dirty="0" smtClean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Varsler</a:t>
              </a:r>
              <a:endParaRPr lang="nb-NO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32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•	</a:t>
              </a:r>
              <a:r>
                <a:rPr lang="en-GB" sz="3200" dirty="0" err="1" smtClean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Definerte</a:t>
              </a:r>
              <a:r>
                <a:rPr lang="en-GB" sz="3200" dirty="0" smtClean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GB" sz="3200" dirty="0" err="1" smtClean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rutiner</a:t>
              </a:r>
              <a:endParaRPr lang="nb-NO" sz="32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32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•	</a:t>
              </a:r>
              <a:r>
                <a:rPr lang="en-GB" sz="3200" dirty="0" err="1" smtClean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Automatisering</a:t>
              </a:r>
              <a:endParaRPr lang="nb-NO" sz="32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180340" marR="180340" algn="just">
                <a:spcAft>
                  <a:spcPts val="0"/>
                </a:spcAft>
              </a:pPr>
              <a:r>
                <a:rPr lang="en-GB" sz="32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		</a:t>
              </a:r>
              <a:r>
                <a:rPr lang="en-GB" sz="3200" dirty="0" err="1" smtClean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Rettslig</a:t>
              </a:r>
              <a:r>
                <a:rPr lang="en-GB" sz="3200" dirty="0" smtClean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GB" sz="3200" dirty="0" err="1" smtClean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automatisering</a:t>
              </a:r>
              <a:endParaRPr lang="nb-NO" sz="32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180340" marR="180340" algn="just">
                <a:spcAft>
                  <a:spcPts val="0"/>
                </a:spcAft>
              </a:pPr>
              <a:r>
                <a:rPr lang="en-GB" sz="32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		</a:t>
              </a:r>
              <a:r>
                <a:rPr lang="en-GB" sz="3200" dirty="0" err="1" smtClean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Supplerende</a:t>
              </a:r>
              <a:r>
                <a:rPr lang="en-GB" sz="3200" dirty="0" smtClean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GB" sz="3200" dirty="0" err="1" smtClean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automatisering</a:t>
              </a:r>
              <a:endParaRPr lang="nb-NO" sz="32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180340" marR="180340" algn="just">
                <a:spcAft>
                  <a:spcPts val="0"/>
                </a:spcAft>
              </a:pPr>
              <a:r>
                <a:rPr lang="en-GB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nb-NO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Høyre klammeparentes 6"/>
            <p:cNvSpPr/>
            <p:nvPr/>
          </p:nvSpPr>
          <p:spPr>
            <a:xfrm>
              <a:off x="2565524" y="699555"/>
              <a:ext cx="113665" cy="948690"/>
            </a:xfrm>
            <a:prstGeom prst="rightBrac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>
                <a:solidFill>
                  <a:srgbClr val="C00000"/>
                </a:solidFill>
              </a:endParaRPr>
            </a:p>
          </p:txBody>
        </p:sp>
        <p:sp>
          <p:nvSpPr>
            <p:cNvPr id="8" name="Høyre klammeparentes 7"/>
            <p:cNvSpPr/>
            <p:nvPr/>
          </p:nvSpPr>
          <p:spPr>
            <a:xfrm>
              <a:off x="2565524" y="164960"/>
              <a:ext cx="113665" cy="471170"/>
            </a:xfrm>
            <a:prstGeom prst="rightBrac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9" name="Tekstboks 17"/>
            <p:cNvSpPr txBox="1"/>
            <p:nvPr/>
          </p:nvSpPr>
          <p:spPr>
            <a:xfrm>
              <a:off x="2679189" y="251589"/>
              <a:ext cx="1104834" cy="342758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3200" b="1" dirty="0" smtClean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Informasjon</a:t>
              </a:r>
              <a:endParaRPr lang="nb-NO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kstboks 19"/>
            <p:cNvSpPr txBox="1"/>
            <p:nvPr/>
          </p:nvSpPr>
          <p:spPr>
            <a:xfrm>
              <a:off x="2650633" y="1043876"/>
              <a:ext cx="1369409" cy="342265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3200" b="1" dirty="0" err="1" smtClean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Representasjon</a:t>
              </a:r>
              <a:endParaRPr lang="nb-NO" sz="32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32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416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 2"/>
          <p:cNvGraphicFramePr>
            <a:graphicFrameLocks noGrp="1"/>
          </p:cNvGraphicFramePr>
          <p:nvPr>
            <p:extLst/>
          </p:nvPr>
        </p:nvGraphicFramePr>
        <p:xfrm>
          <a:off x="1919536" y="404665"/>
          <a:ext cx="8352928" cy="6036687"/>
        </p:xfrm>
        <a:graphic>
          <a:graphicData uri="http://schemas.openxmlformats.org/drawingml/2006/table">
            <a:tbl>
              <a:tblPr firstRow="1" firstCol="1" bandRow="1"/>
              <a:tblGrid>
                <a:gridCol w="1415751"/>
                <a:gridCol w="1769688"/>
                <a:gridCol w="1825213"/>
                <a:gridCol w="1671138"/>
                <a:gridCol w="1671138"/>
              </a:tblGrid>
              <a:tr h="3354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b="1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Defined routines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b="1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Automation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b="1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Notices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b="1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General information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65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Architecture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Definition of consent module and connected data bases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Automatic check of interoperability and consistency between consent module and connected data </a:t>
                      </a:r>
                      <a:r>
                        <a:rPr lang="en-GB" sz="15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bases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Notice to system administrator is given in case of mal function in main system elements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Information on systems architecture of consent module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81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Definition of valid data input in consent procedure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Automated consistency checks connected to authentication of data subjects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Notice to system administrator is given if consent statement is older than five years,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Information given regarding data definitions and of relevant legal effects of data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21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Processes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Definition of valid processing of data in consent procedure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Automatic blocking and deletion of appurtenant data triggered by withdrawals of consent 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Notice to system administrator is given when legal bases change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Information given regarding processes and connected relevant legal requirements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16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Interface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Definition of user-driven procedure in consent module 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Result of processes are automatically visible to users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Notices given to users in case of faulty use of consent process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General information of consent is available with links to legislation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ittel 1"/>
          <p:cNvSpPr txBox="1">
            <a:spLocks/>
          </p:cNvSpPr>
          <p:nvPr/>
        </p:nvSpPr>
        <p:spPr>
          <a:xfrm rot="16200000">
            <a:off x="-877477" y="1619855"/>
            <a:ext cx="3130485" cy="7001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 smtClean="0">
                <a:solidFill>
                  <a:srgbClr val="660066"/>
                </a:solidFill>
              </a:rPr>
              <a:t>Samlet bilde</a:t>
            </a:r>
            <a:endParaRPr lang="nb-NO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03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660066"/>
                </a:solidFill>
              </a:rPr>
              <a:t>Antydning av en metode</a:t>
            </a:r>
            <a:endParaRPr lang="nb-NO" dirty="0">
              <a:solidFill>
                <a:srgbClr val="660066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565608" y="1762813"/>
            <a:ext cx="1085967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2913" indent="-442913"/>
            <a:r>
              <a:rPr lang="nb-NO" sz="2400" dirty="0" smtClean="0"/>
              <a:t>1	Velg/fastsett aktuelle rettslige krav i lovgivning e.a.;</a:t>
            </a:r>
          </a:p>
          <a:p>
            <a:pPr marL="442913" indent="-442913"/>
            <a:r>
              <a:rPr lang="nb-NO" sz="2400" dirty="0" smtClean="0"/>
              <a:t>2	ta stilling til om én eller flere designkategorier og innbyggingsteknikker (</a:t>
            </a:r>
            <a:r>
              <a:rPr lang="nb-NO" sz="2400" dirty="0" smtClean="0"/>
              <a:t>jf. ovenfor) </a:t>
            </a:r>
            <a:r>
              <a:rPr lang="nb-NO" sz="2400" dirty="0" smtClean="0"/>
              <a:t>er anvendelige på det rettslige kravet;</a:t>
            </a:r>
          </a:p>
          <a:p>
            <a:pPr marL="442913" indent="-442913"/>
            <a:r>
              <a:rPr lang="nb-NO" sz="2400" dirty="0" smtClean="0"/>
              <a:t>3	ta stilling til om det rettslige kravet kan overoppfylles, jf. trinn 2;</a:t>
            </a:r>
          </a:p>
          <a:p>
            <a:pPr marL="442913" indent="-442913"/>
            <a:r>
              <a:rPr lang="nb-NO" sz="2400" dirty="0" smtClean="0"/>
              <a:t>4	lag foreløpig prioritert liste over mulig innbygging i </a:t>
            </a:r>
            <a:r>
              <a:rPr lang="nb-NO" sz="2400" dirty="0" err="1" smtClean="0"/>
              <a:t>hht</a:t>
            </a:r>
            <a:r>
              <a:rPr lang="nb-NO" sz="2400" dirty="0" smtClean="0"/>
              <a:t>. trinn 2 og 3 ut i fra antatt personverneffekt;</a:t>
            </a:r>
          </a:p>
          <a:p>
            <a:pPr marL="442913" indent="-442913"/>
            <a:r>
              <a:rPr lang="nb-NO" sz="2400" dirty="0" smtClean="0"/>
              <a:t>5	spesifiser tiltakene og beregne kostnader;</a:t>
            </a:r>
          </a:p>
          <a:p>
            <a:pPr marL="442913" indent="-442913"/>
            <a:r>
              <a:rPr lang="nb-NO" sz="2400" dirty="0" smtClean="0"/>
              <a:t>6	vurder prioritert liste på nytt og velg foretrukne tiltak;</a:t>
            </a:r>
          </a:p>
          <a:p>
            <a:pPr marL="442913" indent="-442913"/>
            <a:r>
              <a:rPr lang="nb-NO" sz="2400" dirty="0" smtClean="0"/>
              <a:t>7	gjenta stegene 1 – 6 for alle aktuelle rettslige krav;</a:t>
            </a:r>
          </a:p>
          <a:p>
            <a:pPr marL="442913" indent="-442913"/>
            <a:r>
              <a:rPr lang="nb-NO" sz="2400" dirty="0" smtClean="0"/>
              <a:t>8	lag en fullstendig liste over prioriterte tiltak, jf. trinnene 1 - 7;</a:t>
            </a:r>
          </a:p>
          <a:p>
            <a:pPr marL="442913" indent="-442913"/>
            <a:r>
              <a:rPr lang="nb-NO" sz="2400" dirty="0" smtClean="0"/>
              <a:t>9	realiser tiltakene og revider eventuelt tidligere vurderinger.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79589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945</TotalTime>
  <Words>361</Words>
  <Application>Microsoft Office PowerPoint</Application>
  <PresentationFormat>Widescreen</PresentationFormat>
  <Paragraphs>75</Paragraphs>
  <Slides>7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Office-tema</vt:lpstr>
      <vt:lpstr>Privacy by Design: Forslag til metode for å bygge personvern inn i systemløsninger</vt:lpstr>
      <vt:lpstr>Privacy by Design (innebygget personvern)</vt:lpstr>
      <vt:lpstr>Innledende bemerkninger</vt:lpstr>
      <vt:lpstr>Mulige teknologiske designkategorier</vt:lpstr>
      <vt:lpstr>Innbyggingsteknikker</vt:lpstr>
      <vt:lpstr>PowerPoint-presentasjon</vt:lpstr>
      <vt:lpstr>Antydning av en metode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Privacy by Design: Forslag til metode for å bygge personvern inn i systemløsninger</dc:title>
  <dc:creator>dag wiese schartum</dc:creator>
  <cp:lastModifiedBy>dag wiese schartum</cp:lastModifiedBy>
  <cp:revision>9</cp:revision>
  <dcterms:created xsi:type="dcterms:W3CDTF">2015-10-20T22:00:11Z</dcterms:created>
  <dcterms:modified xsi:type="dcterms:W3CDTF">2015-10-21T13:45:42Z</dcterms:modified>
</cp:coreProperties>
</file>