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3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0033"/>
    <a:srgbClr val="6600CC"/>
    <a:srgbClr val="660066"/>
    <a:srgbClr val="006600"/>
    <a:srgbClr val="0033CC"/>
    <a:srgbClr val="FF6600"/>
    <a:srgbClr val="D60093"/>
    <a:srgbClr val="292929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560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5873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1906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58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988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759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9226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8134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662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49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2E2-F1EC-4B64-B622-BE0FEA6E6A2D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12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A92E2-F1EC-4B64-B622-BE0FEA6E6A2D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37B30-FFC8-4F1E-9319-7B6F1D3BA6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468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47800" y="1354667"/>
            <a:ext cx="9144000" cy="1139296"/>
          </a:xfrm>
        </p:spPr>
        <p:txBody>
          <a:bodyPr>
            <a:normAutofit fontScale="90000"/>
          </a:bodyPr>
          <a:lstStyle/>
          <a:p>
            <a:r>
              <a:rPr lang="nb-NO" sz="3600" b="1" dirty="0" smtClean="0">
                <a:solidFill>
                  <a:srgbClr val="0000FF"/>
                </a:solidFill>
              </a:rPr>
              <a:t>Regelverkshjelpen</a:t>
            </a:r>
            <a:br>
              <a:rPr lang="nb-NO" sz="3600" b="1" dirty="0" smtClean="0">
                <a:solidFill>
                  <a:srgbClr val="0000FF"/>
                </a:solidFill>
              </a:rPr>
            </a:br>
            <a:r>
              <a:rPr lang="nb-NO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nb-NO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Regulatory</a:t>
            </a:r>
            <a:r>
              <a:rPr lang="nb-NO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b-NO" sz="2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assistance</a:t>
            </a:r>
            <a:r>
              <a:rPr lang="nb-NO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b-NO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tool</a:t>
            </a:r>
            <a:r>
              <a:rPr lang="nb-NO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r>
              <a:rPr lang="nb-NO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nb-NO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3200" dirty="0" smtClean="0">
                <a:solidFill>
                  <a:srgbClr val="0000FF"/>
                </a:solidFill>
              </a:rPr>
              <a:t>- </a:t>
            </a:r>
            <a:r>
              <a:rPr lang="nb-NO" sz="3200" dirty="0" smtClean="0">
                <a:solidFill>
                  <a:srgbClr val="0000FF"/>
                </a:solidFill>
              </a:rPr>
              <a:t>a </a:t>
            </a:r>
            <a:r>
              <a:rPr lang="nb-NO" sz="3200" dirty="0" err="1" smtClean="0">
                <a:solidFill>
                  <a:srgbClr val="0000FF"/>
                </a:solidFill>
              </a:rPr>
              <a:t>brief</a:t>
            </a:r>
            <a:r>
              <a:rPr lang="nb-NO" sz="3200" dirty="0" smtClean="0">
                <a:solidFill>
                  <a:srgbClr val="0000FF"/>
                </a:solidFill>
              </a:rPr>
              <a:t> </a:t>
            </a:r>
            <a:r>
              <a:rPr lang="nb-NO" sz="3200" dirty="0" err="1" smtClean="0">
                <a:solidFill>
                  <a:srgbClr val="0000FF"/>
                </a:solidFill>
              </a:rPr>
              <a:t>presentation</a:t>
            </a: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Dag Wiese Schartum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532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3031" y="215777"/>
            <a:ext cx="10515600" cy="977371"/>
          </a:xfrm>
        </p:spPr>
        <p:txBody>
          <a:bodyPr>
            <a:normAutofit/>
          </a:bodyPr>
          <a:lstStyle/>
          <a:p>
            <a:pPr>
              <a:tabLst>
                <a:tab pos="8255000" algn="l"/>
              </a:tabLst>
            </a:pPr>
            <a:r>
              <a:rPr lang="en-GB" dirty="0" smtClean="0">
                <a:solidFill>
                  <a:srgbClr val="0000FF"/>
                </a:solidFill>
                <a:latin typeface="+mn-lt"/>
              </a:rPr>
              <a:t>Background and initial assumptions</a:t>
            </a:r>
            <a:endParaRPr lang="en-GB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" name="Text Box 6"/>
          <p:cNvSpPr txBox="1">
            <a:spLocks noGrp="1" noChangeArrowheads="1"/>
          </p:cNvSpPr>
          <p:nvPr>
            <p:ph idx="1"/>
          </p:nvPr>
        </p:nvSpPr>
        <p:spPr bwMode="auto">
          <a:xfrm>
            <a:off x="406400" y="1309158"/>
            <a:ext cx="11040533" cy="474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>
              <a:buFontTx/>
              <a:buChar char="•"/>
            </a:pPr>
            <a:r>
              <a:rPr lang="en-US" altLang="nb-NO" sz="2200" dirty="0"/>
              <a:t>The legislative process </a:t>
            </a:r>
            <a:r>
              <a:rPr lang="en-US" altLang="nb-NO" sz="2200" dirty="0" smtClean="0"/>
              <a:t>in Norway is </a:t>
            </a:r>
            <a:r>
              <a:rPr lang="en-US" altLang="nb-NO" sz="2200" dirty="0"/>
              <a:t>one of the most important decision-making </a:t>
            </a:r>
            <a:r>
              <a:rPr lang="en-US" altLang="nb-NO" sz="2200" dirty="0" smtClean="0"/>
              <a:t>processes – </a:t>
            </a:r>
            <a:r>
              <a:rPr lang="en-US" altLang="nb-NO" sz="2200" dirty="0"/>
              <a:t>yet one of the few without support of special ICT tools. </a:t>
            </a:r>
          </a:p>
          <a:p>
            <a:pPr lvl="1">
              <a:buFontTx/>
              <a:buChar char="•"/>
            </a:pPr>
            <a:r>
              <a:rPr lang="en-US" altLang="nb-NO" sz="2200" dirty="0"/>
              <a:t>Current use of ICT in the legislative process is ordinary and elementary (word processing, web, email </a:t>
            </a:r>
            <a:r>
              <a:rPr lang="en-US" altLang="nb-NO" sz="2200" dirty="0" err="1"/>
              <a:t>etc</a:t>
            </a:r>
            <a:r>
              <a:rPr lang="en-US" altLang="nb-NO" sz="2200" dirty="0"/>
              <a:t>)</a:t>
            </a:r>
          </a:p>
          <a:p>
            <a:pPr lvl="1">
              <a:buFontTx/>
              <a:buChar char="•"/>
            </a:pPr>
            <a:r>
              <a:rPr lang="en-US" altLang="nb-NO" sz="2200" dirty="0">
                <a:solidFill>
                  <a:srgbClr val="660033"/>
                </a:solidFill>
              </a:rPr>
              <a:t>Whenever ICT tools are used in the legislative process, it will influence the performance. Therefor, application of such tools must be conscious and well-founded</a:t>
            </a:r>
          </a:p>
          <a:p>
            <a:pPr lvl="1">
              <a:buFontTx/>
              <a:buChar char="•"/>
            </a:pPr>
            <a:r>
              <a:rPr lang="en-US" altLang="nb-NO" sz="2200" dirty="0">
                <a:solidFill>
                  <a:srgbClr val="660033"/>
                </a:solidFill>
              </a:rPr>
              <a:t>Tools should in principle cover most Government parts of the legislative process: from start-up to enactment, including formulation of mandate, drafting of bills and general review/hearing</a:t>
            </a:r>
          </a:p>
          <a:p>
            <a:pPr lvl="1">
              <a:buFontTx/>
              <a:buChar char="•"/>
            </a:pPr>
            <a:r>
              <a:rPr lang="en-US" altLang="nb-NO" sz="2200" dirty="0">
                <a:solidFill>
                  <a:srgbClr val="C00000"/>
                </a:solidFill>
              </a:rPr>
              <a:t>We believe ICT tools may lead to important qualitative improvements of legislation</a:t>
            </a:r>
          </a:p>
          <a:p>
            <a:pPr lvl="1">
              <a:buFontTx/>
              <a:buChar char="•"/>
            </a:pPr>
            <a:r>
              <a:rPr lang="en-US" altLang="nb-NO" sz="2200" dirty="0" err="1">
                <a:solidFill>
                  <a:srgbClr val="C00000"/>
                </a:solidFill>
              </a:rPr>
              <a:t>Regelverkshjelpen</a:t>
            </a:r>
            <a:r>
              <a:rPr lang="en-US" altLang="nb-NO" sz="2200" dirty="0">
                <a:solidFill>
                  <a:srgbClr val="C00000"/>
                </a:solidFill>
              </a:rPr>
              <a:t> (RVH) is a prototype tool developed to explore some of the possibilities</a:t>
            </a:r>
          </a:p>
          <a:p>
            <a:pPr lvl="1">
              <a:buFontTx/>
              <a:buChar char="•"/>
            </a:pPr>
            <a:r>
              <a:rPr lang="en-US" altLang="nb-NO" sz="2200" dirty="0">
                <a:solidFill>
                  <a:srgbClr val="C00000"/>
                </a:solidFill>
              </a:rPr>
              <a:t>RVH is developed in collaboration between </a:t>
            </a:r>
            <a:r>
              <a:rPr lang="en-US" altLang="nb-NO" sz="2200" dirty="0" err="1">
                <a:solidFill>
                  <a:srgbClr val="C00000"/>
                </a:solidFill>
              </a:rPr>
              <a:t>Lovdata</a:t>
            </a:r>
            <a:r>
              <a:rPr lang="en-US" altLang="nb-NO" sz="2200" dirty="0">
                <a:solidFill>
                  <a:srgbClr val="C00000"/>
                </a:solidFill>
              </a:rPr>
              <a:t> Foundation and NRCCL, with financial support from the Ministry of Justice and Public Security</a:t>
            </a:r>
            <a:endParaRPr lang="en-GB" altLang="nb-NO" sz="2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43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>
                <a:solidFill>
                  <a:srgbClr val="0000FF"/>
                </a:solidFill>
              </a:rPr>
              <a:t>Strategies</a:t>
            </a:r>
            <a:endParaRPr lang="nb-NO" dirty="0">
              <a:solidFill>
                <a:srgbClr val="0000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RVH should help doing the right thing while doing it</a:t>
            </a:r>
          </a:p>
          <a:p>
            <a:r>
              <a:rPr lang="en-US" sz="3200" dirty="0"/>
              <a:t>Two strategies are basic in order to transform textual requirements into functions in RVH:</a:t>
            </a:r>
          </a:p>
          <a:p>
            <a:pPr lvl="1"/>
            <a:r>
              <a:rPr lang="en-US" sz="2800" dirty="0"/>
              <a:t>How can requirements in instructions etc. be translated to functions in an ICT tool?</a:t>
            </a:r>
          </a:p>
          <a:p>
            <a:pPr lvl="1"/>
            <a:r>
              <a:rPr lang="en-US" sz="2800" dirty="0"/>
              <a:t>How can we design technological responses to legislative quality deficiencies ?</a:t>
            </a:r>
          </a:p>
          <a:p>
            <a:pPr marL="457200" lvl="1" indent="0">
              <a:buNone/>
            </a:pPr>
            <a:r>
              <a:rPr lang="en-US" sz="2800" dirty="0"/>
              <a:t>(we may start with obvious quality problems and then extend </a:t>
            </a:r>
            <a:r>
              <a:rPr lang="en-US" sz="2800" dirty="0" smtClean="0"/>
              <a:t>from there)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9305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r>
              <a:rPr lang="nb-NO" dirty="0" smtClean="0">
                <a:solidFill>
                  <a:srgbClr val="0000FF"/>
                </a:solidFill>
              </a:rPr>
              <a:t>Some overall system </a:t>
            </a:r>
            <a:r>
              <a:rPr lang="nb-NO" dirty="0" err="1" smtClean="0">
                <a:solidFill>
                  <a:srgbClr val="0000FF"/>
                </a:solidFill>
              </a:rPr>
              <a:t>requirements</a:t>
            </a:r>
            <a:endParaRPr lang="nb-NO" dirty="0">
              <a:solidFill>
                <a:srgbClr val="0000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494692"/>
            <a:ext cx="10515600" cy="4950070"/>
          </a:xfrm>
        </p:spPr>
        <p:txBody>
          <a:bodyPr>
            <a:normAutofit/>
          </a:bodyPr>
          <a:lstStyle/>
          <a:p>
            <a:r>
              <a:rPr lang="en-US" dirty="0"/>
              <a:t>RVH should offer </a:t>
            </a:r>
            <a:r>
              <a:rPr lang="en-US" i="1" dirty="0">
                <a:solidFill>
                  <a:srgbClr val="C00000"/>
                </a:solidFill>
              </a:rPr>
              <a:t>word processing </a:t>
            </a:r>
            <a:r>
              <a:rPr lang="en-US" dirty="0"/>
              <a:t>functions especially adjusted to legislative requirements and needs, including templates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On every relevant step of the legislative procedure, RVH should make all relevant </a:t>
            </a:r>
            <a:r>
              <a:rPr lang="en-US" i="1" dirty="0">
                <a:solidFill>
                  <a:srgbClr val="C00000"/>
                </a:solidFill>
              </a:rPr>
              <a:t>documents available </a:t>
            </a:r>
            <a:r>
              <a:rPr lang="en-US" dirty="0"/>
              <a:t>to the user (Legislative techniques and legislative preparation, Instructions for Official Studies and Reports etc.)</a:t>
            </a:r>
          </a:p>
          <a:p>
            <a:r>
              <a:rPr lang="en-US" dirty="0"/>
              <a:t>In relevant situations, RVH should give </a:t>
            </a:r>
            <a:r>
              <a:rPr lang="en-US" i="1" dirty="0">
                <a:solidFill>
                  <a:srgbClr val="C00000"/>
                </a:solidFill>
              </a:rPr>
              <a:t>notice to the user </a:t>
            </a:r>
            <a:r>
              <a:rPr lang="en-US" dirty="0"/>
              <a:t>about particular requirements and advices following from instructions and </a:t>
            </a:r>
            <a:r>
              <a:rPr lang="en-US" dirty="0" err="1"/>
              <a:t>guidlines</a:t>
            </a:r>
            <a:r>
              <a:rPr lang="en-US" dirty="0"/>
              <a:t> </a:t>
            </a:r>
          </a:p>
          <a:p>
            <a:r>
              <a:rPr lang="en-US" dirty="0"/>
              <a:t>RVH should perform </a:t>
            </a:r>
            <a:r>
              <a:rPr lang="en-US" i="1" dirty="0">
                <a:solidFill>
                  <a:srgbClr val="C00000"/>
                </a:solidFill>
              </a:rPr>
              <a:t>automatic analyses </a:t>
            </a:r>
            <a:r>
              <a:rPr lang="en-US" dirty="0"/>
              <a:t>in order to make the user aware of inconsistencies, connections and possibilities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286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321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Regelverkshjelpen [Regulatory assistance tool] - a brief presentation</vt:lpstr>
      <vt:lpstr>Background and initial assumptions</vt:lpstr>
      <vt:lpstr>Strategies</vt:lpstr>
      <vt:lpstr>Some overall system requirements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Regelverkshjelpen - litt om bakgrunn, begrunnelser og muligheter</dc:title>
  <dc:creator>dag wiese schartum</dc:creator>
  <cp:lastModifiedBy>dag wiese schartum</cp:lastModifiedBy>
  <cp:revision>51</cp:revision>
  <dcterms:created xsi:type="dcterms:W3CDTF">2014-11-18T14:37:34Z</dcterms:created>
  <dcterms:modified xsi:type="dcterms:W3CDTF">2015-10-21T20:18:36Z</dcterms:modified>
</cp:coreProperties>
</file>