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261" r:id="rId2"/>
    <p:sldId id="264" r:id="rId3"/>
    <p:sldId id="270" r:id="rId4"/>
    <p:sldId id="266" r:id="rId5"/>
    <p:sldId id="267" r:id="rId6"/>
    <p:sldId id="268" r:id="rId7"/>
    <p:sldId id="269" r:id="rId8"/>
    <p:sldId id="256" r:id="rId9"/>
    <p:sldId id="257" r:id="rId10"/>
    <p:sldId id="258" r:id="rId11"/>
    <p:sldId id="259" r:id="rId12"/>
    <p:sldId id="265" r:id="rId13"/>
  </p:sldIdLst>
  <p:sldSz cx="9144000" cy="6858000" type="screen4x3"/>
  <p:notesSz cx="6858000" cy="9144000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FFFFCC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735" autoAdjust="0"/>
  </p:normalViewPr>
  <p:slideViewPr>
    <p:cSldViewPr>
      <p:cViewPr varScale="1">
        <p:scale>
          <a:sx n="105" d="100"/>
          <a:sy n="105" d="100"/>
        </p:scale>
        <p:origin x="171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94C8C2-CDA0-44FF-B74F-482882EC017A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13845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B82691-906C-458A-B50E-BC608950FDAA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338736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648823-00F4-410E-9AB4-990705B02299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219233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915B28-62CF-4F6E-8E7A-FF9E8E80C4F3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136330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358341-5064-4FCC-B369-DA8C6832AC06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024197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C657F0-E5F4-49C3-BB57-ABB0748DB050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745225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81216D-12B4-4EFA-BE07-3B2283A6AF8F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884849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BDD99F-270A-4987-B2E4-2FB0CCAF8FC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786261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C52411-3F31-45C4-B793-8311FDC57C80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276949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43A3AA-0985-47EE-AFD2-13CBF8901E41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706983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EE6A8A-EB42-4CC3-8772-27ECF737CC00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789935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tittelstil i malen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tekststiler i malen</a:t>
            </a:r>
          </a:p>
          <a:p>
            <a:pPr lvl="1"/>
            <a:r>
              <a:rPr lang="nb-NO" altLang="nb-NO" smtClean="0"/>
              <a:t>Andre nivå</a:t>
            </a:r>
          </a:p>
          <a:p>
            <a:pPr lvl="2"/>
            <a:r>
              <a:rPr lang="nb-NO" altLang="nb-NO" smtClean="0"/>
              <a:t>Tredje nivå</a:t>
            </a:r>
          </a:p>
          <a:p>
            <a:pPr lvl="3"/>
            <a:r>
              <a:rPr lang="nb-NO" altLang="nb-NO" smtClean="0"/>
              <a:t>Fjerde nivå</a:t>
            </a:r>
          </a:p>
          <a:p>
            <a:pPr lvl="4"/>
            <a:r>
              <a:rPr lang="nb-NO" altLang="nb-NO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039FBC1-76CD-4D93-B492-0F20EB24F906}" type="slidenum">
              <a:rPr lang="nb-NO" altLang="nb-NO"/>
              <a:pPr/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nb-NO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Systemutvikling som regelverksutvikling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altLang="nb-NO" sz="1600" smtClean="0"/>
              <a:t>Dag Wiese Schartum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38" y="0"/>
            <a:ext cx="7772400" cy="838200"/>
          </a:xfrm>
        </p:spPr>
        <p:txBody>
          <a:bodyPr/>
          <a:lstStyle/>
          <a:p>
            <a:pPr>
              <a:defRPr/>
            </a:pPr>
            <a:r>
              <a:rPr lang="nb-NO" sz="2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Systemutvikling som regelverksutvikling</a:t>
            </a: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642938" y="785813"/>
            <a:ext cx="7772400" cy="5595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nb-NO" b="1" dirty="0"/>
              <a:t>Kan skjelne mellom to hovedtyper </a:t>
            </a:r>
            <a:r>
              <a:rPr lang="nb-NO" b="1" dirty="0" smtClean="0"/>
              <a:t>regelverksutvikling knyttet til systemutvikling:</a:t>
            </a:r>
            <a:endParaRPr lang="nb-NO" b="1" dirty="0"/>
          </a:p>
          <a:p>
            <a:pPr marL="819150" lvl="1" indent="-285750">
              <a:spcBef>
                <a:spcPct val="20000"/>
              </a:spcBef>
              <a:buFontTx/>
              <a:buChar char="–"/>
              <a:defRPr/>
            </a:pPr>
            <a:r>
              <a:rPr lang="nb-NO" dirty="0"/>
              <a:t>Uttrykke eksisterende rettsregler klarere/bedre (”regelvask”)</a:t>
            </a:r>
          </a:p>
          <a:p>
            <a:pPr marL="819150" lvl="1" indent="-285750">
              <a:spcBef>
                <a:spcPct val="20000"/>
              </a:spcBef>
              <a:buFontTx/>
              <a:buChar char="–"/>
              <a:defRPr/>
            </a:pPr>
            <a:r>
              <a:rPr lang="nb-NO" dirty="0"/>
              <a:t>Endre eksisterende rettsregler for å tilfredsstille behov knyttet til systemløsningen (”regelendring”)</a:t>
            </a:r>
          </a:p>
          <a:p>
            <a:pPr marL="342900" lvl="1" indent="-342900">
              <a:spcBef>
                <a:spcPct val="20000"/>
              </a:spcBef>
              <a:buFontTx/>
              <a:buChar char="•"/>
              <a:defRPr/>
            </a:pPr>
            <a:r>
              <a:rPr lang="nb-NO" b="1" dirty="0" smtClean="0"/>
              <a:t>Regelvask </a:t>
            </a:r>
            <a:r>
              <a:rPr lang="nb-NO" dirty="0" smtClean="0"/>
              <a:t>(s 4 – 12)</a:t>
            </a:r>
            <a:endParaRPr lang="nb-NO" dirty="0"/>
          </a:p>
          <a:p>
            <a:pPr marL="800100" lvl="1" indent="-342900">
              <a:spcBef>
                <a:spcPct val="20000"/>
              </a:spcBef>
              <a:buFontTx/>
              <a:buChar char="•"/>
              <a:defRPr/>
            </a:pPr>
            <a:r>
              <a:rPr lang="nb-NO" dirty="0"/>
              <a:t>Systematikken i Schartum 2012, avsnitt 10.2, kan brukes for å strukturere hele eller deler av teksten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  <a:defRPr/>
            </a:pPr>
            <a:r>
              <a:rPr lang="nb-NO" dirty="0"/>
              <a:t>Det er sjelden mulig/ønskelig å gjøre bruk av alle teknikker i samme utviklingsarbeid, og listen representerer derfor mest et arsenal av muligheter</a:t>
            </a:r>
          </a:p>
          <a:p>
            <a:pPr marL="342900" lvl="1" indent="-342900">
              <a:spcBef>
                <a:spcPct val="20000"/>
              </a:spcBef>
              <a:buFontTx/>
              <a:buChar char="•"/>
              <a:defRPr/>
            </a:pPr>
            <a:r>
              <a:rPr lang="nb-NO" b="1" dirty="0" smtClean="0"/>
              <a:t>Regelendring </a:t>
            </a:r>
            <a:r>
              <a:rPr lang="nb-NO" dirty="0" smtClean="0"/>
              <a:t>(neste side)</a:t>
            </a:r>
            <a:endParaRPr lang="nb-NO" dirty="0"/>
          </a:p>
          <a:p>
            <a:pPr marL="800100" lvl="2" indent="-342900">
              <a:spcBef>
                <a:spcPct val="20000"/>
              </a:spcBef>
              <a:buFontTx/>
              <a:buChar char="•"/>
              <a:defRPr/>
            </a:pPr>
            <a:endParaRPr lang="nb-NO" sz="2000" dirty="0"/>
          </a:p>
          <a:p>
            <a:pPr marL="800100" lvl="2" indent="-342900">
              <a:spcBef>
                <a:spcPct val="20000"/>
              </a:spcBef>
              <a:buFontTx/>
              <a:buChar char="•"/>
              <a:defRPr/>
            </a:pPr>
            <a:endParaRPr lang="nb-NO" sz="2000" dirty="0"/>
          </a:p>
          <a:p>
            <a:pPr marL="800100" lvl="2" indent="-342900">
              <a:spcBef>
                <a:spcPct val="20000"/>
              </a:spcBef>
              <a:buFontTx/>
              <a:buChar char="•"/>
              <a:defRPr/>
            </a:pPr>
            <a:endParaRPr lang="nb-NO" sz="2000" dirty="0"/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70944" y="116632"/>
            <a:ext cx="7772400" cy="864096"/>
          </a:xfrm>
        </p:spPr>
        <p:txBody>
          <a:bodyPr/>
          <a:lstStyle/>
          <a:p>
            <a:r>
              <a:rPr lang="en-GB" sz="3200" b="1" dirty="0" smtClean="0">
                <a:solidFill>
                  <a:srgbClr val="0070C0"/>
                </a:solidFill>
              </a:rPr>
              <a:t>Regelendring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908720"/>
            <a:ext cx="8412312" cy="5616624"/>
          </a:xfrm>
        </p:spPr>
        <p:txBody>
          <a:bodyPr/>
          <a:lstStyle/>
          <a:p>
            <a:r>
              <a:rPr lang="en-GB" sz="1600" b="1" dirty="0" err="1" smtClean="0"/>
              <a:t>Gjelder</a:t>
            </a:r>
            <a:r>
              <a:rPr lang="en-GB" sz="1600" b="1" dirty="0" smtClean="0"/>
              <a:t> </a:t>
            </a:r>
            <a:r>
              <a:rPr lang="en-GB" sz="1600" b="1" dirty="0"/>
              <a:t>r</a:t>
            </a:r>
            <a:r>
              <a:rPr lang="en-GB" sz="1600" b="1" dirty="0" smtClean="0"/>
              <a:t>egelendring for å </a:t>
            </a:r>
            <a:r>
              <a:rPr lang="en-GB" sz="1600" b="1" dirty="0" err="1" smtClean="0"/>
              <a:t>kunne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realisere</a:t>
            </a:r>
            <a:r>
              <a:rPr lang="en-GB" sz="1600" b="1" dirty="0" smtClean="0"/>
              <a:t> et </a:t>
            </a:r>
            <a:r>
              <a:rPr lang="en-GB" sz="1600" b="1" dirty="0" err="1" smtClean="0"/>
              <a:t>hensiktsmessig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informasjonssystem</a:t>
            </a:r>
            <a:endParaRPr lang="en-GB" sz="1600" b="1" dirty="0" smtClean="0"/>
          </a:p>
          <a:p>
            <a:pPr lvl="1"/>
            <a:r>
              <a:rPr lang="en-GB" sz="1600" dirty="0" smtClean="0"/>
              <a:t>Schartum 2012, </a:t>
            </a:r>
            <a:r>
              <a:rPr lang="en-GB" sz="1600" dirty="0" err="1" smtClean="0"/>
              <a:t>avsnitt</a:t>
            </a:r>
            <a:r>
              <a:rPr lang="en-GB" sz="1600" dirty="0" smtClean="0"/>
              <a:t> 10.3 </a:t>
            </a:r>
            <a:r>
              <a:rPr lang="en-GB" sz="1600" dirty="0" err="1" smtClean="0"/>
              <a:t>inneholder</a:t>
            </a:r>
            <a:r>
              <a:rPr lang="en-GB" sz="1600" dirty="0" smtClean="0"/>
              <a:t> kun </a:t>
            </a:r>
            <a:r>
              <a:rPr lang="en-GB" sz="1600" dirty="0" err="1" smtClean="0"/>
              <a:t>noen</a:t>
            </a:r>
            <a:r>
              <a:rPr lang="en-GB" sz="1600" dirty="0" smtClean="0"/>
              <a:t> </a:t>
            </a:r>
            <a:r>
              <a:rPr lang="en-GB" sz="1600" dirty="0" err="1" smtClean="0"/>
              <a:t>få</a:t>
            </a:r>
            <a:r>
              <a:rPr lang="en-GB" sz="1600" dirty="0" smtClean="0"/>
              <a:t> </a:t>
            </a:r>
            <a:r>
              <a:rPr lang="en-GB" sz="1600" dirty="0" err="1" smtClean="0"/>
              <a:t>kategorier</a:t>
            </a:r>
            <a:r>
              <a:rPr lang="en-GB" sz="1600" dirty="0" smtClean="0"/>
              <a:t> </a:t>
            </a:r>
            <a:r>
              <a:rPr lang="en-GB" sz="1600" dirty="0" err="1" smtClean="0"/>
              <a:t>av</a:t>
            </a:r>
            <a:r>
              <a:rPr lang="en-GB" sz="1600" dirty="0" smtClean="0"/>
              <a:t> </a:t>
            </a:r>
            <a:r>
              <a:rPr lang="en-GB" sz="1600" dirty="0" err="1" smtClean="0"/>
              <a:t>behov</a:t>
            </a:r>
            <a:r>
              <a:rPr lang="en-GB" sz="1600" dirty="0" smtClean="0"/>
              <a:t> for </a:t>
            </a:r>
            <a:r>
              <a:rPr lang="en-GB" sz="1600" dirty="0" err="1" smtClean="0"/>
              <a:t>slik</a:t>
            </a:r>
            <a:r>
              <a:rPr lang="en-GB" sz="1600" dirty="0" smtClean="0"/>
              <a:t> regelendring</a:t>
            </a:r>
          </a:p>
          <a:p>
            <a:pPr lvl="1"/>
            <a:r>
              <a:rPr lang="en-GB" sz="1600" dirty="0" err="1" smtClean="0"/>
              <a:t>Behov</a:t>
            </a:r>
            <a:r>
              <a:rPr lang="en-GB" sz="1600" dirty="0" smtClean="0"/>
              <a:t> for regelendring </a:t>
            </a:r>
            <a:r>
              <a:rPr lang="en-GB" sz="1600" dirty="0" err="1" smtClean="0"/>
              <a:t>kan</a:t>
            </a:r>
            <a:r>
              <a:rPr lang="en-GB" sz="1600" dirty="0" smtClean="0"/>
              <a:t> </a:t>
            </a:r>
            <a:r>
              <a:rPr lang="en-GB" sz="1600" dirty="0" err="1" smtClean="0"/>
              <a:t>stamme</a:t>
            </a:r>
            <a:r>
              <a:rPr lang="en-GB" sz="1600" dirty="0" smtClean="0"/>
              <a:t> </a:t>
            </a:r>
            <a:r>
              <a:rPr lang="en-GB" sz="1600" dirty="0" err="1" smtClean="0"/>
              <a:t>fra</a:t>
            </a:r>
            <a:r>
              <a:rPr lang="en-GB" sz="1600" dirty="0" smtClean="0"/>
              <a:t> </a:t>
            </a:r>
            <a:r>
              <a:rPr lang="en-GB" sz="1600" dirty="0" err="1" smtClean="0"/>
              <a:t>ulike</a:t>
            </a:r>
            <a:r>
              <a:rPr lang="en-GB" sz="1600" dirty="0" smtClean="0"/>
              <a:t> </a:t>
            </a:r>
            <a:r>
              <a:rPr lang="en-GB" sz="1600" dirty="0" err="1" smtClean="0"/>
              <a:t>deler</a:t>
            </a:r>
            <a:r>
              <a:rPr lang="en-GB" sz="1600" dirty="0" smtClean="0"/>
              <a:t> </a:t>
            </a:r>
            <a:r>
              <a:rPr lang="en-GB" sz="1600" dirty="0" err="1" smtClean="0"/>
              <a:t>av</a:t>
            </a:r>
            <a:r>
              <a:rPr lang="en-GB" sz="1600" dirty="0" smtClean="0"/>
              <a:t> </a:t>
            </a:r>
            <a:r>
              <a:rPr lang="en-GB" sz="1600" dirty="0" err="1" smtClean="0"/>
              <a:t>utviklingsarbeidet</a:t>
            </a:r>
            <a:r>
              <a:rPr lang="en-GB" sz="1600" dirty="0" smtClean="0"/>
              <a:t>; </a:t>
            </a:r>
            <a:r>
              <a:rPr lang="en-GB" sz="1600" dirty="0" err="1" smtClean="0"/>
              <a:t>jf</a:t>
            </a:r>
            <a:r>
              <a:rPr lang="en-GB" sz="1600" dirty="0" smtClean="0"/>
              <a:t>. </a:t>
            </a:r>
            <a:r>
              <a:rPr lang="en-GB" sz="1600" dirty="0" err="1" smtClean="0"/>
              <a:t>særlig</a:t>
            </a:r>
            <a:r>
              <a:rPr lang="en-GB" sz="1600" dirty="0" smtClean="0"/>
              <a:t> </a:t>
            </a:r>
            <a:r>
              <a:rPr lang="en-GB" sz="1600" dirty="0" err="1" smtClean="0"/>
              <a:t>kap</a:t>
            </a:r>
            <a:r>
              <a:rPr lang="en-GB" sz="1600" dirty="0" smtClean="0"/>
              <a:t>. 5-8</a:t>
            </a:r>
          </a:p>
          <a:p>
            <a:pPr lvl="1"/>
            <a:r>
              <a:rPr lang="en-GB" sz="1600" dirty="0" err="1" smtClean="0"/>
              <a:t>Normalt</a:t>
            </a:r>
            <a:r>
              <a:rPr lang="en-GB" sz="1600" dirty="0" smtClean="0"/>
              <a:t> </a:t>
            </a:r>
            <a:r>
              <a:rPr lang="en-GB" sz="1600" dirty="0" err="1" smtClean="0"/>
              <a:t>bør</a:t>
            </a:r>
            <a:r>
              <a:rPr lang="en-GB" sz="1600" dirty="0" smtClean="0"/>
              <a:t> </a:t>
            </a:r>
            <a:r>
              <a:rPr lang="en-GB" sz="1600" dirty="0" err="1" smtClean="0"/>
              <a:t>slike</a:t>
            </a:r>
            <a:r>
              <a:rPr lang="en-GB" sz="1600" dirty="0" smtClean="0"/>
              <a:t> </a:t>
            </a:r>
            <a:r>
              <a:rPr lang="en-GB" sz="1600" dirty="0" err="1" smtClean="0"/>
              <a:t>endringsbehov</a:t>
            </a:r>
            <a:r>
              <a:rPr lang="en-GB" sz="1600" dirty="0" smtClean="0"/>
              <a:t> </a:t>
            </a:r>
            <a:r>
              <a:rPr lang="en-GB" sz="1600" dirty="0" err="1" smtClean="0"/>
              <a:t>samles</a:t>
            </a:r>
            <a:r>
              <a:rPr lang="en-GB" sz="1600" dirty="0" smtClean="0"/>
              <a:t>, </a:t>
            </a:r>
            <a:r>
              <a:rPr lang="en-GB" sz="1600" dirty="0" err="1" smtClean="0"/>
              <a:t>samordnes</a:t>
            </a:r>
            <a:r>
              <a:rPr lang="en-GB" sz="1600" dirty="0" smtClean="0"/>
              <a:t> </a:t>
            </a:r>
            <a:r>
              <a:rPr lang="en-GB" sz="1600" dirty="0" err="1" smtClean="0"/>
              <a:t>og</a:t>
            </a:r>
            <a:r>
              <a:rPr lang="en-GB" sz="1600" dirty="0" smtClean="0"/>
              <a:t> </a:t>
            </a:r>
            <a:r>
              <a:rPr lang="en-GB" sz="1600" dirty="0" err="1" smtClean="0"/>
              <a:t>prioriteres</a:t>
            </a:r>
            <a:endParaRPr lang="en-GB" sz="1600" dirty="0" smtClean="0"/>
          </a:p>
          <a:p>
            <a:r>
              <a:rPr lang="en-GB" sz="1600" b="1" dirty="0" smtClean="0"/>
              <a:t>I </a:t>
            </a:r>
            <a:r>
              <a:rPr lang="en-GB" sz="1600" b="1" dirty="0" err="1" smtClean="0"/>
              <a:t>utgangspunktet</a:t>
            </a:r>
            <a:r>
              <a:rPr lang="en-GB" sz="1600" b="1" dirty="0" smtClean="0"/>
              <a:t> ligger </a:t>
            </a:r>
            <a:r>
              <a:rPr lang="en-GB" sz="1600" b="1" dirty="0" err="1" smtClean="0"/>
              <a:t>personopplysningslovgivningen</a:t>
            </a:r>
            <a:r>
              <a:rPr lang="en-GB" sz="1600" b="1" dirty="0" smtClean="0"/>
              <a:t> fast (</a:t>
            </a:r>
            <a:r>
              <a:rPr lang="en-GB" sz="1600" b="1" dirty="0" err="1" smtClean="0"/>
              <a:t>pga</a:t>
            </a:r>
            <a:r>
              <a:rPr lang="en-GB" sz="1600" b="1" dirty="0" smtClean="0"/>
              <a:t>. EØS-</a:t>
            </a:r>
            <a:r>
              <a:rPr lang="en-GB" sz="1600" b="1" dirty="0" err="1" smtClean="0"/>
              <a:t>avtalen</a:t>
            </a:r>
            <a:r>
              <a:rPr lang="en-GB" sz="1600" b="1" dirty="0" smtClean="0"/>
              <a:t>). </a:t>
            </a:r>
            <a:r>
              <a:rPr lang="en-GB" sz="1600" b="1" dirty="0" err="1" smtClean="0"/>
              <a:t>Derfor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er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det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primært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presiseringer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av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denne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og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endringer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i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særlovgivning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som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er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aktuelt</a:t>
            </a:r>
            <a:endParaRPr lang="en-GB" sz="1600" b="1" dirty="0" smtClean="0"/>
          </a:p>
          <a:p>
            <a:r>
              <a:rPr lang="en-GB" sz="1600" b="1" dirty="0" err="1" smtClean="0"/>
              <a:t>Endringsbehov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som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er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særlig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aktuelle</a:t>
            </a:r>
            <a:r>
              <a:rPr lang="en-GB" sz="1600" b="1" dirty="0" smtClean="0"/>
              <a:t>:</a:t>
            </a:r>
          </a:p>
          <a:p>
            <a:pPr lvl="1"/>
            <a:r>
              <a:rPr lang="en-GB" sz="1600" dirty="0" err="1" smtClean="0"/>
              <a:t>Klargjøring</a:t>
            </a:r>
            <a:r>
              <a:rPr lang="en-GB" sz="1600" dirty="0" smtClean="0"/>
              <a:t> </a:t>
            </a:r>
            <a:r>
              <a:rPr lang="en-GB" sz="1600" dirty="0" err="1" smtClean="0"/>
              <a:t>av</a:t>
            </a:r>
            <a:r>
              <a:rPr lang="en-GB" sz="1600" dirty="0" smtClean="0"/>
              <a:t> </a:t>
            </a:r>
            <a:r>
              <a:rPr lang="en-GB" sz="1600" dirty="0" err="1" smtClean="0"/>
              <a:t>tvilsspørsmål</a:t>
            </a:r>
            <a:r>
              <a:rPr lang="en-GB" sz="1600" dirty="0" smtClean="0"/>
              <a:t> (</a:t>
            </a:r>
            <a:r>
              <a:rPr lang="en-GB" sz="1600" dirty="0" err="1" smtClean="0"/>
              <a:t>plassering</a:t>
            </a:r>
            <a:r>
              <a:rPr lang="en-GB" sz="1600" dirty="0" smtClean="0"/>
              <a:t> </a:t>
            </a:r>
            <a:r>
              <a:rPr lang="en-GB" sz="1600" dirty="0" err="1" smtClean="0"/>
              <a:t>av</a:t>
            </a:r>
            <a:r>
              <a:rPr lang="en-GB" sz="1600" dirty="0" smtClean="0"/>
              <a:t> </a:t>
            </a:r>
            <a:r>
              <a:rPr lang="en-GB" sz="1600" dirty="0" err="1" smtClean="0"/>
              <a:t>behandlingsansvar</a:t>
            </a:r>
            <a:r>
              <a:rPr lang="en-GB" sz="1600" dirty="0" smtClean="0"/>
              <a:t>, </a:t>
            </a:r>
            <a:r>
              <a:rPr lang="en-GB" sz="1600" dirty="0" err="1" smtClean="0"/>
              <a:t>klargjøring</a:t>
            </a:r>
            <a:r>
              <a:rPr lang="en-GB" sz="1600" dirty="0" smtClean="0"/>
              <a:t> </a:t>
            </a:r>
            <a:r>
              <a:rPr lang="en-GB" sz="1600" dirty="0" err="1" smtClean="0"/>
              <a:t>av</a:t>
            </a:r>
            <a:r>
              <a:rPr lang="en-GB" sz="1600" dirty="0" smtClean="0"/>
              <a:t> </a:t>
            </a:r>
            <a:r>
              <a:rPr lang="en-GB" sz="1600" dirty="0" err="1" smtClean="0"/>
              <a:t>rettslig</a:t>
            </a:r>
            <a:r>
              <a:rPr lang="en-GB" sz="1600" dirty="0" smtClean="0"/>
              <a:t> </a:t>
            </a:r>
            <a:r>
              <a:rPr lang="en-GB" sz="1600" dirty="0" err="1" smtClean="0"/>
              <a:t>grunnlag</a:t>
            </a:r>
            <a:r>
              <a:rPr lang="en-GB" sz="1600" dirty="0" smtClean="0"/>
              <a:t>)</a:t>
            </a:r>
          </a:p>
          <a:p>
            <a:pPr lvl="1"/>
            <a:r>
              <a:rPr lang="en-GB" sz="1600" dirty="0" err="1" smtClean="0"/>
              <a:t>Endring</a:t>
            </a:r>
            <a:r>
              <a:rPr lang="en-GB" sz="1600" dirty="0" smtClean="0"/>
              <a:t> </a:t>
            </a:r>
            <a:r>
              <a:rPr lang="en-GB" sz="1600" dirty="0" err="1" smtClean="0"/>
              <a:t>av</a:t>
            </a:r>
            <a:r>
              <a:rPr lang="en-GB" sz="1600" dirty="0" smtClean="0"/>
              <a:t> </a:t>
            </a:r>
            <a:r>
              <a:rPr lang="en-GB" sz="1600" dirty="0" err="1" smtClean="0"/>
              <a:t>regler</a:t>
            </a:r>
            <a:r>
              <a:rPr lang="en-GB" sz="1600" dirty="0" smtClean="0"/>
              <a:t> </a:t>
            </a:r>
            <a:r>
              <a:rPr lang="en-GB" sz="1600" dirty="0" err="1" smtClean="0"/>
              <a:t>som</a:t>
            </a:r>
            <a:r>
              <a:rPr lang="en-GB" sz="1600" dirty="0" smtClean="0"/>
              <a:t> </a:t>
            </a:r>
            <a:r>
              <a:rPr lang="en-GB" sz="1600" dirty="0" err="1" smtClean="0"/>
              <a:t>regulerer</a:t>
            </a:r>
            <a:r>
              <a:rPr lang="en-GB" sz="1600" dirty="0" smtClean="0"/>
              <a:t> </a:t>
            </a:r>
            <a:r>
              <a:rPr lang="en-GB" sz="1600" dirty="0" err="1" smtClean="0"/>
              <a:t>informasjonstilgang</a:t>
            </a:r>
            <a:r>
              <a:rPr lang="en-GB" sz="1600" dirty="0" smtClean="0"/>
              <a:t> (</a:t>
            </a:r>
            <a:r>
              <a:rPr lang="en-GB" sz="1600" dirty="0" err="1" smtClean="0"/>
              <a:t>innsyn</a:t>
            </a:r>
            <a:r>
              <a:rPr lang="en-GB" sz="1600" dirty="0" smtClean="0"/>
              <a:t>, </a:t>
            </a:r>
            <a:r>
              <a:rPr lang="en-GB" sz="1600" dirty="0" err="1" smtClean="0"/>
              <a:t>taushetsplikt</a:t>
            </a:r>
            <a:r>
              <a:rPr lang="en-GB" sz="1600" dirty="0" smtClean="0"/>
              <a:t>, </a:t>
            </a:r>
            <a:r>
              <a:rPr lang="en-GB" sz="1600" dirty="0" err="1" smtClean="0"/>
              <a:t>oppgaveplikt</a:t>
            </a:r>
            <a:r>
              <a:rPr lang="en-GB" sz="1600" dirty="0" smtClean="0"/>
              <a:t> mv)</a:t>
            </a:r>
          </a:p>
          <a:p>
            <a:pPr lvl="1"/>
            <a:r>
              <a:rPr lang="en-GB" sz="1600" dirty="0" err="1" smtClean="0"/>
              <a:t>Endring</a:t>
            </a:r>
            <a:r>
              <a:rPr lang="en-GB" sz="1600" dirty="0" smtClean="0"/>
              <a:t> </a:t>
            </a:r>
            <a:r>
              <a:rPr lang="en-GB" sz="1600" dirty="0" err="1" smtClean="0"/>
              <a:t>av</a:t>
            </a:r>
            <a:r>
              <a:rPr lang="en-GB" sz="1600" dirty="0" smtClean="0"/>
              <a:t> </a:t>
            </a:r>
            <a:r>
              <a:rPr lang="en-GB" sz="1600" dirty="0" err="1" smtClean="0"/>
              <a:t>begrepsdefinisjoner</a:t>
            </a:r>
            <a:r>
              <a:rPr lang="en-GB" sz="1600" dirty="0" smtClean="0"/>
              <a:t> mv</a:t>
            </a:r>
          </a:p>
          <a:p>
            <a:pPr lvl="1"/>
            <a:r>
              <a:rPr lang="en-GB" sz="1600" dirty="0" err="1" smtClean="0"/>
              <a:t>Supplering</a:t>
            </a:r>
            <a:r>
              <a:rPr lang="en-GB" sz="1600" dirty="0" smtClean="0"/>
              <a:t> </a:t>
            </a:r>
            <a:r>
              <a:rPr lang="en-GB" sz="1600" dirty="0" err="1" smtClean="0"/>
              <a:t>av</a:t>
            </a:r>
            <a:r>
              <a:rPr lang="en-GB" sz="1600" dirty="0" smtClean="0"/>
              <a:t> </a:t>
            </a:r>
            <a:r>
              <a:rPr lang="en-GB" sz="1600" dirty="0" err="1" smtClean="0"/>
              <a:t>eksisterende</a:t>
            </a:r>
            <a:r>
              <a:rPr lang="en-GB" sz="1600" dirty="0" smtClean="0"/>
              <a:t> </a:t>
            </a:r>
            <a:r>
              <a:rPr lang="en-GB" sz="1600" dirty="0" err="1" smtClean="0"/>
              <a:t>regler</a:t>
            </a:r>
            <a:r>
              <a:rPr lang="en-GB" sz="1600" dirty="0" smtClean="0"/>
              <a:t> (</a:t>
            </a:r>
            <a:r>
              <a:rPr lang="en-GB" sz="1600" dirty="0" err="1" smtClean="0"/>
              <a:t>hvite</a:t>
            </a:r>
            <a:r>
              <a:rPr lang="en-GB" sz="1600" dirty="0" smtClean="0"/>
              <a:t> </a:t>
            </a:r>
            <a:r>
              <a:rPr lang="en-GB" sz="1600" dirty="0" err="1" smtClean="0"/>
              <a:t>flekker</a:t>
            </a:r>
            <a:r>
              <a:rPr lang="en-GB" sz="1600" dirty="0" smtClean="0"/>
              <a:t>)</a:t>
            </a:r>
          </a:p>
          <a:p>
            <a:r>
              <a:rPr lang="en-GB" sz="1600" b="1" dirty="0" err="1" smtClean="0"/>
              <a:t>På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hvilket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nivå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kan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endringen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søkes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gjennomført</a:t>
            </a:r>
            <a:r>
              <a:rPr lang="en-GB" sz="1600" b="1" dirty="0" smtClean="0"/>
              <a:t>?</a:t>
            </a:r>
          </a:p>
          <a:p>
            <a:pPr lvl="1"/>
            <a:r>
              <a:rPr lang="en-GB" sz="1600" dirty="0" err="1" smtClean="0"/>
              <a:t>Lov</a:t>
            </a:r>
            <a:r>
              <a:rPr lang="en-GB" sz="1600" dirty="0" smtClean="0"/>
              <a:t> </a:t>
            </a:r>
            <a:r>
              <a:rPr lang="en-GB" sz="1600" dirty="0" err="1" smtClean="0"/>
              <a:t>kan</a:t>
            </a:r>
            <a:r>
              <a:rPr lang="en-GB" sz="1600" dirty="0" smtClean="0"/>
              <a:t> (</a:t>
            </a:r>
            <a:r>
              <a:rPr lang="en-GB" sz="1600" dirty="0" err="1" smtClean="0"/>
              <a:t>selvfølgelig</a:t>
            </a:r>
            <a:r>
              <a:rPr lang="en-GB" sz="1600" dirty="0" smtClean="0"/>
              <a:t>) </a:t>
            </a:r>
            <a:r>
              <a:rPr lang="en-GB" sz="1600" dirty="0" err="1" smtClean="0"/>
              <a:t>ikke</a:t>
            </a:r>
            <a:r>
              <a:rPr lang="en-GB" sz="1600" dirty="0" smtClean="0"/>
              <a:t> </a:t>
            </a:r>
            <a:r>
              <a:rPr lang="en-GB" sz="1600" dirty="0" err="1" smtClean="0"/>
              <a:t>endre</a:t>
            </a:r>
            <a:r>
              <a:rPr lang="en-GB" sz="1600" dirty="0" smtClean="0"/>
              <a:t> </a:t>
            </a:r>
            <a:r>
              <a:rPr lang="en-GB" sz="1600" dirty="0" err="1" smtClean="0"/>
              <a:t>direktiver</a:t>
            </a:r>
            <a:r>
              <a:rPr lang="en-GB" sz="1600" dirty="0" smtClean="0"/>
              <a:t> </a:t>
            </a:r>
            <a:r>
              <a:rPr lang="en-GB" sz="1600" dirty="0" err="1" smtClean="0"/>
              <a:t>og</a:t>
            </a:r>
            <a:r>
              <a:rPr lang="en-GB" sz="1600" dirty="0" smtClean="0"/>
              <a:t> </a:t>
            </a:r>
            <a:r>
              <a:rPr lang="en-GB" sz="1600" dirty="0" err="1" smtClean="0"/>
              <a:t>forordninger</a:t>
            </a:r>
            <a:endParaRPr lang="en-GB" sz="1600" dirty="0" smtClean="0"/>
          </a:p>
          <a:p>
            <a:pPr lvl="1"/>
            <a:r>
              <a:rPr lang="en-GB" sz="1600" dirty="0" err="1" smtClean="0"/>
              <a:t>Lov</a:t>
            </a:r>
            <a:r>
              <a:rPr lang="en-GB" sz="1600" dirty="0" smtClean="0"/>
              <a:t> </a:t>
            </a:r>
            <a:r>
              <a:rPr lang="en-GB" sz="1600" dirty="0" err="1" smtClean="0"/>
              <a:t>kan</a:t>
            </a:r>
            <a:r>
              <a:rPr lang="en-GB" sz="1600" dirty="0" smtClean="0"/>
              <a:t> bare </a:t>
            </a:r>
            <a:r>
              <a:rPr lang="en-GB" sz="1600" dirty="0" err="1" smtClean="0"/>
              <a:t>endres</a:t>
            </a:r>
            <a:r>
              <a:rPr lang="en-GB" sz="1600" dirty="0" smtClean="0"/>
              <a:t> </a:t>
            </a:r>
            <a:r>
              <a:rPr lang="en-GB" sz="1600" dirty="0" err="1" smtClean="0"/>
              <a:t>ved</a:t>
            </a:r>
            <a:r>
              <a:rPr lang="en-GB" sz="1600" dirty="0" smtClean="0"/>
              <a:t> </a:t>
            </a:r>
            <a:r>
              <a:rPr lang="en-GB" sz="1600" dirty="0" err="1" smtClean="0"/>
              <a:t>lov</a:t>
            </a:r>
            <a:endParaRPr lang="en-GB" sz="1600" dirty="0" smtClean="0"/>
          </a:p>
          <a:p>
            <a:pPr lvl="1"/>
            <a:r>
              <a:rPr lang="en-GB" sz="1600" dirty="0" err="1" smtClean="0"/>
              <a:t>Forskrift</a:t>
            </a:r>
            <a:r>
              <a:rPr lang="en-GB" sz="1600" dirty="0" smtClean="0"/>
              <a:t> </a:t>
            </a:r>
            <a:r>
              <a:rPr lang="en-GB" sz="1600" dirty="0" err="1" smtClean="0"/>
              <a:t>kan</a:t>
            </a:r>
            <a:r>
              <a:rPr lang="en-GB" sz="1600" dirty="0" smtClean="0"/>
              <a:t> </a:t>
            </a:r>
            <a:r>
              <a:rPr lang="en-GB" sz="1600" dirty="0" err="1" smtClean="0"/>
              <a:t>endres</a:t>
            </a:r>
            <a:r>
              <a:rPr lang="en-GB" sz="1600" dirty="0" smtClean="0"/>
              <a:t> </a:t>
            </a:r>
            <a:r>
              <a:rPr lang="en-GB" sz="1600" dirty="0" err="1" smtClean="0"/>
              <a:t>ved</a:t>
            </a:r>
            <a:r>
              <a:rPr lang="en-GB" sz="1600" dirty="0" smtClean="0"/>
              <a:t> </a:t>
            </a:r>
            <a:r>
              <a:rPr lang="en-GB" sz="1600" dirty="0" err="1" smtClean="0"/>
              <a:t>lov</a:t>
            </a:r>
            <a:r>
              <a:rPr lang="en-GB" sz="1600" dirty="0" smtClean="0"/>
              <a:t> </a:t>
            </a:r>
            <a:r>
              <a:rPr lang="en-GB" sz="1600" dirty="0" err="1" smtClean="0"/>
              <a:t>eller</a:t>
            </a:r>
            <a:r>
              <a:rPr lang="en-GB" sz="1600" dirty="0" smtClean="0"/>
              <a:t> </a:t>
            </a:r>
            <a:r>
              <a:rPr lang="en-GB" sz="1600" dirty="0" err="1" smtClean="0"/>
              <a:t>forskrift</a:t>
            </a:r>
            <a:endParaRPr lang="en-GB" sz="1600" dirty="0" smtClean="0"/>
          </a:p>
          <a:p>
            <a:pPr lvl="1"/>
            <a:r>
              <a:rPr lang="en-GB" sz="1600" dirty="0" smtClean="0"/>
              <a:t>Nye </a:t>
            </a:r>
            <a:r>
              <a:rPr lang="en-GB" sz="1600" dirty="0" err="1" smtClean="0"/>
              <a:t>regler</a:t>
            </a:r>
            <a:r>
              <a:rPr lang="en-GB" sz="1600" dirty="0" smtClean="0"/>
              <a:t> (</a:t>
            </a:r>
            <a:r>
              <a:rPr lang="en-GB" sz="1600" dirty="0" err="1" smtClean="0"/>
              <a:t>jf</a:t>
            </a:r>
            <a:r>
              <a:rPr lang="en-GB" sz="1600" dirty="0" smtClean="0"/>
              <a:t> “</a:t>
            </a:r>
            <a:r>
              <a:rPr lang="en-GB" sz="1600" dirty="0" err="1" smtClean="0"/>
              <a:t>supplering</a:t>
            </a:r>
            <a:r>
              <a:rPr lang="en-GB" sz="1600" dirty="0" smtClean="0"/>
              <a:t>”) </a:t>
            </a:r>
            <a:r>
              <a:rPr lang="en-GB" sz="1600" dirty="0" err="1" smtClean="0"/>
              <a:t>må</a:t>
            </a:r>
            <a:r>
              <a:rPr lang="en-GB" sz="1600" dirty="0" smtClean="0"/>
              <a:t> </a:t>
            </a:r>
            <a:r>
              <a:rPr lang="en-GB" sz="1600" dirty="0" err="1" smtClean="0"/>
              <a:t>plasseres</a:t>
            </a:r>
            <a:r>
              <a:rPr lang="en-GB" sz="1600" dirty="0" smtClean="0"/>
              <a:t> der de </a:t>
            </a:r>
            <a:r>
              <a:rPr lang="en-GB" sz="1600" dirty="0" err="1" smtClean="0"/>
              <a:t>systematisk</a:t>
            </a:r>
            <a:r>
              <a:rPr lang="en-GB" sz="1600" dirty="0" smtClean="0"/>
              <a:t> </a:t>
            </a:r>
            <a:r>
              <a:rPr lang="en-GB" sz="1600" dirty="0" err="1" smtClean="0"/>
              <a:t>hører</a:t>
            </a:r>
            <a:r>
              <a:rPr lang="en-GB" sz="1600" dirty="0" smtClean="0"/>
              <a:t> </a:t>
            </a:r>
            <a:r>
              <a:rPr lang="en-GB" sz="1600" dirty="0" err="1" smtClean="0"/>
              <a:t>hjemme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049208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kstSylinder 2"/>
          <p:cNvSpPr txBox="1">
            <a:spLocks noChangeArrowheads="1"/>
          </p:cNvSpPr>
          <p:nvPr/>
        </p:nvSpPr>
        <p:spPr bwMode="auto">
          <a:xfrm>
            <a:off x="395536" y="548680"/>
            <a:ext cx="8453189" cy="672207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sz="1400" b="1" dirty="0"/>
              <a:t>A	(annet)</a:t>
            </a:r>
            <a:endParaRPr lang="nb-NO" altLang="nb-NO" sz="1400" dirty="0"/>
          </a:p>
          <a:p>
            <a:r>
              <a:rPr lang="nb-NO" altLang="nb-NO" sz="1400" b="1" dirty="0"/>
              <a:t>	</a:t>
            </a:r>
            <a:r>
              <a:rPr lang="nb-NO" altLang="nb-NO" sz="1400" dirty="0"/>
              <a:t>Formålet med loven</a:t>
            </a:r>
          </a:p>
          <a:p>
            <a:r>
              <a:rPr lang="nb-NO" altLang="nb-NO" sz="1400" dirty="0"/>
              <a:t>		</a:t>
            </a:r>
            <a:r>
              <a:rPr lang="nb-NO" altLang="nb-NO" sz="1400" i="1" dirty="0"/>
              <a:t>§ 1. Formålet med loven</a:t>
            </a:r>
            <a:endParaRPr lang="nb-NO" altLang="nb-NO" sz="1400" dirty="0"/>
          </a:p>
          <a:p>
            <a:r>
              <a:rPr lang="nb-NO" altLang="nb-NO" sz="1400" dirty="0"/>
              <a:t>	Legaldefinisjoner</a:t>
            </a:r>
          </a:p>
          <a:p>
            <a:r>
              <a:rPr lang="nb-NO" altLang="nb-NO" sz="1400" dirty="0"/>
              <a:t>	Saklig virkeområde</a:t>
            </a:r>
          </a:p>
          <a:p>
            <a:r>
              <a:rPr lang="nb-NO" altLang="nb-NO" sz="1400" dirty="0"/>
              <a:t>	Geografisk virkeområde</a:t>
            </a:r>
          </a:p>
          <a:p>
            <a:r>
              <a:rPr lang="nb-NO" altLang="nb-NO" sz="1400" dirty="0"/>
              <a:t>		</a:t>
            </a:r>
            <a:r>
              <a:rPr lang="nb-NO" altLang="nb-NO" sz="1400" i="1" dirty="0"/>
              <a:t>§ 2 tredje ledd (Svalbard)</a:t>
            </a:r>
            <a:endParaRPr lang="nb-NO" altLang="nb-NO" sz="1400" dirty="0"/>
          </a:p>
          <a:p>
            <a:r>
              <a:rPr lang="nb-NO" altLang="nb-NO" sz="1400" i="1" dirty="0"/>
              <a:t>		§ 3a. Arbeidstakere på kontinentalsokkelen</a:t>
            </a:r>
            <a:endParaRPr lang="nb-NO" altLang="nb-NO" sz="1400" dirty="0"/>
          </a:p>
          <a:p>
            <a:r>
              <a:rPr lang="nb-NO" altLang="nb-NO" sz="1400" dirty="0"/>
              <a:t>	Forholdet til andre lover</a:t>
            </a:r>
          </a:p>
          <a:p>
            <a:r>
              <a:rPr lang="nb-NO" altLang="nb-NO" sz="1400" dirty="0"/>
              <a:t>	Organisering og myndighet</a:t>
            </a:r>
          </a:p>
          <a:p>
            <a:r>
              <a:rPr lang="nb-NO" altLang="nb-NO" sz="1400" b="1" dirty="0"/>
              <a:t>M	(materielle inngangskriterier)</a:t>
            </a:r>
            <a:endParaRPr lang="nb-NO" altLang="nb-NO" sz="1400" dirty="0"/>
          </a:p>
          <a:p>
            <a:r>
              <a:rPr lang="nb-NO" altLang="nb-NO" sz="1400" b="1" dirty="0"/>
              <a:t>		</a:t>
            </a:r>
            <a:r>
              <a:rPr lang="nb-NO" altLang="nb-NO" sz="1400" i="1" dirty="0"/>
              <a:t>§ 2. Vilkår knyttet til barnet</a:t>
            </a:r>
            <a:endParaRPr lang="nb-NO" altLang="nb-NO" sz="1400" dirty="0"/>
          </a:p>
          <a:p>
            <a:r>
              <a:rPr lang="nb-NO" altLang="nb-NO" sz="1400" i="1" dirty="0"/>
              <a:t>		§ 3. Vilkår knyttet til støttemottaker </a:t>
            </a:r>
            <a:endParaRPr lang="nb-NO" altLang="nb-NO" sz="1400" dirty="0"/>
          </a:p>
          <a:p>
            <a:r>
              <a:rPr lang="nb-NO" altLang="nb-NO" sz="1400" i="1" dirty="0"/>
              <a:t>		§ 4. Barn av tilsatt ved utenlandsk representasjon eller annen administrativ tjenestegren </a:t>
            </a:r>
            <a:endParaRPr lang="nb-NO" altLang="nb-NO" sz="1400" dirty="0"/>
          </a:p>
          <a:p>
            <a:r>
              <a:rPr lang="nb-NO" altLang="nb-NO" sz="1400" i="1" dirty="0"/>
              <a:t>		[…]</a:t>
            </a:r>
            <a:endParaRPr lang="nb-NO" altLang="nb-NO" sz="1400" dirty="0"/>
          </a:p>
          <a:p>
            <a:r>
              <a:rPr lang="nb-NO" altLang="nb-NO" sz="1400" b="1" dirty="0"/>
              <a:t>V	(vedtaksbeskrivelser)</a:t>
            </a:r>
            <a:endParaRPr lang="nb-NO" altLang="nb-NO" sz="1400" dirty="0"/>
          </a:p>
          <a:p>
            <a:r>
              <a:rPr lang="nb-NO" altLang="nb-NO" sz="1400" i="1" dirty="0"/>
              <a:t>	§ 7. Kontantstøttens størrelse </a:t>
            </a:r>
            <a:endParaRPr lang="nb-NO" altLang="nb-NO" sz="1400" dirty="0"/>
          </a:p>
          <a:p>
            <a:r>
              <a:rPr lang="nb-NO" altLang="nb-NO" sz="1400" i="1" dirty="0"/>
              <a:t>	§ 8. Støtteperiode </a:t>
            </a:r>
            <a:endParaRPr lang="nb-NO" altLang="nb-NO" sz="1400" dirty="0"/>
          </a:p>
          <a:p>
            <a:r>
              <a:rPr lang="nb-NO" altLang="nb-NO" sz="1400" b="1" dirty="0"/>
              <a:t>F	(formelle inngangskriterier)  </a:t>
            </a:r>
            <a:r>
              <a:rPr lang="nb-NO" altLang="nb-NO" sz="1400" u="sng" dirty="0"/>
              <a:t>Plassere før M ?</a:t>
            </a:r>
          </a:p>
          <a:p>
            <a:r>
              <a:rPr lang="nb-NO" altLang="nb-NO" sz="1400" b="1" dirty="0"/>
              <a:t>A	(annet)</a:t>
            </a:r>
            <a:endParaRPr lang="nb-NO" altLang="nb-NO" sz="1400" dirty="0"/>
          </a:p>
          <a:p>
            <a:r>
              <a:rPr lang="nb-NO" altLang="nb-NO" sz="1400" dirty="0"/>
              <a:t>	Saksbehandling </a:t>
            </a:r>
          </a:p>
          <a:p>
            <a:r>
              <a:rPr lang="nb-NO" altLang="nb-NO" sz="1400" i="1" dirty="0"/>
              <a:t>	§ 9. Utbetaling av kontantstøtte </a:t>
            </a:r>
            <a:endParaRPr lang="nb-NO" altLang="nb-NO" sz="1400" dirty="0"/>
          </a:p>
          <a:p>
            <a:r>
              <a:rPr lang="nb-NO" altLang="nb-NO" sz="1400" i="1" dirty="0"/>
              <a:t>	§ 10. Utbetaling av kontantstøtte for adopterte barn</a:t>
            </a:r>
            <a:endParaRPr lang="nb-NO" altLang="nb-NO" sz="1400" dirty="0"/>
          </a:p>
          <a:p>
            <a:r>
              <a:rPr lang="nb-NO" altLang="nb-NO" sz="1400" i="1" dirty="0"/>
              <a:t>	§ 11. </a:t>
            </a:r>
            <a:r>
              <a:rPr lang="nb-NO" altLang="nb-NO" sz="1400" i="1" dirty="0" err="1"/>
              <a:t>Tilbakekreving</a:t>
            </a:r>
            <a:r>
              <a:rPr lang="nb-NO" altLang="nb-NO" sz="1400" i="1" dirty="0"/>
              <a:t> etter feilaktig utbetaling </a:t>
            </a:r>
            <a:endParaRPr lang="nb-NO" altLang="nb-NO" sz="1400" dirty="0"/>
          </a:p>
          <a:p>
            <a:r>
              <a:rPr lang="nb-NO" altLang="nb-NO" sz="1400" dirty="0"/>
              <a:t>	Konfidensialitet</a:t>
            </a:r>
          </a:p>
          <a:p>
            <a:r>
              <a:rPr lang="nb-NO" altLang="nb-NO" sz="1400" dirty="0"/>
              <a:t>	Integritet</a:t>
            </a:r>
          </a:p>
          <a:p>
            <a:r>
              <a:rPr lang="nb-NO" altLang="nb-NO" sz="1400" dirty="0"/>
              <a:t>	Tilgjengelighet</a:t>
            </a:r>
          </a:p>
          <a:p>
            <a:r>
              <a:rPr lang="nb-NO" altLang="nb-NO" sz="1400" dirty="0"/>
              <a:t>	Hjemmel til å gi forskrifter</a:t>
            </a:r>
          </a:p>
          <a:p>
            <a:r>
              <a:rPr lang="nb-NO" altLang="nb-NO" sz="1400" dirty="0"/>
              <a:t>	Avsluttende bestemmelser</a:t>
            </a:r>
          </a:p>
          <a:p>
            <a:r>
              <a:rPr lang="nb-NO" altLang="nb-NO" sz="1400" dirty="0"/>
              <a:t> </a:t>
            </a:r>
          </a:p>
          <a:p>
            <a:endParaRPr lang="nb-NO" altLang="nb-NO" sz="1400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4375" y="0"/>
            <a:ext cx="7772400" cy="764704"/>
          </a:xfrm>
        </p:spPr>
        <p:txBody>
          <a:bodyPr/>
          <a:lstStyle/>
          <a:p>
            <a:pPr>
              <a:defRPr/>
            </a:pPr>
            <a:r>
              <a:rPr lang="nb-NO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Regelvask</a:t>
            </a:r>
            <a:r>
              <a:rPr lang="nb-NO" sz="1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nb-NO" sz="1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b-NO" sz="1800" b="1" dirty="0" smtClean="0">
                <a:solidFill>
                  <a:srgbClr val="0070C0"/>
                </a:solidFill>
              </a:rPr>
              <a:t>Aktuelle teknikker: Sette </a:t>
            </a:r>
            <a:r>
              <a:rPr lang="nb-NO" sz="1800" b="1" dirty="0" smtClean="0">
                <a:solidFill>
                  <a:srgbClr val="0070C0"/>
                </a:solidFill>
              </a:rPr>
              <a:t>enkeltbestemmelser inn i </a:t>
            </a:r>
            <a:r>
              <a:rPr lang="nb-NO" sz="1800" b="1" dirty="0" smtClean="0">
                <a:solidFill>
                  <a:srgbClr val="0070C0"/>
                </a:solidFill>
              </a:rPr>
              <a:t> 				    standarddisposisjonen</a:t>
            </a:r>
            <a:r>
              <a:rPr lang="nb-NO" sz="1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nb-NO" sz="18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71500" y="285750"/>
            <a:ext cx="7772400" cy="747713"/>
          </a:xfrm>
        </p:spPr>
        <p:txBody>
          <a:bodyPr/>
          <a:lstStyle/>
          <a:p>
            <a:pPr>
              <a:defRPr/>
            </a:pPr>
            <a:r>
              <a:rPr lang="nb-NO" sz="1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Teknikker for </a:t>
            </a:r>
            <a:r>
              <a:rPr lang="nb-NO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regelvask II</a:t>
            </a:r>
            <a:r>
              <a:rPr lang="nb-NO" sz="1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b-NO" sz="1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(fortsatt)</a:t>
            </a:r>
          </a:p>
        </p:txBody>
      </p:sp>
      <p:sp>
        <p:nvSpPr>
          <p:cNvPr id="3" name="TekstSylinder 2"/>
          <p:cNvSpPr txBox="1">
            <a:spLocks noChangeArrowheads="1"/>
          </p:cNvSpPr>
          <p:nvPr/>
        </p:nvSpPr>
        <p:spPr bwMode="auto">
          <a:xfrm>
            <a:off x="214313" y="1143000"/>
            <a:ext cx="8329612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sz="1400" b="1" i="1" dirty="0"/>
              <a:t>C	Skille mellom hovedregler og unntaksregler</a:t>
            </a:r>
          </a:p>
          <a:p>
            <a:r>
              <a:rPr lang="nb-NO" altLang="nb-NO" sz="1400" b="1" i="1" dirty="0"/>
              <a:t> </a:t>
            </a:r>
          </a:p>
          <a:p>
            <a:r>
              <a:rPr lang="nb-NO" altLang="nb-NO" sz="1400" b="1" i="1" dirty="0"/>
              <a:t>D	Ordne etter hvilke aktører bestemmelsene spesielt gjelder</a:t>
            </a:r>
          </a:p>
          <a:p>
            <a:r>
              <a:rPr lang="nb-NO" altLang="nb-NO" sz="1400" dirty="0"/>
              <a:t> </a:t>
            </a:r>
          </a:p>
          <a:p>
            <a:r>
              <a:rPr lang="nb-NO" altLang="nb-NO" sz="1400" b="1" i="1" dirty="0"/>
              <a:t>E	Sjekke om det er enhetlig betegnelse på alle aktører og opplysningstyper</a:t>
            </a:r>
          </a:p>
          <a:p>
            <a:endParaRPr lang="nb-NO" altLang="nb-NO" sz="1400" b="1" i="1" dirty="0"/>
          </a:p>
          <a:p>
            <a:r>
              <a:rPr lang="nb-NO" altLang="nb-NO" sz="1400" b="1" i="1" dirty="0"/>
              <a:t>F	Klargjøre kilder, vilkår og rettslig grunnlag for informasjonsutveksling</a:t>
            </a:r>
          </a:p>
          <a:p>
            <a:r>
              <a:rPr lang="nb-NO" altLang="nb-NO" sz="1400" i="1" dirty="0"/>
              <a:t>”Kommuner har plikt til å gi opplysninger til NAV om avtalt oppholdstid i barnehager. Opplysninger skal gis når</a:t>
            </a:r>
          </a:p>
          <a:p>
            <a:r>
              <a:rPr lang="nb-NO" altLang="nb-NO" sz="1400" i="1" dirty="0"/>
              <a:t>NAV krever det. Overføring av opplysninger til NAV skal være elektronisk og omfatte opplysninger som nevnt i</a:t>
            </a:r>
          </a:p>
          <a:p>
            <a:r>
              <a:rPr lang="nb-NO" altLang="nb-NO" sz="1400" i="1" dirty="0"/>
              <a:t>forskrift av 16. desember 2005 </a:t>
            </a:r>
            <a:r>
              <a:rPr lang="nb-NO" altLang="nb-NO" sz="1400" i="1" dirty="0" err="1"/>
              <a:t>nr</a:t>
            </a:r>
            <a:r>
              <a:rPr lang="nb-NO" altLang="nb-NO" sz="1400" i="1" dirty="0"/>
              <a:t> 1510 om føring av register til bruk i forbindelse med kontroll av beregning og</a:t>
            </a:r>
          </a:p>
          <a:p>
            <a:r>
              <a:rPr lang="nb-NO" altLang="nb-NO" sz="1400" i="1" dirty="0"/>
              <a:t>utbetaling av kontantstøtte § 2.”</a:t>
            </a:r>
          </a:p>
          <a:p>
            <a:endParaRPr lang="nb-NO" altLang="nb-NO" sz="1400" i="1" dirty="0"/>
          </a:p>
          <a:p>
            <a:r>
              <a:rPr lang="nb-NO" altLang="nb-NO" sz="1400" b="1" i="1" dirty="0"/>
              <a:t>G	Sjekke behovet for og innholdet av eventuelle legaldefinisjoner</a:t>
            </a:r>
          </a:p>
          <a:p>
            <a:r>
              <a:rPr lang="nb-NO" altLang="nb-NO" sz="1400" i="1" dirty="0"/>
              <a:t>Med ”barnehageplass med offentlig driftstilskudd” menes kommunale barnehager og barnehager som mottar</a:t>
            </a:r>
          </a:p>
          <a:p>
            <a:r>
              <a:rPr lang="nb-NO" altLang="nb-NO" sz="1400" i="1" dirty="0"/>
              <a:t>driftstilskudd i samsvar med barnehageloven § 14.”</a:t>
            </a:r>
            <a:r>
              <a:rPr lang="nb-NO" altLang="nb-NO" sz="1400" i="1" baseline="30000" dirty="0"/>
              <a:t> </a:t>
            </a:r>
          </a:p>
          <a:p>
            <a:endParaRPr lang="nb-NO" altLang="nb-NO" sz="1400" i="1" dirty="0"/>
          </a:p>
          <a:p>
            <a:r>
              <a:rPr lang="nb-NO" altLang="nb-NO" sz="1400" b="1" i="1" dirty="0"/>
              <a:t>H	Sjekke at aritmetiske og logiske operasjoner er angitt på en tydelig måte og vurdere behovet for å</a:t>
            </a:r>
          </a:p>
          <a:p>
            <a:r>
              <a:rPr lang="nb-NO" altLang="nb-NO" sz="1400" b="1" i="1" dirty="0"/>
              <a:t>	bruke standardiserte formuleringer</a:t>
            </a:r>
          </a:p>
          <a:p>
            <a:endParaRPr lang="nb-NO" altLang="nb-NO" sz="1400" b="1" i="1" dirty="0"/>
          </a:p>
          <a:p>
            <a:endParaRPr lang="nb-NO" altLang="nb-NO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b-NO" sz="1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Teknikker for </a:t>
            </a:r>
            <a:r>
              <a:rPr lang="nb-NO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regelvask</a:t>
            </a:r>
            <a:r>
              <a:rPr lang="nb-NO" sz="1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b-NO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</a:t>
            </a:r>
            <a:r>
              <a:rPr lang="nb-NO" sz="1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(fortsatt</a:t>
            </a:r>
            <a:r>
              <a:rPr lang="nb-NO" sz="1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nb-NO" sz="1800" dirty="0" smtClean="0"/>
          </a:p>
        </p:txBody>
      </p:sp>
      <p:sp>
        <p:nvSpPr>
          <p:cNvPr id="3" name="TekstSylinder 2"/>
          <p:cNvSpPr txBox="1">
            <a:spLocks noChangeArrowheads="1"/>
          </p:cNvSpPr>
          <p:nvPr/>
        </p:nvSpPr>
        <p:spPr bwMode="auto">
          <a:xfrm>
            <a:off x="214313" y="2286000"/>
            <a:ext cx="8701087" cy="2892425"/>
          </a:xfrm>
          <a:prstGeom prst="rect">
            <a:avLst/>
          </a:prstGeom>
          <a:noFill/>
          <a:ln w="9525">
            <a:solidFill>
              <a:srgbClr val="FFFF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sz="1400" b="1" i="1"/>
              <a:t>I	Sikre relativt klar og enkel setningsstruktur og syntaks</a:t>
            </a:r>
          </a:p>
          <a:p>
            <a:r>
              <a:rPr lang="nb-NO" altLang="nb-NO" sz="1400" i="1"/>
              <a:t>Det gis likevel kontantstøtte for barn av ektefelle eller samboer til utsendt tilsatt ved utenlandsk representasjon eller</a:t>
            </a:r>
          </a:p>
          <a:p>
            <a:r>
              <a:rPr lang="nb-NO" altLang="nb-NO" sz="1400" i="1"/>
              <a:t>annen administrativ tjenestegren her i riket når ektefellen eller samboeren helt eller delvis forsørger barnet og betaler</a:t>
            </a:r>
          </a:p>
          <a:p>
            <a:r>
              <a:rPr lang="nb-NO" altLang="nb-NO" sz="1400" i="1"/>
              <a:t>skatt i Norge av sin årlige arbeidsinntekt som overstiger to ganger folketrygdens grunnbeløp. (kontantstøtteloven § 4)</a:t>
            </a:r>
          </a:p>
          <a:p>
            <a:r>
              <a:rPr lang="nb-NO" altLang="nb-NO" sz="1400" i="1">
                <a:solidFill>
                  <a:srgbClr val="800080"/>
                </a:solidFill>
              </a:rPr>
              <a:t>(Lix = 63, dvs meget vanskelig byråkratspråk)</a:t>
            </a:r>
          </a:p>
          <a:p>
            <a:endParaRPr lang="nb-NO" altLang="nb-NO" sz="1400" i="1"/>
          </a:p>
          <a:p>
            <a:r>
              <a:rPr lang="nb-NO" altLang="nb-NO" sz="1400"/>
              <a:t>Delt inn i flere setninger:</a:t>
            </a:r>
          </a:p>
          <a:p>
            <a:r>
              <a:rPr lang="nb-NO" altLang="nb-NO" sz="1400" i="1"/>
              <a:t>Kontantstøtte gis likevel for barn til utsendt tilsatt ved utenlandsk representasjon eller ved annen administrativ</a:t>
            </a:r>
          </a:p>
          <a:p>
            <a:r>
              <a:rPr lang="nb-NO" altLang="nb-NO" sz="1400" i="1"/>
              <a:t>tjenestegren her i riket.  Forutsetningen er at den tilsattes ektefelle eller samboer helt eller delvis forsørger barnet</a:t>
            </a:r>
          </a:p>
          <a:p>
            <a:r>
              <a:rPr lang="nb-NO" altLang="nb-NO" sz="1400" i="1"/>
              <a:t>og betaler skatt i Norge av arbeidsinntekten sin. Ektefellens eller samboerens årlige arbeidsinntekt må overstige to</a:t>
            </a:r>
          </a:p>
          <a:p>
            <a:r>
              <a:rPr lang="nb-NO" altLang="nb-NO" sz="1400" i="1"/>
              <a:t>ganger folketrygdens grunnbeløp.</a:t>
            </a:r>
          </a:p>
          <a:p>
            <a:r>
              <a:rPr lang="nb-NO" altLang="nb-NO" sz="1400" i="1"/>
              <a:t>(</a:t>
            </a:r>
            <a:r>
              <a:rPr lang="nb-NO" altLang="nb-NO" sz="1400" i="1">
                <a:solidFill>
                  <a:srgbClr val="800080"/>
                </a:solidFill>
              </a:rPr>
              <a:t>Lix = 58, dvs vanskelig, normalverdi for offisielle tekster)</a:t>
            </a:r>
          </a:p>
          <a:p>
            <a:endParaRPr lang="nb-NO" altLang="nb-NO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b-NO" sz="1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Teknikker for </a:t>
            </a:r>
            <a:r>
              <a:rPr lang="nb-NO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regelvask IV</a:t>
            </a:r>
            <a:r>
              <a:rPr lang="nb-NO" sz="1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b-NO" sz="1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(fortsatt)</a:t>
            </a:r>
            <a:endParaRPr lang="nb-NO" sz="1800" dirty="0" smtClean="0"/>
          </a:p>
        </p:txBody>
      </p:sp>
      <p:sp>
        <p:nvSpPr>
          <p:cNvPr id="3" name="TekstSylinder 2"/>
          <p:cNvSpPr txBox="1">
            <a:spLocks noChangeArrowheads="1"/>
          </p:cNvSpPr>
          <p:nvPr/>
        </p:nvSpPr>
        <p:spPr bwMode="auto">
          <a:xfrm>
            <a:off x="785813" y="2286000"/>
            <a:ext cx="8186737" cy="289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sz="1400" b="1" i="1"/>
              <a:t>J	Vurdere endring ved å integrere bestemmelser i forskrift (vurdere forholdet til lovbestemmelser)</a:t>
            </a:r>
          </a:p>
          <a:p>
            <a:endParaRPr lang="nb-NO" altLang="nb-NO" sz="1400" b="1" i="1"/>
          </a:p>
          <a:p>
            <a:r>
              <a:rPr lang="nb-NO" altLang="nb-NO" sz="1400" b="1" i="1"/>
              <a:t>K	Vurdere endring på bakgrunn av andre rettskilder (særlig dommer)</a:t>
            </a:r>
          </a:p>
          <a:p>
            <a:endParaRPr lang="nb-NO" altLang="nb-NO" sz="1400" b="1" i="1"/>
          </a:p>
          <a:p>
            <a:r>
              <a:rPr lang="nb-NO" altLang="nb-NO" sz="1400" b="1" i="1"/>
              <a:t>L	Vurdere om interne og eksterne henvisningsstrukturer er tilstrekkelige og hensiktsmessige</a:t>
            </a:r>
          </a:p>
          <a:p>
            <a:endParaRPr lang="nb-NO" altLang="nb-NO" sz="1400" b="1" i="1"/>
          </a:p>
          <a:p>
            <a:r>
              <a:rPr lang="nb-NO" altLang="nb-NO" sz="1400" b="1" i="1"/>
              <a:t>M	Angi mulige resultater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altLang="nb-NO" sz="1400"/>
              <a:t>Vedtak helt i samsvar med påstanden.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altLang="nb-NO" sz="1400"/>
              <a:t>Vedtak delvis i samsvar med påstanden.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altLang="nb-NO" sz="1400"/>
              <a:t>Vedtak helt eller delvis i samsvar med påstanden på angitte vilkår.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altLang="nb-NO" sz="1400"/>
              <a:t>Vedtak helt eller delvis i strid med påstanden mv.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altLang="nb-NO" sz="1400"/>
              <a:t>Prosessledende avgjørelser (f.eks. vedrørende formelle inngangskriterier)</a:t>
            </a:r>
          </a:p>
          <a:p>
            <a:endParaRPr lang="nb-NO" altLang="nb-NO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609600" y="1524000"/>
            <a:ext cx="8032750" cy="311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sz="1800" u="sng">
                <a:latin typeface="Arial" panose="020B0604020202020204" pitchFamily="34" charset="0"/>
              </a:rPr>
              <a:t>Lov om norsk riksborgarrett § 3 første ledd </a:t>
            </a:r>
            <a:r>
              <a:rPr lang="nb-NO" altLang="nb-NO" sz="1800" i="1" u="sng">
                <a:latin typeface="Arial" panose="020B0604020202020204" pitchFamily="34" charset="0"/>
              </a:rPr>
              <a:t>(opphevet)</a:t>
            </a:r>
            <a:r>
              <a:rPr lang="nb-NO" altLang="nb-NO" sz="1800" u="sng">
                <a:latin typeface="Arial" panose="020B0604020202020204" pitchFamily="34" charset="0"/>
              </a:rPr>
              <a:t>:</a:t>
            </a:r>
          </a:p>
          <a:p>
            <a:endParaRPr lang="nb-NO" altLang="nb-NO" sz="1800" u="sng">
              <a:latin typeface="Arial" panose="020B0604020202020204" pitchFamily="34" charset="0"/>
            </a:endParaRPr>
          </a:p>
          <a:p>
            <a:r>
              <a:rPr lang="nb-NO" altLang="nb-NO" sz="1800">
                <a:latin typeface="Arial" panose="020B0604020202020204" pitchFamily="34" charset="0"/>
              </a:rPr>
              <a:t>Utlending som har budd i riket frå han fylte 16 år og tidlegare samanlagt i</a:t>
            </a:r>
          </a:p>
          <a:p>
            <a:r>
              <a:rPr lang="nb-NO" altLang="nb-NO" sz="1800">
                <a:latin typeface="Arial" panose="020B0604020202020204" pitchFamily="34" charset="0"/>
              </a:rPr>
              <a:t> minst 5 år, får norsk borgarrett når han etterat han fylte 21 år, men før han</a:t>
            </a:r>
          </a:p>
          <a:p>
            <a:r>
              <a:rPr lang="nb-NO" altLang="nb-NO" sz="1800">
                <a:latin typeface="Arial" panose="020B0604020202020204" pitchFamily="34" charset="0"/>
              </a:rPr>
              <a:t>fyller 23 år, gjev inn skriftleg melding til fylkesmannen om at han vil vera</a:t>
            </a:r>
          </a:p>
          <a:p>
            <a:r>
              <a:rPr lang="nb-NO" altLang="nb-NO" sz="1800">
                <a:latin typeface="Arial" panose="020B0604020202020204" pitchFamily="34" charset="0"/>
              </a:rPr>
              <a:t>norsk borgar. Har han ikkje borgarrett i noko land, kan han gjeva inn slik</a:t>
            </a:r>
          </a:p>
          <a:p>
            <a:r>
              <a:rPr lang="nb-NO" altLang="nb-NO" sz="1800">
                <a:latin typeface="Arial" panose="020B0604020202020204" pitchFamily="34" charset="0"/>
              </a:rPr>
              <a:t>melding så snart han har fylt 18 år, dersom han når han gjev inn meldinga</a:t>
            </a:r>
          </a:p>
          <a:p>
            <a:r>
              <a:rPr lang="nb-NO" altLang="nb-NO" sz="1800">
                <a:latin typeface="Arial" panose="020B0604020202020204" pitchFamily="34" charset="0"/>
              </a:rPr>
              <a:t>har hatt bustad i riket dei siste 5 åra og tidlegare har budd her i minst 5 år til;</a:t>
            </a:r>
          </a:p>
          <a:p>
            <a:r>
              <a:rPr lang="nb-NO" altLang="nb-NO" sz="1800">
                <a:latin typeface="Arial" panose="020B0604020202020204" pitchFamily="34" charset="0"/>
              </a:rPr>
              <a:t>det same gjeld såframt han etterviser at han misser den framande borgarrette</a:t>
            </a:r>
          </a:p>
          <a:p>
            <a:r>
              <a:rPr lang="nb-NO" altLang="nb-NO" sz="1800">
                <a:latin typeface="Arial" panose="020B0604020202020204" pitchFamily="34" charset="0"/>
              </a:rPr>
              <a:t> når han får norsk borgarrett.  (Lix = 70) </a:t>
            </a:r>
          </a:p>
          <a:p>
            <a:endParaRPr lang="nb-NO" altLang="nb-NO" sz="1800"/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685800" y="533400"/>
            <a:ext cx="76129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b="1" dirty="0">
                <a:solidFill>
                  <a:srgbClr val="0070C0"/>
                </a:solidFill>
              </a:rPr>
              <a:t>Eksempel på utvikling fra originalteksten til vasket tekst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1143000" y="1219200"/>
            <a:ext cx="6743700" cy="421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sz="1800"/>
              <a:t>Hvis utlending har bodd i riket fra han fylte 16 år</a:t>
            </a:r>
          </a:p>
          <a:p>
            <a:r>
              <a:rPr lang="nb-NO" altLang="nb-NO" sz="1800"/>
              <a:t>og samlet botid i riket før fylte 16 år er mer enn 5år</a:t>
            </a:r>
          </a:p>
          <a:p>
            <a:r>
              <a:rPr lang="nb-NO" altLang="nb-NO" sz="1800"/>
              <a:t>og hans alder er minst 21 år og mindre enn 23 år</a:t>
            </a:r>
          </a:p>
          <a:p>
            <a:r>
              <a:rPr lang="nb-NO" altLang="nb-NO" sz="1800"/>
              <a:t>og han har sendt skriftlig melding til Fylkesmannen om statsborgerskap</a:t>
            </a:r>
          </a:p>
          <a:p>
            <a:r>
              <a:rPr lang="nb-NO" altLang="nb-NO" sz="1800"/>
              <a:t>så får han norsk borgerrett</a:t>
            </a:r>
          </a:p>
          <a:p>
            <a:endParaRPr lang="nb-NO" altLang="nb-NO" sz="1800"/>
          </a:p>
          <a:p>
            <a:r>
              <a:rPr lang="nb-NO" altLang="nb-NO" sz="1800"/>
              <a:t>Hvis utlending ikke er utenlandsk statsborger</a:t>
            </a:r>
          </a:p>
          <a:p>
            <a:r>
              <a:rPr lang="nb-NO" altLang="nb-NO" sz="1800"/>
              <a:t>eller en utlending kan vise at han mister utenlandsk statsborgerskap</a:t>
            </a:r>
          </a:p>
          <a:p>
            <a:r>
              <a:rPr lang="nb-NO" altLang="nb-NO" sz="1800"/>
              <a:t>     når han får norsk borgerrett</a:t>
            </a:r>
          </a:p>
          <a:p>
            <a:r>
              <a:rPr lang="nb-NO" altLang="nb-NO" sz="1800"/>
              <a:t>og han har fylt 18 år</a:t>
            </a:r>
          </a:p>
          <a:p>
            <a:r>
              <a:rPr lang="nb-NO" altLang="nb-NO" sz="1800"/>
              <a:t>og han har hatt bosted i riket de siste 5 årene</a:t>
            </a:r>
          </a:p>
          <a:p>
            <a:r>
              <a:rPr lang="nb-NO" altLang="nb-NO" sz="1800"/>
              <a:t>og summen av botid før d.d. – 5 år er minst 5 år</a:t>
            </a:r>
          </a:p>
          <a:p>
            <a:r>
              <a:rPr lang="nb-NO" altLang="nb-NO" sz="1800"/>
              <a:t>og han har sendt skriftlig melding til Fylkesmannen om statsborgerskap</a:t>
            </a:r>
          </a:p>
          <a:p>
            <a:r>
              <a:rPr lang="nb-NO" altLang="nb-NO" sz="1800"/>
              <a:t>så får han norsk borgerrett</a:t>
            </a:r>
          </a:p>
          <a:p>
            <a:endParaRPr lang="nb-NO" altLang="nb-NO" sz="1800"/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914400" y="533400"/>
            <a:ext cx="67325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dirty="0">
                <a:solidFill>
                  <a:srgbClr val="0070C0"/>
                </a:solidFill>
              </a:rPr>
              <a:t>Deler opp etter aktører og tydeliggjør vilkårsstruktur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3"/>
          <p:cNvSpPr txBox="1">
            <a:spLocks noChangeArrowheads="1"/>
          </p:cNvSpPr>
          <p:nvPr/>
        </p:nvSpPr>
        <p:spPr bwMode="auto">
          <a:xfrm>
            <a:off x="381000" y="1219200"/>
            <a:ext cx="8020050" cy="531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sz="1800" i="1">
                <a:latin typeface="Arial" panose="020B0604020202020204" pitchFamily="34" charset="0"/>
              </a:rPr>
              <a:t>Norsk statsborgerskap til borgere i land som tillater dobbelt statsborgerskap</a:t>
            </a:r>
            <a:endParaRPr lang="nb-NO" altLang="nb-NO" sz="1800" i="1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r>
              <a:rPr lang="nb-NO" altLang="nb-NO" sz="1800">
                <a:latin typeface="Arial" panose="020B0604020202020204" pitchFamily="34" charset="0"/>
              </a:rPr>
              <a:t>En utlending som er statsborger i et land som tillater dobbelt statsborgerskap,</a:t>
            </a:r>
          </a:p>
          <a:p>
            <a:r>
              <a:rPr lang="nb-NO" altLang="nb-NO" sz="1800">
                <a:latin typeface="Arial" panose="020B0604020202020204" pitchFamily="34" charset="0"/>
              </a:rPr>
              <a:t>får norsk statsborgerskap dersom han</a:t>
            </a:r>
          </a:p>
          <a:p>
            <a:pPr lvl="1"/>
            <a:r>
              <a:rPr lang="nb-NO" altLang="nb-NO" sz="1800"/>
              <a:t>a) </a:t>
            </a:r>
            <a:r>
              <a:rPr lang="nb-NO" altLang="nb-NO" sz="1800">
                <a:latin typeface="Arial" panose="020B0604020202020204" pitchFamily="34" charset="0"/>
              </a:rPr>
              <a:t>har bodd i riket fra han fylte 16 år og</a:t>
            </a:r>
          </a:p>
          <a:p>
            <a:pPr lvl="1"/>
            <a:r>
              <a:rPr lang="nb-NO" altLang="nb-NO" sz="1800"/>
              <a:t>b) </a:t>
            </a:r>
            <a:r>
              <a:rPr lang="nb-NO" altLang="nb-NO" sz="1800">
                <a:latin typeface="Arial" panose="020B0604020202020204" pitchFamily="34" charset="0"/>
              </a:rPr>
              <a:t>samlet har bodd i riket i minst 5 år før fylte 16 år og </a:t>
            </a:r>
          </a:p>
          <a:p>
            <a:pPr lvl="1"/>
            <a:r>
              <a:rPr lang="nb-NO" altLang="nb-NO" sz="1800"/>
              <a:t>c) </a:t>
            </a:r>
            <a:r>
              <a:rPr lang="nb-NO" altLang="nb-NO" sz="1800">
                <a:latin typeface="Arial" panose="020B0604020202020204" pitchFamily="34" charset="0"/>
              </a:rPr>
              <a:t>har sendt skriftlig melding til Fylkesmannen om statsborgerskap</a:t>
            </a:r>
          </a:p>
          <a:p>
            <a:pPr lvl="1"/>
            <a:r>
              <a:rPr lang="nb-NO" altLang="nb-NO" sz="1800">
                <a:latin typeface="Arial" panose="020B0604020202020204" pitchFamily="34" charset="0"/>
              </a:rPr>
              <a:t>    etter fylte 21 år og før fylte 23 år.</a:t>
            </a:r>
          </a:p>
          <a:p>
            <a:endParaRPr lang="nb-NO" altLang="nb-NO" sz="1800">
              <a:latin typeface="Arial" panose="020B0604020202020204" pitchFamily="34" charset="0"/>
            </a:endParaRPr>
          </a:p>
          <a:p>
            <a:r>
              <a:rPr lang="nb-NO" altLang="nb-NO" sz="1800" i="1">
                <a:latin typeface="Arial" panose="020B0604020202020204" pitchFamily="34" charset="0"/>
              </a:rPr>
              <a:t>Norsk statsborgerskap til statsløse og borgere i land som ikke tillater</a:t>
            </a:r>
          </a:p>
          <a:p>
            <a:r>
              <a:rPr lang="nb-NO" altLang="nb-NO" sz="1800" i="1">
                <a:latin typeface="Arial" panose="020B0604020202020204" pitchFamily="34" charset="0"/>
              </a:rPr>
              <a:t>dobbelt statsborgerskap</a:t>
            </a:r>
          </a:p>
          <a:p>
            <a:r>
              <a:rPr lang="nb-NO" altLang="nb-NO" sz="1800">
                <a:latin typeface="Arial" panose="020B0604020202020204" pitchFamily="34" charset="0"/>
              </a:rPr>
              <a:t>En utlending som er statsløs eller som kan vise at han mister sitt utenlandske</a:t>
            </a:r>
          </a:p>
          <a:p>
            <a:r>
              <a:rPr lang="nb-NO" altLang="nb-NO" sz="1800">
                <a:latin typeface="Arial" panose="020B0604020202020204" pitchFamily="34" charset="0"/>
              </a:rPr>
              <a:t>statsborgerskap dersom han får norsk statsborgerskap, får norsk statsborger-</a:t>
            </a:r>
          </a:p>
          <a:p>
            <a:r>
              <a:rPr lang="nb-NO" altLang="nb-NO" sz="1800">
                <a:latin typeface="Arial" panose="020B0604020202020204" pitchFamily="34" charset="0"/>
              </a:rPr>
              <a:t>skap dersom han</a:t>
            </a:r>
          </a:p>
          <a:p>
            <a:pPr lvl="1"/>
            <a:r>
              <a:rPr lang="nb-NO" altLang="nb-NO" sz="1800"/>
              <a:t>a) </a:t>
            </a:r>
            <a:r>
              <a:rPr lang="nb-NO" altLang="nb-NO" sz="1800">
                <a:latin typeface="Arial" panose="020B0604020202020204" pitchFamily="34" charset="0"/>
              </a:rPr>
              <a:t>har fylt 18 år og</a:t>
            </a:r>
          </a:p>
          <a:p>
            <a:pPr lvl="1"/>
            <a:r>
              <a:rPr lang="nb-NO" altLang="nb-NO" sz="1800"/>
              <a:t>b) </a:t>
            </a:r>
            <a:r>
              <a:rPr lang="nb-NO" altLang="nb-NO" sz="1800">
                <a:latin typeface="Arial" panose="020B0604020202020204" pitchFamily="34" charset="0"/>
              </a:rPr>
              <a:t>minst har bodd i riket de siste 5 årene og</a:t>
            </a:r>
          </a:p>
          <a:p>
            <a:pPr lvl="1"/>
            <a:r>
              <a:rPr lang="nb-NO" altLang="nb-NO" sz="1800"/>
              <a:t>c) </a:t>
            </a:r>
            <a:r>
              <a:rPr lang="nb-NO" altLang="nb-NO" sz="1800">
                <a:latin typeface="Arial" panose="020B0604020202020204" pitchFamily="34" charset="0"/>
              </a:rPr>
              <a:t>det samlede antall år han har bodd i riket i perioden 5 år forut for</a:t>
            </a:r>
          </a:p>
          <a:p>
            <a:pPr lvl="1"/>
            <a:r>
              <a:rPr lang="nb-NO" altLang="nb-NO" sz="1800">
                <a:latin typeface="Arial" panose="020B0604020202020204" pitchFamily="34" charset="0"/>
              </a:rPr>
              <a:t>    søknadstidspunktet er minst 5 år, og</a:t>
            </a:r>
          </a:p>
          <a:p>
            <a:pPr lvl="1"/>
            <a:r>
              <a:rPr lang="nb-NO" altLang="nb-NO" sz="1800"/>
              <a:t>d) </a:t>
            </a:r>
            <a:r>
              <a:rPr lang="nb-NO" altLang="nb-NO" sz="1800">
                <a:latin typeface="Arial" panose="020B0604020202020204" pitchFamily="34" charset="0"/>
              </a:rPr>
              <a:t>har sendt skriftlig melding til Fylkesmannen om statsborgerskap.</a:t>
            </a:r>
          </a:p>
          <a:p>
            <a:endParaRPr lang="nb-NO" altLang="nb-NO" sz="1800"/>
          </a:p>
        </p:txBody>
      </p:sp>
      <p:sp>
        <p:nvSpPr>
          <p:cNvPr id="11267" name="Text Box 4"/>
          <p:cNvSpPr txBox="1">
            <a:spLocks noChangeArrowheads="1"/>
          </p:cNvSpPr>
          <p:nvPr/>
        </p:nvSpPr>
        <p:spPr bwMode="auto">
          <a:xfrm>
            <a:off x="609600" y="228600"/>
            <a:ext cx="780585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dirty="0">
                <a:solidFill>
                  <a:srgbClr val="0070C0"/>
                </a:solidFill>
              </a:rPr>
              <a:t>Setter på overskrifter, skriver i fulle setninger og ordner tekst-</a:t>
            </a:r>
          </a:p>
          <a:p>
            <a:r>
              <a:rPr lang="nb-NO" altLang="nb-NO" dirty="0">
                <a:solidFill>
                  <a:srgbClr val="0070C0"/>
                </a:solidFill>
              </a:rPr>
              <a:t>oppsettet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152400" y="762000"/>
            <a:ext cx="8839200" cy="585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sz="1800" i="1">
                <a:latin typeface="Arial" panose="020B0604020202020204" pitchFamily="34" charset="0"/>
              </a:rPr>
              <a:t>§ 3a  Krav til søknad om statsborgerskap</a:t>
            </a:r>
          </a:p>
          <a:p>
            <a:r>
              <a:rPr lang="nb-NO" altLang="nb-NO" sz="1800">
                <a:latin typeface="Arial" panose="020B0604020202020204" pitchFamily="34" charset="0"/>
              </a:rPr>
              <a:t>Norsk statsborgerskap gis på grunnlag av skriftlig melding som sendes til</a:t>
            </a:r>
          </a:p>
          <a:p>
            <a:r>
              <a:rPr lang="nb-NO" altLang="nb-NO" sz="1800">
                <a:latin typeface="Arial" panose="020B0604020202020204" pitchFamily="34" charset="0"/>
              </a:rPr>
              <a:t>Fylkesmannen i det fylket der vedkommende utlending bor.</a:t>
            </a:r>
          </a:p>
          <a:p>
            <a:r>
              <a:rPr lang="nb-NO" altLang="nb-NO" sz="1800">
                <a:latin typeface="Arial" panose="020B0604020202020204" pitchFamily="34" charset="0"/>
              </a:rPr>
              <a:t>[Mer?]</a:t>
            </a:r>
          </a:p>
          <a:p>
            <a:endParaRPr lang="nb-NO" altLang="nb-NO" sz="1800" i="1">
              <a:latin typeface="Arial" panose="020B0604020202020204" pitchFamily="34" charset="0"/>
            </a:endParaRPr>
          </a:p>
          <a:p>
            <a:r>
              <a:rPr lang="nb-NO" altLang="nb-NO" sz="1800" i="1">
                <a:latin typeface="Arial" panose="020B0604020202020204" pitchFamily="34" charset="0"/>
              </a:rPr>
              <a:t>§ 3b  Norsk statsborgerskap til borgere i land som tillater dobbelt statsborgerskap</a:t>
            </a:r>
          </a:p>
          <a:p>
            <a:r>
              <a:rPr lang="nb-NO" altLang="nb-NO" sz="1800">
                <a:latin typeface="Arial" panose="020B0604020202020204" pitchFamily="34" charset="0"/>
              </a:rPr>
              <a:t>En utlending som er statsborger i et land som tillater dobbelt statsborgerskap, får</a:t>
            </a:r>
          </a:p>
          <a:p>
            <a:r>
              <a:rPr lang="nb-NO" altLang="nb-NO" sz="1800">
                <a:latin typeface="Arial" panose="020B0604020202020204" pitchFamily="34" charset="0"/>
              </a:rPr>
              <a:t>norsk statsborgerskap dersom han</a:t>
            </a:r>
          </a:p>
          <a:p>
            <a:pPr lvl="1"/>
            <a:r>
              <a:rPr lang="nb-NO" altLang="nb-NO" sz="1800"/>
              <a:t>a) </a:t>
            </a:r>
            <a:r>
              <a:rPr lang="nb-NO" altLang="nb-NO" sz="1800">
                <a:latin typeface="Arial" panose="020B0604020202020204" pitchFamily="34" charset="0"/>
              </a:rPr>
              <a:t>har bodd i riket fra han fylte 16 år og</a:t>
            </a:r>
          </a:p>
          <a:p>
            <a:pPr lvl="1"/>
            <a:r>
              <a:rPr lang="nb-NO" altLang="nb-NO" sz="1800"/>
              <a:t>b) </a:t>
            </a:r>
            <a:r>
              <a:rPr lang="nb-NO" altLang="nb-NO" sz="1800">
                <a:latin typeface="Arial" panose="020B0604020202020204" pitchFamily="34" charset="0"/>
              </a:rPr>
              <a:t>samlet har bodd i riket i minst 5 år før fylte 16 år og </a:t>
            </a:r>
          </a:p>
          <a:p>
            <a:pPr lvl="1"/>
            <a:r>
              <a:rPr lang="nb-NO" altLang="nb-NO" sz="1800"/>
              <a:t>c) </a:t>
            </a:r>
            <a:r>
              <a:rPr lang="nb-NO" altLang="nb-NO" sz="1800">
                <a:latin typeface="Arial" panose="020B0604020202020204" pitchFamily="34" charset="0"/>
              </a:rPr>
              <a:t>har fylt 21 år og ikke fylt 23 år da han sendte melding til Fylkesmannen, jf § 3a.</a:t>
            </a:r>
          </a:p>
          <a:p>
            <a:endParaRPr lang="nb-NO" altLang="nb-NO" sz="1800" i="1">
              <a:latin typeface="Arial" panose="020B0604020202020204" pitchFamily="34" charset="0"/>
            </a:endParaRPr>
          </a:p>
          <a:p>
            <a:r>
              <a:rPr lang="nb-NO" altLang="nb-NO" sz="1800" i="1">
                <a:latin typeface="Arial" panose="020B0604020202020204" pitchFamily="34" charset="0"/>
              </a:rPr>
              <a:t>§ 3c  Norsk statsborgerskap til statsløse og borgere i land som ikke tillater</a:t>
            </a:r>
          </a:p>
          <a:p>
            <a:r>
              <a:rPr lang="nb-NO" altLang="nb-NO" sz="1800" i="1">
                <a:latin typeface="Arial" panose="020B0604020202020204" pitchFamily="34" charset="0"/>
              </a:rPr>
              <a:t>        dobbelt statsborgerskap</a:t>
            </a:r>
          </a:p>
          <a:p>
            <a:r>
              <a:rPr lang="nb-NO" altLang="nb-NO" sz="1800">
                <a:latin typeface="Arial" panose="020B0604020202020204" pitchFamily="34" charset="0"/>
              </a:rPr>
              <a:t>En utlending som er statsløs eller som kan vise at han mister sitt utenlandske</a:t>
            </a:r>
          </a:p>
          <a:p>
            <a:r>
              <a:rPr lang="nb-NO" altLang="nb-NO" sz="1800">
                <a:latin typeface="Arial" panose="020B0604020202020204" pitchFamily="34" charset="0"/>
              </a:rPr>
              <a:t>statsborgerskap dersom han får norsk statsborgerskap, får norsk statsborgerskap</a:t>
            </a:r>
          </a:p>
          <a:p>
            <a:r>
              <a:rPr lang="nb-NO" altLang="nb-NO" sz="1800">
                <a:latin typeface="Arial" panose="020B0604020202020204" pitchFamily="34" charset="0"/>
              </a:rPr>
              <a:t>dersom han</a:t>
            </a:r>
          </a:p>
          <a:p>
            <a:pPr lvl="1"/>
            <a:r>
              <a:rPr lang="nb-NO" altLang="nb-NO" sz="1800"/>
              <a:t>a) </a:t>
            </a:r>
            <a:r>
              <a:rPr lang="nb-NO" altLang="nb-NO" sz="1800">
                <a:latin typeface="Arial" panose="020B0604020202020204" pitchFamily="34" charset="0"/>
              </a:rPr>
              <a:t>har fylt 18 år og</a:t>
            </a:r>
          </a:p>
          <a:p>
            <a:pPr lvl="1"/>
            <a:r>
              <a:rPr lang="nb-NO" altLang="nb-NO" sz="1800"/>
              <a:t>b) </a:t>
            </a:r>
            <a:r>
              <a:rPr lang="nb-NO" altLang="nb-NO" sz="1800">
                <a:latin typeface="Arial" panose="020B0604020202020204" pitchFamily="34" charset="0"/>
              </a:rPr>
              <a:t>minst har bodd i riket de siste 5 årene og</a:t>
            </a:r>
          </a:p>
          <a:p>
            <a:pPr lvl="1"/>
            <a:r>
              <a:rPr lang="nb-NO" altLang="nb-NO" sz="1800"/>
              <a:t>c) </a:t>
            </a:r>
            <a:r>
              <a:rPr lang="nb-NO" altLang="nb-NO" sz="1800">
                <a:latin typeface="Arial" panose="020B0604020202020204" pitchFamily="34" charset="0"/>
              </a:rPr>
              <a:t>det samlede antall år han har bodd i riket i perioden 5 år forut for søknads-</a:t>
            </a:r>
          </a:p>
          <a:p>
            <a:pPr lvl="1"/>
            <a:r>
              <a:rPr lang="nb-NO" altLang="nb-NO" sz="1800">
                <a:latin typeface="Arial" panose="020B0604020202020204" pitchFamily="34" charset="0"/>
              </a:rPr>
              <a:t>    tidspunktet er minst 5 år.</a:t>
            </a:r>
            <a:endParaRPr lang="nb-NO" altLang="nb-NO" sz="1800"/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381000" y="228600"/>
            <a:ext cx="8013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dirty="0">
                <a:solidFill>
                  <a:srgbClr val="0070C0"/>
                </a:solidFill>
              </a:rPr>
              <a:t>Satt felles </a:t>
            </a:r>
            <a:r>
              <a:rPr lang="nb-NO" altLang="nb-NO" dirty="0" smtClean="0">
                <a:solidFill>
                  <a:srgbClr val="0070C0"/>
                </a:solidFill>
              </a:rPr>
              <a:t>formelt </a:t>
            </a:r>
            <a:r>
              <a:rPr lang="nb-NO" altLang="nb-NO" dirty="0">
                <a:solidFill>
                  <a:srgbClr val="0070C0"/>
                </a:solidFill>
              </a:rPr>
              <a:t>inngangskrav først og satt på §-nummerering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ChangeArrowheads="1"/>
          </p:cNvSpPr>
          <p:nvPr/>
        </p:nvSpPr>
        <p:spPr bwMode="auto">
          <a:xfrm>
            <a:off x="533400" y="152400"/>
            <a:ext cx="7772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nb-NO" altLang="nb-NO" sz="2800" b="1" dirty="0">
                <a:solidFill>
                  <a:srgbClr val="0070C0"/>
                </a:solidFill>
              </a:rPr>
              <a:t>Vurdering av resultatet</a:t>
            </a:r>
            <a:endParaRPr lang="nb-NO" altLang="nb-NO" sz="4400" dirty="0">
              <a:solidFill>
                <a:srgbClr val="0070C0"/>
              </a:solidFill>
            </a:endParaRPr>
          </a:p>
        </p:txBody>
      </p:sp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152400" y="1447800"/>
          <a:ext cx="4191000" cy="2459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1" name="Dokument" r:id="rId3" imgW="5972760" imgH="3505320" progId="Word.Document.8">
                  <p:embed/>
                </p:oleObj>
              </mc:Choice>
              <mc:Fallback>
                <p:oleObj name="Dokument" r:id="rId3" imgW="5972760" imgH="350532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447800"/>
                        <a:ext cx="4191000" cy="2459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838200" y="4114800"/>
            <a:ext cx="1873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sz="1800" u="sng"/>
              <a:t>Ble det “enklere”?</a:t>
            </a:r>
            <a:endParaRPr lang="nb-NO" altLang="nb-NO" sz="1800"/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669925" y="4533900"/>
            <a:ext cx="15621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sz="1800">
                <a:solidFill>
                  <a:schemeClr val="accent2"/>
                </a:solidFill>
              </a:rPr>
              <a:t>Mer kortfattet?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2209800" y="4495800"/>
            <a:ext cx="590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sz="1800">
                <a:solidFill>
                  <a:srgbClr val="D60093"/>
                </a:solidFill>
              </a:rPr>
              <a:t>Nei!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685800" y="4876800"/>
            <a:ext cx="202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sz="1800">
                <a:solidFill>
                  <a:schemeClr val="accent2"/>
                </a:solidFill>
              </a:rPr>
              <a:t>Mindre komplekst? </a:t>
            </a: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2590800" y="4876800"/>
            <a:ext cx="590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sz="1800">
                <a:solidFill>
                  <a:srgbClr val="D60093"/>
                </a:solidFill>
              </a:rPr>
              <a:t>Nei!</a:t>
            </a: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685800" y="5257800"/>
            <a:ext cx="16637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sz="1800">
                <a:solidFill>
                  <a:schemeClr val="accent2"/>
                </a:solidFill>
              </a:rPr>
              <a:t>Mer lettfattelig?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2362200" y="5334000"/>
            <a:ext cx="552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sz="1800">
                <a:solidFill>
                  <a:srgbClr val="D60093"/>
                </a:solidFill>
              </a:rPr>
              <a:t>Ja!?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4343400" y="1143000"/>
            <a:ext cx="4648200" cy="5507038"/>
            <a:chOff x="2688" y="720"/>
            <a:chExt cx="2928" cy="3469"/>
          </a:xfrm>
        </p:grpSpPr>
        <p:sp>
          <p:nvSpPr>
            <p:cNvPr id="1036" name="Rectangle 43"/>
            <p:cNvSpPr>
              <a:spLocks noChangeArrowheads="1"/>
            </p:cNvSpPr>
            <p:nvPr/>
          </p:nvSpPr>
          <p:spPr bwMode="auto">
            <a:xfrm>
              <a:off x="2688" y="720"/>
              <a:ext cx="2928" cy="3360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nb-NO" altLang="nb-NO"/>
            </a:p>
          </p:txBody>
        </p:sp>
        <p:grpSp>
          <p:nvGrpSpPr>
            <p:cNvPr id="1037" name="Group 11"/>
            <p:cNvGrpSpPr>
              <a:grpSpLocks/>
            </p:cNvGrpSpPr>
            <p:nvPr/>
          </p:nvGrpSpPr>
          <p:grpSpPr bwMode="auto">
            <a:xfrm>
              <a:off x="2736" y="720"/>
              <a:ext cx="2858" cy="3469"/>
              <a:chOff x="2304" y="2200"/>
              <a:chExt cx="7146" cy="8673"/>
            </a:xfrm>
          </p:grpSpPr>
          <p:sp>
            <p:nvSpPr>
              <p:cNvPr id="1038" name="Rectangle 12"/>
              <p:cNvSpPr>
                <a:spLocks noChangeArrowheads="1"/>
              </p:cNvSpPr>
              <p:nvPr/>
            </p:nvSpPr>
            <p:spPr bwMode="auto">
              <a:xfrm>
                <a:off x="2304" y="2200"/>
                <a:ext cx="5638" cy="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nb-NO" sz="1300" b="1" i="1">
                    <a:solidFill>
                      <a:srgbClr val="000000"/>
                    </a:solidFill>
                  </a:rPr>
                  <a:t>Krav til fremsendelse av melding om statsborgerskap</a:t>
                </a:r>
                <a:endParaRPr lang="nb-NO" altLang="nb-NO" sz="1300" b="1"/>
              </a:p>
            </p:txBody>
          </p:sp>
          <p:sp>
            <p:nvSpPr>
              <p:cNvPr id="1039" name="Rectangle 13"/>
              <p:cNvSpPr>
                <a:spLocks noChangeArrowheads="1"/>
              </p:cNvSpPr>
              <p:nvPr/>
            </p:nvSpPr>
            <p:spPr bwMode="auto">
              <a:xfrm>
                <a:off x="2304" y="2540"/>
                <a:ext cx="6598" cy="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nb-NO" sz="1300">
                    <a:solidFill>
                      <a:srgbClr val="000000"/>
                    </a:solidFill>
                  </a:rPr>
                  <a:t>Norsk statsborgerskap gis på grunnlag av skriftlig melding som</a:t>
                </a:r>
                <a:endParaRPr lang="nb-NO" altLang="nb-NO" sz="1300"/>
              </a:p>
            </p:txBody>
          </p:sp>
          <p:sp>
            <p:nvSpPr>
              <p:cNvPr id="1040" name="Rectangle 14"/>
              <p:cNvSpPr>
                <a:spLocks noChangeArrowheads="1"/>
              </p:cNvSpPr>
              <p:nvPr/>
            </p:nvSpPr>
            <p:spPr bwMode="auto">
              <a:xfrm>
                <a:off x="2304" y="2885"/>
                <a:ext cx="5933" cy="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nb-NO" sz="1300">
                    <a:solidFill>
                      <a:srgbClr val="000000"/>
                    </a:solidFill>
                  </a:rPr>
                  <a:t>sendes Fylkesmannen i det fylket der vedkommende bor.</a:t>
                </a:r>
                <a:endParaRPr lang="nb-NO" altLang="nb-NO" sz="1300"/>
              </a:p>
            </p:txBody>
          </p:sp>
          <p:sp>
            <p:nvSpPr>
              <p:cNvPr id="1041" name="Rectangle 15"/>
              <p:cNvSpPr>
                <a:spLocks noChangeArrowheads="1"/>
              </p:cNvSpPr>
              <p:nvPr/>
            </p:nvSpPr>
            <p:spPr bwMode="auto">
              <a:xfrm>
                <a:off x="2304" y="3363"/>
                <a:ext cx="3300" cy="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nb-NO" sz="1300" i="1">
                    <a:solidFill>
                      <a:srgbClr val="000000"/>
                    </a:solidFill>
                  </a:rPr>
                  <a:t>[Flere formelle inngangskrav?]</a:t>
                </a:r>
                <a:endParaRPr lang="nb-NO" altLang="nb-NO" sz="1300" i="1"/>
              </a:p>
            </p:txBody>
          </p:sp>
          <p:sp>
            <p:nvSpPr>
              <p:cNvPr id="1042" name="Rectangle 16"/>
              <p:cNvSpPr>
                <a:spLocks noChangeArrowheads="1"/>
              </p:cNvSpPr>
              <p:nvPr/>
            </p:nvSpPr>
            <p:spPr bwMode="auto">
              <a:xfrm>
                <a:off x="2304" y="4083"/>
                <a:ext cx="5161" cy="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nb-NO" altLang="nb-NO" sz="1300" b="1" i="1">
                    <a:solidFill>
                      <a:srgbClr val="000000"/>
                    </a:solidFill>
                  </a:rPr>
                  <a:t>Norsk statsborgerskap til utenlandsk statsborger</a:t>
                </a:r>
              </a:p>
            </p:txBody>
          </p:sp>
          <p:sp>
            <p:nvSpPr>
              <p:cNvPr id="1043" name="Rectangle 17"/>
              <p:cNvSpPr>
                <a:spLocks noChangeArrowheads="1"/>
              </p:cNvSpPr>
              <p:nvPr/>
            </p:nvSpPr>
            <p:spPr bwMode="auto">
              <a:xfrm>
                <a:off x="2304" y="4505"/>
                <a:ext cx="5418" cy="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nb-NO" sz="1300">
                    <a:solidFill>
                      <a:srgbClr val="000000"/>
                    </a:solidFill>
                  </a:rPr>
                  <a:t>Utenlandsk statsborger kan få norsk statsborgerskap</a:t>
                </a:r>
                <a:endParaRPr lang="nb-NO" altLang="nb-NO" sz="1300"/>
              </a:p>
            </p:txBody>
          </p:sp>
          <p:sp>
            <p:nvSpPr>
              <p:cNvPr id="1044" name="Rectangle 18"/>
              <p:cNvSpPr>
                <a:spLocks noChangeArrowheads="1"/>
              </p:cNvSpPr>
              <p:nvPr/>
            </p:nvSpPr>
            <p:spPr bwMode="auto">
              <a:xfrm>
                <a:off x="2304" y="4845"/>
                <a:ext cx="1278" cy="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nb-NO" sz="1300">
                    <a:solidFill>
                      <a:srgbClr val="000000"/>
                    </a:solidFill>
                  </a:rPr>
                  <a:t>dersom han:</a:t>
                </a:r>
                <a:endParaRPr lang="nb-NO" altLang="nb-NO" sz="1300"/>
              </a:p>
            </p:txBody>
          </p:sp>
          <p:sp>
            <p:nvSpPr>
              <p:cNvPr id="1045" name="Rectangle 19"/>
              <p:cNvSpPr>
                <a:spLocks noChangeArrowheads="1"/>
              </p:cNvSpPr>
              <p:nvPr/>
            </p:nvSpPr>
            <p:spPr bwMode="auto">
              <a:xfrm>
                <a:off x="2304" y="5235"/>
                <a:ext cx="203" cy="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nb-NO" sz="1300">
                    <a:solidFill>
                      <a:srgbClr val="000000"/>
                    </a:solidFill>
                  </a:rPr>
                  <a:t>a)</a:t>
                </a:r>
                <a:endParaRPr lang="nb-NO" altLang="nb-NO" sz="1300"/>
              </a:p>
            </p:txBody>
          </p:sp>
          <p:sp>
            <p:nvSpPr>
              <p:cNvPr id="1046" name="Rectangle 20"/>
              <p:cNvSpPr>
                <a:spLocks noChangeArrowheads="1"/>
              </p:cNvSpPr>
              <p:nvPr/>
            </p:nvSpPr>
            <p:spPr bwMode="auto">
              <a:xfrm>
                <a:off x="2514" y="5185"/>
                <a:ext cx="73" cy="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nb-NO" sz="130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endParaRPr lang="nb-NO" altLang="nb-NO" sz="1300"/>
              </a:p>
            </p:txBody>
          </p:sp>
          <p:sp>
            <p:nvSpPr>
              <p:cNvPr id="1047" name="Rectangle 21"/>
              <p:cNvSpPr>
                <a:spLocks noChangeArrowheads="1"/>
              </p:cNvSpPr>
              <p:nvPr/>
            </p:nvSpPr>
            <p:spPr bwMode="auto">
              <a:xfrm>
                <a:off x="2592" y="6098"/>
                <a:ext cx="3918" cy="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nb-NO" sz="1300">
                    <a:solidFill>
                      <a:srgbClr val="000000"/>
                    </a:solidFill>
                  </a:rPr>
                  <a:t>har bodd i riket fra han fylte 16 år, og</a:t>
                </a:r>
                <a:endParaRPr lang="nb-NO" altLang="nb-NO" sz="1300"/>
              </a:p>
            </p:txBody>
          </p:sp>
          <p:sp>
            <p:nvSpPr>
              <p:cNvPr id="1048" name="Rectangle 22"/>
              <p:cNvSpPr>
                <a:spLocks noChangeArrowheads="1"/>
              </p:cNvSpPr>
              <p:nvPr/>
            </p:nvSpPr>
            <p:spPr bwMode="auto">
              <a:xfrm>
                <a:off x="2304" y="6105"/>
                <a:ext cx="218" cy="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nb-NO" sz="1300">
                    <a:solidFill>
                      <a:srgbClr val="000000"/>
                    </a:solidFill>
                  </a:rPr>
                  <a:t>b)</a:t>
                </a:r>
                <a:endParaRPr lang="nb-NO" altLang="nb-NO" sz="1300"/>
              </a:p>
            </p:txBody>
          </p:sp>
          <p:sp>
            <p:nvSpPr>
              <p:cNvPr id="1049" name="Rectangle 23"/>
              <p:cNvSpPr>
                <a:spLocks noChangeArrowheads="1"/>
              </p:cNvSpPr>
              <p:nvPr/>
            </p:nvSpPr>
            <p:spPr bwMode="auto">
              <a:xfrm>
                <a:off x="2529" y="6103"/>
                <a:ext cx="73" cy="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nb-NO" sz="130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endParaRPr lang="nb-NO" altLang="nb-NO" sz="1300"/>
              </a:p>
            </p:txBody>
          </p:sp>
          <p:sp>
            <p:nvSpPr>
              <p:cNvPr id="1050" name="Rectangle 24"/>
              <p:cNvSpPr>
                <a:spLocks noChangeArrowheads="1"/>
              </p:cNvSpPr>
              <p:nvPr/>
            </p:nvSpPr>
            <p:spPr bwMode="auto">
              <a:xfrm>
                <a:off x="2592" y="6530"/>
                <a:ext cx="5593" cy="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nb-NO" sz="1300">
                    <a:solidFill>
                      <a:srgbClr val="000000"/>
                    </a:solidFill>
                  </a:rPr>
                  <a:t>samlet har bodd i riket i minst 5 år før han fylte 16 år.</a:t>
                </a:r>
                <a:endParaRPr lang="nb-NO" altLang="nb-NO" sz="1300"/>
              </a:p>
            </p:txBody>
          </p:sp>
          <p:sp>
            <p:nvSpPr>
              <p:cNvPr id="1051" name="Rectangle 25"/>
              <p:cNvSpPr>
                <a:spLocks noChangeArrowheads="1"/>
              </p:cNvSpPr>
              <p:nvPr/>
            </p:nvSpPr>
            <p:spPr bwMode="auto">
              <a:xfrm>
                <a:off x="2304" y="6448"/>
                <a:ext cx="203" cy="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nb-NO" sz="1300">
                    <a:solidFill>
                      <a:srgbClr val="000000"/>
                    </a:solidFill>
                  </a:rPr>
                  <a:t>c)</a:t>
                </a:r>
                <a:endParaRPr lang="nb-NO" altLang="nb-NO" sz="1300"/>
              </a:p>
            </p:txBody>
          </p:sp>
          <p:sp>
            <p:nvSpPr>
              <p:cNvPr id="1052" name="Rectangle 26"/>
              <p:cNvSpPr>
                <a:spLocks noChangeArrowheads="1"/>
              </p:cNvSpPr>
              <p:nvPr/>
            </p:nvSpPr>
            <p:spPr bwMode="auto">
              <a:xfrm>
                <a:off x="2514" y="6445"/>
                <a:ext cx="73" cy="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nb-NO" sz="130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endParaRPr lang="nb-NO" altLang="nb-NO" sz="1300"/>
              </a:p>
            </p:txBody>
          </p:sp>
          <p:sp>
            <p:nvSpPr>
              <p:cNvPr id="1053" name="Rectangle 27"/>
              <p:cNvSpPr>
                <a:spLocks noChangeArrowheads="1"/>
              </p:cNvSpPr>
              <p:nvPr/>
            </p:nvSpPr>
            <p:spPr bwMode="auto">
              <a:xfrm>
                <a:off x="2592" y="5235"/>
                <a:ext cx="6263" cy="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nb-NO" sz="1300">
                    <a:solidFill>
                      <a:srgbClr val="000000"/>
                    </a:solidFill>
                  </a:rPr>
                  <a:t>sender skriftlig melding til Fylkesmannen etter at han fyller </a:t>
                </a:r>
                <a:endParaRPr lang="nb-NO" altLang="nb-NO" sz="1300"/>
              </a:p>
            </p:txBody>
          </p:sp>
          <p:sp>
            <p:nvSpPr>
              <p:cNvPr id="1054" name="Rectangle 28"/>
              <p:cNvSpPr>
                <a:spLocks noChangeArrowheads="1"/>
              </p:cNvSpPr>
              <p:nvPr/>
            </p:nvSpPr>
            <p:spPr bwMode="auto">
              <a:xfrm>
                <a:off x="2592" y="5665"/>
                <a:ext cx="3275" cy="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nb-NO" sz="1300">
                    <a:solidFill>
                      <a:srgbClr val="000000"/>
                    </a:solidFill>
                  </a:rPr>
                  <a:t>21 år og før han fyller 23 år, og</a:t>
                </a:r>
                <a:endParaRPr lang="nb-NO" altLang="nb-NO" sz="1300"/>
              </a:p>
            </p:txBody>
          </p:sp>
          <p:sp>
            <p:nvSpPr>
              <p:cNvPr id="1055" name="Rectangle 29"/>
              <p:cNvSpPr>
                <a:spLocks noChangeArrowheads="1"/>
              </p:cNvSpPr>
              <p:nvPr/>
            </p:nvSpPr>
            <p:spPr bwMode="auto">
              <a:xfrm>
                <a:off x="2304" y="7330"/>
                <a:ext cx="6493" cy="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nb-NO" sz="1300" b="1" i="1">
                    <a:solidFill>
                      <a:srgbClr val="000000"/>
                    </a:solidFill>
                  </a:rPr>
                  <a:t>Norsk statsborgerskap til statsløse og borgere i land som</a:t>
                </a:r>
                <a:r>
                  <a:rPr lang="en-US" altLang="nb-NO" sz="1300" i="1">
                    <a:solidFill>
                      <a:srgbClr val="000000"/>
                    </a:solidFill>
                  </a:rPr>
                  <a:t> ikke</a:t>
                </a:r>
                <a:endParaRPr lang="nb-NO" altLang="nb-NO" sz="1300"/>
              </a:p>
            </p:txBody>
          </p:sp>
          <p:sp>
            <p:nvSpPr>
              <p:cNvPr id="1056" name="Rectangle 30"/>
              <p:cNvSpPr>
                <a:spLocks noChangeArrowheads="1"/>
              </p:cNvSpPr>
              <p:nvPr/>
            </p:nvSpPr>
            <p:spPr bwMode="auto">
              <a:xfrm>
                <a:off x="2304" y="7673"/>
                <a:ext cx="3288" cy="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nb-NO" sz="1300" b="1" i="1">
                    <a:solidFill>
                      <a:srgbClr val="000000"/>
                    </a:solidFill>
                  </a:rPr>
                  <a:t>tillater dobbelt statsborgerskap</a:t>
                </a:r>
                <a:endParaRPr lang="nb-NO" altLang="nb-NO" sz="1300" b="1"/>
              </a:p>
            </p:txBody>
          </p:sp>
          <p:sp>
            <p:nvSpPr>
              <p:cNvPr id="1057" name="Rectangle 31"/>
              <p:cNvSpPr>
                <a:spLocks noChangeArrowheads="1"/>
              </p:cNvSpPr>
              <p:nvPr/>
            </p:nvSpPr>
            <p:spPr bwMode="auto">
              <a:xfrm>
                <a:off x="2304" y="8013"/>
                <a:ext cx="5858" cy="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nb-NO" sz="1300">
                    <a:solidFill>
                      <a:srgbClr val="000000"/>
                    </a:solidFill>
                  </a:rPr>
                  <a:t>Statsløs person og person som kan vise at han mister sitt</a:t>
                </a:r>
                <a:endParaRPr lang="nb-NO" altLang="nb-NO" sz="1300"/>
              </a:p>
            </p:txBody>
          </p:sp>
          <p:sp>
            <p:nvSpPr>
              <p:cNvPr id="1058" name="Rectangle 32"/>
              <p:cNvSpPr>
                <a:spLocks noChangeArrowheads="1"/>
              </p:cNvSpPr>
              <p:nvPr/>
            </p:nvSpPr>
            <p:spPr bwMode="auto">
              <a:xfrm>
                <a:off x="2304" y="8358"/>
                <a:ext cx="5188" cy="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nb-NO" sz="1300">
                    <a:solidFill>
                      <a:srgbClr val="000000"/>
                    </a:solidFill>
                  </a:rPr>
                  <a:t>utenlandske statsborgerskap dersom han får norsk</a:t>
                </a:r>
                <a:endParaRPr lang="nb-NO" altLang="nb-NO" sz="1300"/>
              </a:p>
            </p:txBody>
          </p:sp>
          <p:sp>
            <p:nvSpPr>
              <p:cNvPr id="1059" name="Rectangle 33"/>
              <p:cNvSpPr>
                <a:spLocks noChangeArrowheads="1"/>
              </p:cNvSpPr>
              <p:nvPr/>
            </p:nvSpPr>
            <p:spPr bwMode="auto">
              <a:xfrm>
                <a:off x="2304" y="8698"/>
                <a:ext cx="5701" cy="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nb-NO" sz="1300">
                    <a:solidFill>
                      <a:srgbClr val="000000"/>
                    </a:solidFill>
                  </a:rPr>
                  <a:t>statsborgerskap, får norsk statsborgerskap dersom han:</a:t>
                </a:r>
                <a:endParaRPr lang="nb-NO" altLang="nb-NO" sz="1300"/>
              </a:p>
            </p:txBody>
          </p:sp>
          <p:sp>
            <p:nvSpPr>
              <p:cNvPr id="1060" name="Rectangle 34"/>
              <p:cNvSpPr>
                <a:spLocks noChangeArrowheads="1"/>
              </p:cNvSpPr>
              <p:nvPr/>
            </p:nvSpPr>
            <p:spPr bwMode="auto">
              <a:xfrm>
                <a:off x="2304" y="9040"/>
                <a:ext cx="203" cy="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nb-NO" sz="1300">
                    <a:solidFill>
                      <a:srgbClr val="000000"/>
                    </a:solidFill>
                  </a:rPr>
                  <a:t>a)</a:t>
                </a:r>
                <a:endParaRPr lang="nb-NO" altLang="nb-NO" sz="1300"/>
              </a:p>
            </p:txBody>
          </p:sp>
          <p:sp>
            <p:nvSpPr>
              <p:cNvPr id="1061" name="Rectangle 35"/>
              <p:cNvSpPr>
                <a:spLocks noChangeArrowheads="1"/>
              </p:cNvSpPr>
              <p:nvPr/>
            </p:nvSpPr>
            <p:spPr bwMode="auto">
              <a:xfrm>
                <a:off x="2529" y="9038"/>
                <a:ext cx="73" cy="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nb-NO" sz="130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endParaRPr lang="nb-NO" altLang="nb-NO" sz="1300"/>
              </a:p>
            </p:txBody>
          </p:sp>
          <p:sp>
            <p:nvSpPr>
              <p:cNvPr id="1062" name="Rectangle 36"/>
              <p:cNvSpPr>
                <a:spLocks noChangeArrowheads="1"/>
              </p:cNvSpPr>
              <p:nvPr/>
            </p:nvSpPr>
            <p:spPr bwMode="auto">
              <a:xfrm>
                <a:off x="2322" y="9843"/>
                <a:ext cx="217" cy="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nb-NO" sz="1300">
                    <a:solidFill>
                      <a:srgbClr val="000000"/>
                    </a:solidFill>
                  </a:rPr>
                  <a:t>b)</a:t>
                </a:r>
                <a:endParaRPr lang="nb-NO" altLang="nb-NO" sz="1300"/>
              </a:p>
            </p:txBody>
          </p:sp>
          <p:sp>
            <p:nvSpPr>
              <p:cNvPr id="1063" name="Rectangle 37"/>
              <p:cNvSpPr>
                <a:spLocks noChangeArrowheads="1"/>
              </p:cNvSpPr>
              <p:nvPr/>
            </p:nvSpPr>
            <p:spPr bwMode="auto">
              <a:xfrm>
                <a:off x="2534" y="9840"/>
                <a:ext cx="73" cy="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nb-NO" sz="130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endParaRPr lang="nb-NO" altLang="nb-NO" sz="1300"/>
              </a:p>
            </p:txBody>
          </p:sp>
          <p:sp>
            <p:nvSpPr>
              <p:cNvPr id="1064" name="Rectangle 38"/>
              <p:cNvSpPr>
                <a:spLocks noChangeArrowheads="1"/>
              </p:cNvSpPr>
              <p:nvPr/>
            </p:nvSpPr>
            <p:spPr bwMode="auto">
              <a:xfrm>
                <a:off x="2737" y="9843"/>
                <a:ext cx="6713" cy="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nb-NO" sz="1300">
                    <a:solidFill>
                      <a:srgbClr val="000000"/>
                    </a:solidFill>
                  </a:rPr>
                  <a:t>har hatt bosted i riket de siste 5 årene før han sendte melding, og</a:t>
                </a:r>
                <a:endParaRPr lang="nb-NO" altLang="nb-NO" sz="1300"/>
              </a:p>
            </p:txBody>
          </p:sp>
          <p:sp>
            <p:nvSpPr>
              <p:cNvPr id="1065" name="Rectangle 39"/>
              <p:cNvSpPr>
                <a:spLocks noChangeArrowheads="1"/>
              </p:cNvSpPr>
              <p:nvPr/>
            </p:nvSpPr>
            <p:spPr bwMode="auto">
              <a:xfrm>
                <a:off x="2304" y="10275"/>
                <a:ext cx="203" cy="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nb-NO" sz="1300">
                    <a:solidFill>
                      <a:srgbClr val="000000"/>
                    </a:solidFill>
                  </a:rPr>
                  <a:t>c)</a:t>
                </a:r>
                <a:endParaRPr lang="nb-NO" altLang="nb-NO" sz="1300"/>
              </a:p>
            </p:txBody>
          </p:sp>
          <p:sp>
            <p:nvSpPr>
              <p:cNvPr id="1066" name="Rectangle 40"/>
              <p:cNvSpPr>
                <a:spLocks noChangeArrowheads="1"/>
              </p:cNvSpPr>
              <p:nvPr/>
            </p:nvSpPr>
            <p:spPr bwMode="auto">
              <a:xfrm>
                <a:off x="2359" y="10560"/>
                <a:ext cx="73" cy="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nb-NO" sz="130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endParaRPr lang="nb-NO" altLang="nb-NO" sz="1300"/>
              </a:p>
            </p:txBody>
          </p:sp>
          <p:sp>
            <p:nvSpPr>
              <p:cNvPr id="1067" name="Rectangle 41"/>
              <p:cNvSpPr>
                <a:spLocks noChangeArrowheads="1"/>
              </p:cNvSpPr>
              <p:nvPr/>
            </p:nvSpPr>
            <p:spPr bwMode="auto">
              <a:xfrm>
                <a:off x="2592" y="10275"/>
                <a:ext cx="4590" cy="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nb-NO" sz="1300">
                    <a:solidFill>
                      <a:srgbClr val="000000"/>
                    </a:solidFill>
                  </a:rPr>
                  <a:t> har bodd i riket i ytterligere minst 5 år, jf b.</a:t>
                </a:r>
                <a:endParaRPr lang="nb-NO" altLang="nb-NO" sz="1300"/>
              </a:p>
            </p:txBody>
          </p:sp>
          <p:sp>
            <p:nvSpPr>
              <p:cNvPr id="1068" name="Text Box 42"/>
              <p:cNvSpPr txBox="1">
                <a:spLocks noChangeArrowheads="1"/>
              </p:cNvSpPr>
              <p:nvPr/>
            </p:nvSpPr>
            <p:spPr bwMode="auto">
              <a:xfrm>
                <a:off x="2592" y="8978"/>
                <a:ext cx="6336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nb-NO" altLang="nb-NO" sz="1300"/>
                  <a:t>sender skriftlig melding til Fylkesmannen så snart han har fylt 18 år, og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1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1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11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build="p" autoUpdateAnimBg="0"/>
      <p:bldP spid="11269" grpId="0" build="p" autoUpdateAnimBg="0"/>
      <p:bldP spid="11270" grpId="0" build="p" autoUpdateAnimBg="0"/>
      <p:bldP spid="11271" grpId="0" build="p" autoUpdateAnimBg="0"/>
      <p:bldP spid="11272" grpId="0" build="p" autoUpdateAnimBg="0"/>
      <p:bldP spid="11273" grpId="0" build="p" autoUpdateAnimBg="0"/>
      <p:bldP spid="11274" grpId="0" build="p" autoUpdateAnimBg="0"/>
    </p:bldLst>
  </p:timing>
</p:sld>
</file>

<file path=ppt/theme/theme1.xml><?xml version="1.0" encoding="utf-8"?>
<a:theme xmlns:a="http://schemas.openxmlformats.org/drawingml/2006/main" name="Office-tema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1162</Words>
  <Application>Microsoft Office PowerPoint</Application>
  <PresentationFormat>Skjermfremvisning (4:3)</PresentationFormat>
  <Paragraphs>211</Paragraphs>
  <Slides>12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7" baseType="lpstr">
      <vt:lpstr>Times New Roman</vt:lpstr>
      <vt:lpstr>Arial</vt:lpstr>
      <vt:lpstr>Calibri</vt:lpstr>
      <vt:lpstr>Office-tema</vt:lpstr>
      <vt:lpstr>Microsoft Word-dokument</vt:lpstr>
      <vt:lpstr>Systemutvikling som regelverksutvikling</vt:lpstr>
      <vt:lpstr>Systemutvikling som regelverksutvikling</vt:lpstr>
      <vt:lpstr>Regelendring</vt:lpstr>
      <vt:lpstr>Regelvask  I Aktuelle teknikker: Sette enkeltbestemmelser inn i          standarddisposisjonen </vt:lpstr>
      <vt:lpstr>Teknikker for regelvask II (fortsatt)</vt:lpstr>
      <vt:lpstr>Teknikker for regelvask III (fortsatt)</vt:lpstr>
      <vt:lpstr>Teknikker for regelvask IV (fortsatt)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uio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Regelverksutvikling</dc:title>
  <dc:creator>Administrator</dc:creator>
  <cp:lastModifiedBy>dag wiese schartum</cp:lastModifiedBy>
  <cp:revision>12</cp:revision>
  <dcterms:created xsi:type="dcterms:W3CDTF">2009-10-21T19:33:09Z</dcterms:created>
  <dcterms:modified xsi:type="dcterms:W3CDTF">2014-09-23T22:44:24Z</dcterms:modified>
</cp:coreProperties>
</file>