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7" r:id="rId3"/>
    <p:sldId id="264" r:id="rId4"/>
    <p:sldId id="269" r:id="rId5"/>
    <p:sldId id="268" r:id="rId6"/>
    <p:sldId id="270" r:id="rId7"/>
    <p:sldId id="266" r:id="rId8"/>
    <p:sldId id="265" r:id="rId9"/>
  </p:sldIdLst>
  <p:sldSz cx="9144000" cy="6858000" type="screen4x3"/>
  <p:notesSz cx="6858000" cy="9144000"/>
  <p:defaultTextStyle>
    <a:defPPr>
      <a:defRPr lang="nb-NO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960" y="1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42B9AD-497C-4573-BD25-22E2DC417ACB}" type="datetimeFigureOut">
              <a:rPr lang="nb-NO"/>
              <a:pPr>
                <a:defRPr/>
              </a:pPr>
              <a:t>12.09.2016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7A96B9-C131-4C27-B17E-4BACAE727F30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8A0071-A0DD-4BBE-84B9-09F3D786085A}" type="datetimeFigureOut">
              <a:rPr lang="nb-NO"/>
              <a:pPr>
                <a:defRPr/>
              </a:pPr>
              <a:t>12.09.2016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2B7304-0C19-4698-B612-327DEACC42FA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AE5B64-BB5D-42B0-BC59-16D28CCC0AE3}" type="datetimeFigureOut">
              <a:rPr lang="nb-NO"/>
              <a:pPr>
                <a:defRPr/>
              </a:pPr>
              <a:t>12.09.2016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E1B3B5-B88C-4F51-A0E4-A6CAB26D0164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0111AA-9B37-459B-AB0A-5214269CE267}" type="datetimeFigureOut">
              <a:rPr lang="nb-NO"/>
              <a:pPr>
                <a:defRPr/>
              </a:pPr>
              <a:t>12.09.2016</a:t>
            </a:fld>
            <a:endParaRPr lang="nb-NO"/>
          </a:p>
        </p:txBody>
      </p:sp>
      <p:sp>
        <p:nvSpPr>
          <p:cNvPr id="6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7E1FF6-0CF0-4390-B706-EFE57FCEA18B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D7A2BD-42D0-4DED-B657-4F9A058D2B2A}" type="datetimeFigureOut">
              <a:rPr lang="nb-NO"/>
              <a:pPr>
                <a:defRPr/>
              </a:pPr>
              <a:t>12.09.2016</a:t>
            </a:fld>
            <a:endParaRPr lang="nb-NO"/>
          </a:p>
        </p:txBody>
      </p:sp>
      <p:sp>
        <p:nvSpPr>
          <p:cNvPr id="8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9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438993-FF5E-4DC3-82D3-A747BE31CD92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226E3A-0D04-4A64-AE10-18F200594CB4}" type="datetimeFigureOut">
              <a:rPr lang="nb-NO"/>
              <a:pPr>
                <a:defRPr/>
              </a:pPr>
              <a:t>12.09.2016</a:t>
            </a:fld>
            <a:endParaRPr lang="nb-NO"/>
          </a:p>
        </p:txBody>
      </p:sp>
      <p:sp>
        <p:nvSpPr>
          <p:cNvPr id="4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94C305-F614-4730-AABE-6487431607CA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45B9B6-5086-4035-AB5D-D05B340196BE}" type="datetimeFigureOut">
              <a:rPr lang="nb-NO"/>
              <a:pPr>
                <a:defRPr/>
              </a:pPr>
              <a:t>12.09.2016</a:t>
            </a:fld>
            <a:endParaRPr lang="nb-NO"/>
          </a:p>
        </p:txBody>
      </p:sp>
      <p:sp>
        <p:nvSpPr>
          <p:cNvPr id="3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4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854CED-9D88-441C-A83B-37BFCD003340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C56DF7-4A4C-4A40-A75A-FFBC5E6A36C6}" type="datetimeFigureOut">
              <a:rPr lang="nb-NO"/>
              <a:pPr>
                <a:defRPr/>
              </a:pPr>
              <a:t>12.09.2016</a:t>
            </a:fld>
            <a:endParaRPr lang="nb-NO"/>
          </a:p>
        </p:txBody>
      </p:sp>
      <p:sp>
        <p:nvSpPr>
          <p:cNvPr id="6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FD459F-E815-44A4-8BE6-D3763A78D31C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b-NO" noProof="0" smtClean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D195B0-3E87-4228-8B0B-709234E780A1}" type="datetimeFigureOut">
              <a:rPr lang="nb-NO"/>
              <a:pPr>
                <a:defRPr/>
              </a:pPr>
              <a:t>12.09.2016</a:t>
            </a:fld>
            <a:endParaRPr lang="nb-NO"/>
          </a:p>
        </p:txBody>
      </p:sp>
      <p:sp>
        <p:nvSpPr>
          <p:cNvPr id="6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7E7A57-BF2B-43C5-A9FE-FEE01243F171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42AD87-3D0B-4AC1-8D55-18655507C2BD}" type="datetimeFigureOut">
              <a:rPr lang="nb-NO"/>
              <a:pPr>
                <a:defRPr/>
              </a:pPr>
              <a:t>12.09.2016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97E84B-6DB4-4E45-B90C-4CB468B7A4B4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E0013F-7F62-4608-9DE9-A7DAC776DB08}" type="datetimeFigureOut">
              <a:rPr lang="nb-NO"/>
              <a:pPr>
                <a:defRPr/>
              </a:pPr>
              <a:t>12.09.2016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11F82E-03D8-47FA-ADC0-496F63C10203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Plassholder for tittel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tittelstil</a:t>
            </a:r>
          </a:p>
        </p:txBody>
      </p:sp>
      <p:sp>
        <p:nvSpPr>
          <p:cNvPr id="1027" name="Plassholder for tekst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4C0F2D1-4787-42A5-8477-F66A1D52D1FC}" type="datetimeFigureOut">
              <a:rPr lang="nb-NO"/>
              <a:pPr>
                <a:defRPr/>
              </a:pPr>
              <a:t>12.09.2016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C457037-8547-4FAF-9AC4-6C927B6F9870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tel 1"/>
          <p:cNvSpPr>
            <a:spLocks noGrp="1"/>
          </p:cNvSpPr>
          <p:nvPr>
            <p:ph type="ctrTitle"/>
          </p:nvPr>
        </p:nvSpPr>
        <p:spPr>
          <a:xfrm>
            <a:off x="685800" y="1714500"/>
            <a:ext cx="7772400" cy="1885950"/>
          </a:xfrm>
        </p:spPr>
        <p:txBody>
          <a:bodyPr/>
          <a:lstStyle/>
          <a:p>
            <a:pPr algn="l" eaLnBrk="1" hangingPunct="1">
              <a:tabLst>
                <a:tab pos="531813" algn="l"/>
              </a:tabLst>
            </a:pPr>
            <a:r>
              <a:rPr lang="nn-NO" sz="320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Systemavgrensing og aktøranalyse</a:t>
            </a:r>
            <a:r>
              <a:rPr lang="nn-NO" sz="3200" dirty="0" smtClean="0"/>
              <a:t/>
            </a:r>
            <a:br>
              <a:rPr lang="nn-NO" sz="3200" dirty="0" smtClean="0"/>
            </a:br>
            <a:endParaRPr lang="nb-NO" sz="3200" dirty="0" smtClean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nb-NO" sz="1800" dirty="0" smtClean="0"/>
              <a:t>Dag Wiese Schartum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/>
          <a:lstStyle/>
          <a:p>
            <a:r>
              <a:rPr lang="nb-NO" sz="3200">
                <a:solidFill>
                  <a:srgbClr val="0070C0"/>
                </a:solidFill>
              </a:rPr>
              <a:t>Hvem skal systemet samhandle med?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nb-NO" smtClean="0"/>
              <a:t>Hvilke opplysningstyper skal systemet behandle?</a:t>
            </a:r>
          </a:p>
          <a:p>
            <a:r>
              <a:rPr lang="nb-NO" smtClean="0"/>
              <a:t>Hvor skal slike opplysninger komme fra? (virksomheter, forvaltningsorganer, parter)</a:t>
            </a:r>
          </a:p>
          <a:p>
            <a:pPr lvl="1"/>
            <a:r>
              <a:rPr lang="nb-NO" smtClean="0"/>
              <a:t>Innebærer en vurdering på kontinuumet mellom selvbetjening og diffus forvaltning</a:t>
            </a:r>
          </a:p>
          <a:p>
            <a:pPr lvl="1"/>
            <a:r>
              <a:rPr lang="nb-NO" smtClean="0"/>
              <a:t>Krever kartlegging av aktuelle opplysningstyper som andre forvaltningsorganer og virksomheter har</a:t>
            </a:r>
          </a:p>
          <a:p>
            <a:pPr lvl="2"/>
            <a:r>
              <a:rPr lang="nb-NO" smtClean="0"/>
              <a:t>Forespørsler ut i fra kunnskap om informasjonsgrunnlaget for forvaltningsorganer og andre virksomheter</a:t>
            </a:r>
          </a:p>
          <a:p>
            <a:pPr lvl="2"/>
            <a:r>
              <a:rPr lang="nb-NO" smtClean="0"/>
              <a:t>Datakataloger og begrepskataloger, jf. Digital agenda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369502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</p:spPr>
        <p:txBody>
          <a:bodyPr/>
          <a:lstStyle/>
          <a:p>
            <a:r>
              <a:rPr lang="nb-NO" sz="3200" dirty="0" smtClean="0">
                <a:solidFill>
                  <a:srgbClr val="0070C0"/>
                </a:solidFill>
              </a:rPr>
              <a:t/>
            </a:r>
            <a:br>
              <a:rPr lang="nb-NO" sz="3200" dirty="0" smtClean="0">
                <a:solidFill>
                  <a:srgbClr val="0070C0"/>
                </a:solidFill>
              </a:rPr>
            </a:br>
            <a:r>
              <a:rPr lang="nb-NO" sz="3200" dirty="0" smtClean="0">
                <a:solidFill>
                  <a:srgbClr val="0070C0"/>
                </a:solidFill>
              </a:rPr>
              <a:t>Behandlingsansvar og bestemmelsesrett</a:t>
            </a:r>
            <a:br>
              <a:rPr lang="nb-NO" sz="3200" dirty="0" smtClean="0">
                <a:solidFill>
                  <a:srgbClr val="0070C0"/>
                </a:solidFill>
              </a:rPr>
            </a:br>
            <a:endParaRPr lang="nb-NO" sz="3200" dirty="0">
              <a:solidFill>
                <a:srgbClr val="0070C0"/>
              </a:solidFill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5310352"/>
          </a:xfrm>
        </p:spPr>
        <p:txBody>
          <a:bodyPr>
            <a:normAutofit fontScale="92500"/>
          </a:bodyPr>
          <a:lstStyle/>
          <a:p>
            <a:pPr lvl="1"/>
            <a:r>
              <a:rPr lang="nb-NO" smtClean="0"/>
              <a:t>Kan bare motta opplysninger fra andre forvaltningsorganer og virksomheter hvis de er behandlingsansvarlige i hht personopplysningsloven</a:t>
            </a:r>
          </a:p>
          <a:p>
            <a:pPr lvl="1"/>
            <a:r>
              <a:rPr lang="nb-NO" smtClean="0"/>
              <a:t>Avgjørende kriterier for at opplysninger kan mottas</a:t>
            </a:r>
          </a:p>
          <a:p>
            <a:pPr lvl="2"/>
            <a:r>
              <a:rPr lang="nb-NO" smtClean="0"/>
              <a:t>Opplysningstypen har riktig definisjon</a:t>
            </a:r>
          </a:p>
          <a:p>
            <a:pPr lvl="2"/>
            <a:r>
              <a:rPr lang="nb-NO" smtClean="0"/>
              <a:t>Kvaliteten av opplysningene er tilstrekkelige ift </a:t>
            </a:r>
            <a:r>
              <a:rPr lang="nb-NO" i="1" smtClean="0"/>
              <a:t>vårt</a:t>
            </a:r>
            <a:r>
              <a:rPr lang="nb-NO" smtClean="0"/>
              <a:t> formål</a:t>
            </a:r>
          </a:p>
          <a:p>
            <a:pPr lvl="2"/>
            <a:r>
              <a:rPr lang="nb-NO" smtClean="0"/>
              <a:t>Kvaliteten av opplysningene kan være tilfredsstillende over tid, også i tilfelle av endring</a:t>
            </a:r>
          </a:p>
          <a:p>
            <a:pPr lvl="2"/>
            <a:r>
              <a:rPr lang="nb-NO" smtClean="0"/>
              <a:t>Ingen taushetsplikt stenger for utlevering</a:t>
            </a:r>
          </a:p>
          <a:p>
            <a:pPr lvl="2"/>
            <a:r>
              <a:rPr lang="nb-NO" smtClean="0"/>
              <a:t>Avgivers behandlingsformål ikke er til hinder for utlevering (jf pol § 11 bokstav b og c)</a:t>
            </a:r>
          </a:p>
          <a:p>
            <a:pPr lvl="1"/>
            <a:r>
              <a:rPr lang="nb-NO" smtClean="0"/>
              <a:t>Tilsvarende vurderinger må gjøres for opplysninger vårt system eventuelt skal avgi til andre</a:t>
            </a:r>
            <a:endParaRPr lang="nb-NO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nb-NO" sz="3200" smtClean="0">
                <a:solidFill>
                  <a:srgbClr val="0070C0"/>
                </a:solidFill>
              </a:rPr>
              <a:t>Mest aktuelle reguleringsteknikker av utlevering fra andre</a:t>
            </a:r>
            <a:endParaRPr lang="nb-NO" sz="3200">
              <a:solidFill>
                <a:srgbClr val="0070C0"/>
              </a:solidFill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nb-NO" smtClean="0"/>
              <a:t>Med andre forvaltningsorganer i staten</a:t>
            </a:r>
          </a:p>
          <a:p>
            <a:pPr lvl="1"/>
            <a:r>
              <a:rPr lang="nb-NO" smtClean="0"/>
              <a:t>Avtaler</a:t>
            </a:r>
          </a:p>
          <a:p>
            <a:pPr lvl="1"/>
            <a:r>
              <a:rPr lang="nb-NO" smtClean="0"/>
              <a:t>Slike avtaler mellom statlige forvaltningsorganer og innen én og samme kommune vil ikke være rettslig bindende i streng forstand (dvs hvis samme hierarkiske oranisering)</a:t>
            </a:r>
          </a:p>
          <a:p>
            <a:r>
              <a:rPr lang="nb-NO" smtClean="0"/>
              <a:t>Med private virksomheter og kommuner</a:t>
            </a:r>
          </a:p>
          <a:p>
            <a:pPr lvl="1"/>
            <a:r>
              <a:rPr lang="nb-NO" smtClean="0"/>
              <a:t>Avtaler mulig, men upraktisk/for usikkert</a:t>
            </a:r>
          </a:p>
          <a:p>
            <a:pPr lvl="1"/>
            <a:r>
              <a:rPr lang="nb-NO" smtClean="0"/>
              <a:t>Lov- og forskriftsregulering (jf. legalitetsprinsippet)</a:t>
            </a:r>
          </a:p>
          <a:p>
            <a:pPr lvl="1"/>
            <a:r>
              <a:rPr lang="nb-NO" smtClean="0"/>
              <a:t>A-opplysningsloven som eksempel</a:t>
            </a:r>
          </a:p>
          <a:p>
            <a:pPr lvl="1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294180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nb-NO" sz="3200">
                <a:solidFill>
                  <a:srgbClr val="0070C0"/>
                </a:solidFill>
              </a:rPr>
              <a:t>Hvem skal bruke systemet?</a:t>
            </a:r>
            <a:br>
              <a:rPr lang="nb-NO" sz="3200">
                <a:solidFill>
                  <a:srgbClr val="0070C0"/>
                </a:solidFill>
              </a:rPr>
            </a:br>
            <a:endParaRPr lang="nb-NO" sz="3200">
              <a:solidFill>
                <a:srgbClr val="0070C0"/>
              </a:solidFill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nb-NO" smtClean="0"/>
              <a:t>Som saksbehandlere</a:t>
            </a:r>
          </a:p>
          <a:p>
            <a:pPr lvl="1"/>
            <a:r>
              <a:rPr lang="nb-NO" smtClean="0"/>
              <a:t>I eget forvaltningsorgan</a:t>
            </a:r>
          </a:p>
          <a:p>
            <a:pPr lvl="1"/>
            <a:r>
              <a:rPr lang="nb-NO" smtClean="0"/>
              <a:t>I samarbeidende forvaltningsorgan, herunder på tvers av stat/kommune</a:t>
            </a:r>
            <a:endParaRPr lang="nb-NO"/>
          </a:p>
          <a:p>
            <a:r>
              <a:rPr lang="nb-NO"/>
              <a:t>Som </a:t>
            </a:r>
            <a:r>
              <a:rPr lang="nb-NO" smtClean="0"/>
              <a:t>parter</a:t>
            </a:r>
          </a:p>
          <a:p>
            <a:pPr lvl="1"/>
            <a:r>
              <a:rPr lang="nb-NO" smtClean="0"/>
              <a:t>Part som er enkeltperson har ikke behandlingsansvar for personopplysninger fordi hun ikke </a:t>
            </a:r>
            <a:r>
              <a:rPr lang="nb-NO"/>
              <a:t>kommer inn under personopplysningsloven (jf. § 3 og </a:t>
            </a:r>
            <a:r>
              <a:rPr lang="nb-NO"/>
              <a:t>private </a:t>
            </a:r>
            <a:r>
              <a:rPr lang="nb-NO"/>
              <a:t>formål mv</a:t>
            </a:r>
            <a:r>
              <a:rPr lang="nb-NO"/>
              <a:t>) </a:t>
            </a:r>
            <a:r>
              <a:rPr lang="nb-NO" smtClean="0"/>
              <a:t>(For juridiske personer vil det være annerledes)</a:t>
            </a:r>
          </a:p>
          <a:p>
            <a:pPr lvl="1"/>
            <a:r>
              <a:rPr lang="nb-NO" smtClean="0"/>
              <a:t>Part som har krav på at taushetsplikt blir fulgt, kan gi samtykke til at opplysningen likevel blir utlevert (jf fvl § 13a nr 1)</a:t>
            </a:r>
            <a:endParaRPr lang="nb-NO"/>
          </a:p>
          <a:p>
            <a:endParaRPr lang="nb-NO"/>
          </a:p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425556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34955" y="-99392"/>
            <a:ext cx="8229600" cy="1143000"/>
          </a:xfrm>
        </p:spPr>
        <p:txBody>
          <a:bodyPr/>
          <a:lstStyle/>
          <a:p>
            <a:r>
              <a:rPr lang="nb-NO" sz="3200" smtClean="0">
                <a:solidFill>
                  <a:srgbClr val="0070C0"/>
                </a:solidFill>
              </a:rPr>
              <a:t>Rettslig brukerstøtte</a:t>
            </a:r>
            <a:endParaRPr lang="nb-NO" sz="3200">
              <a:solidFill>
                <a:srgbClr val="0070C0"/>
              </a:solidFill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616624"/>
          </a:xfrm>
        </p:spPr>
        <p:txBody>
          <a:bodyPr>
            <a:normAutofit fontScale="70000" lnSpcReduction="20000"/>
          </a:bodyPr>
          <a:lstStyle/>
          <a:p>
            <a:r>
              <a:rPr lang="nb-NO" sz="3400"/>
              <a:t>Er det særpreg ved typiske parter og saksbehandlere som gjør at særskilte hensyn må tas ved </a:t>
            </a:r>
            <a:r>
              <a:rPr lang="nb-NO" sz="3400"/>
              <a:t>systemutforming</a:t>
            </a:r>
            <a:r>
              <a:rPr lang="nb-NO" sz="3400" smtClean="0"/>
              <a:t>?</a:t>
            </a:r>
          </a:p>
          <a:p>
            <a:r>
              <a:rPr lang="nb-NO" sz="3400" smtClean="0"/>
              <a:t>I den grad manuell innsats er påkrevet, bør behov for </a:t>
            </a:r>
            <a:r>
              <a:rPr lang="nb-NO" sz="3400" i="1" smtClean="0"/>
              <a:t>rettslig brukerstøtte</a:t>
            </a:r>
            <a:r>
              <a:rPr lang="nb-NO" sz="3400" smtClean="0"/>
              <a:t> alltid forutsettes</a:t>
            </a:r>
          </a:p>
          <a:p>
            <a:r>
              <a:rPr lang="nb-NO" sz="3400" smtClean="0"/>
              <a:t>Det generelle opplegget for rettslig brukerstøtte kan </a:t>
            </a:r>
            <a:r>
              <a:rPr lang="nb-NO" sz="3400" i="1" smtClean="0"/>
              <a:t>grunnleggende sett </a:t>
            </a:r>
            <a:r>
              <a:rPr lang="nb-NO" sz="3400" smtClean="0"/>
              <a:t>være felles for saksbehandlere og parter</a:t>
            </a:r>
          </a:p>
          <a:p>
            <a:r>
              <a:rPr lang="nb-NO" sz="3400" smtClean="0"/>
              <a:t>Rettslig brukerstøtte bør alltid vurderes for</a:t>
            </a:r>
          </a:p>
          <a:p>
            <a:pPr lvl="1"/>
            <a:r>
              <a:rPr lang="nb-NO" sz="3100" smtClean="0"/>
              <a:t>Begreper som betegner opplysningstyper (data)</a:t>
            </a:r>
          </a:p>
          <a:p>
            <a:pPr lvl="1"/>
            <a:r>
              <a:rPr lang="nb-NO" sz="3100" smtClean="0"/>
              <a:t>Virkningen av hver opplysningstype som inngis (innhentes) i systemet</a:t>
            </a:r>
          </a:p>
          <a:p>
            <a:pPr lvl="1"/>
            <a:r>
              <a:rPr lang="nb-NO" sz="3100" smtClean="0"/>
              <a:t>Eventuelle muligheter for å legge andre rettslige forståelser enn de som er representert i systemet til grunn for vedtak</a:t>
            </a:r>
          </a:p>
          <a:p>
            <a:r>
              <a:rPr lang="nb-NO" sz="3400" smtClean="0"/>
              <a:t>Rettslig brukerstøtte bør alltid forenkle men aldri trivialisere</a:t>
            </a:r>
          </a:p>
          <a:p>
            <a:pPr lvl="1"/>
            <a:r>
              <a:rPr lang="nb-NO" sz="3100" smtClean="0"/>
              <a:t>Lagvis informasjon</a:t>
            </a:r>
          </a:p>
          <a:p>
            <a:pPr lvl="1"/>
            <a:r>
              <a:rPr lang="nb-NO" sz="3100" smtClean="0"/>
              <a:t>Enkelt «på toppen», full kompleksitet «på bunnen»</a:t>
            </a:r>
            <a:endParaRPr lang="nb-NO" sz="3100"/>
          </a:p>
          <a:p>
            <a:pPr marL="0" indent="0">
              <a:buNone/>
            </a:pP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114975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-8618"/>
            <a:ext cx="8229600" cy="1061354"/>
          </a:xfrm>
        </p:spPr>
        <p:txBody>
          <a:bodyPr/>
          <a:lstStyle/>
          <a:p>
            <a:r>
              <a:rPr lang="nb-NO" sz="3200" dirty="0" smtClean="0">
                <a:solidFill>
                  <a:srgbClr val="0070C0"/>
                </a:solidFill>
              </a:rPr>
              <a:t>Automatisert versus manuell behandling</a:t>
            </a:r>
            <a:endParaRPr lang="nb-NO" sz="3200" dirty="0">
              <a:solidFill>
                <a:srgbClr val="0070C0"/>
              </a:solidFill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688632"/>
          </a:xfrm>
        </p:spPr>
        <p:txBody>
          <a:bodyPr>
            <a:normAutofit/>
          </a:bodyPr>
          <a:lstStyle/>
          <a:p>
            <a:r>
              <a:rPr lang="nb-NO" sz="2000" dirty="0" smtClean="0"/>
              <a:t>Er automatisering mulig?</a:t>
            </a:r>
          </a:p>
          <a:p>
            <a:pPr lvl="1"/>
            <a:r>
              <a:rPr lang="nb-NO" sz="1800" dirty="0" smtClean="0"/>
              <a:t>Skjønn </a:t>
            </a:r>
            <a:r>
              <a:rPr lang="nb-NO" sz="1800" smtClean="0"/>
              <a:t>(</a:t>
            </a:r>
            <a:r>
              <a:rPr lang="nb-NO" sz="1800" smtClean="0"/>
              <a:t>ikke-rettsstyrt vurdering innen en rettslig ramme)</a:t>
            </a:r>
          </a:p>
          <a:p>
            <a:pPr lvl="1"/>
            <a:r>
              <a:rPr lang="nb-NO" sz="1800" smtClean="0"/>
              <a:t>Plikt </a:t>
            </a:r>
            <a:r>
              <a:rPr lang="nb-NO" sz="1800" dirty="0" smtClean="0"/>
              <a:t>til å utøve konkret skjønn?</a:t>
            </a:r>
          </a:p>
          <a:p>
            <a:pPr lvl="1"/>
            <a:r>
              <a:rPr lang="nb-NO" sz="1800" dirty="0" smtClean="0"/>
              <a:t>Standardisering av skjønn</a:t>
            </a:r>
          </a:p>
          <a:p>
            <a:pPr lvl="1"/>
            <a:r>
              <a:rPr lang="nb-NO" sz="1800" dirty="0" smtClean="0"/>
              <a:t>Registrere resultater av skjønn</a:t>
            </a:r>
          </a:p>
          <a:p>
            <a:pPr lvl="1"/>
            <a:r>
              <a:rPr lang="nb-NO" sz="1800" dirty="0" smtClean="0"/>
              <a:t>Skjønn i klageomgangen</a:t>
            </a:r>
          </a:p>
          <a:p>
            <a:r>
              <a:rPr lang="nb-NO" sz="2000" dirty="0" smtClean="0"/>
              <a:t>Er automatisering hensiktsmessig?</a:t>
            </a:r>
          </a:p>
          <a:p>
            <a:pPr lvl="1"/>
            <a:r>
              <a:rPr lang="nb-NO" sz="1800" dirty="0" smtClean="0"/>
              <a:t>Bruksfrekvens</a:t>
            </a:r>
          </a:p>
          <a:p>
            <a:pPr lvl="1"/>
            <a:r>
              <a:rPr lang="nb-NO" sz="1800" dirty="0" smtClean="0"/>
              <a:t>Kompetansebygging</a:t>
            </a:r>
          </a:p>
          <a:p>
            <a:pPr lvl="1"/>
            <a:r>
              <a:rPr lang="nb-NO" sz="1800" dirty="0" smtClean="0"/>
              <a:t>Utviklingskostnader</a:t>
            </a:r>
          </a:p>
          <a:p>
            <a:r>
              <a:rPr lang="nb-NO" sz="2000" dirty="0" smtClean="0"/>
              <a:t>Er automatisering forsvarlig og ønskelig?</a:t>
            </a:r>
          </a:p>
          <a:p>
            <a:pPr lvl="1"/>
            <a:r>
              <a:rPr lang="nb-NO" sz="1800" dirty="0" smtClean="0"/>
              <a:t>Forutberegnelighet og effektivitet versus konkret rettferdighet</a:t>
            </a:r>
          </a:p>
          <a:p>
            <a:r>
              <a:rPr lang="nb-NO" sz="2000" dirty="0" smtClean="0"/>
              <a:t>Hva er forholdet mellom automatiserte og manuelle deler av </a:t>
            </a:r>
            <a:r>
              <a:rPr lang="nb-NO" sz="2000" smtClean="0"/>
              <a:t>saksbehandlingen</a:t>
            </a:r>
            <a:r>
              <a:rPr lang="nb-NO" sz="2000" smtClean="0"/>
              <a:t>?</a:t>
            </a:r>
          </a:p>
          <a:p>
            <a:pPr lvl="1"/>
            <a:r>
              <a:rPr lang="nb-NO" sz="1800" smtClean="0"/>
              <a:t>Mulig å overstyre systemet manuelt?</a:t>
            </a:r>
          </a:p>
          <a:p>
            <a:pPr lvl="1"/>
            <a:r>
              <a:rPr lang="nb-NO" sz="1800" smtClean="0"/>
              <a:t>Betydningen av adgangen til klage og omgjøring</a:t>
            </a:r>
            <a:endParaRPr lang="nb-NO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500034" y="-142900"/>
            <a:ext cx="8229600" cy="1143000"/>
          </a:xfrm>
        </p:spPr>
        <p:txBody>
          <a:bodyPr/>
          <a:lstStyle/>
          <a:p>
            <a:r>
              <a:rPr lang="nb-NO" sz="3200" smtClean="0">
                <a:solidFill>
                  <a:srgbClr val="0070C0"/>
                </a:solidFill>
              </a:rPr>
              <a:t>Om partens </a:t>
            </a:r>
            <a:r>
              <a:rPr lang="nb-NO" sz="3200" dirty="0" smtClean="0">
                <a:solidFill>
                  <a:srgbClr val="0070C0"/>
                </a:solidFill>
              </a:rPr>
              <a:t>medvirkning i saksbehandlingen</a:t>
            </a:r>
            <a:endParaRPr lang="nb-NO" sz="3200" dirty="0">
              <a:solidFill>
                <a:srgbClr val="0070C0"/>
              </a:solidFill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785794"/>
            <a:ext cx="8229600" cy="5857916"/>
          </a:xfrm>
        </p:spPr>
        <p:txBody>
          <a:bodyPr>
            <a:normAutofit lnSpcReduction="10000"/>
          </a:bodyPr>
          <a:lstStyle/>
          <a:p>
            <a:r>
              <a:rPr lang="nb-NO" sz="2400" smtClean="0"/>
              <a:t>Selvbetjening</a:t>
            </a:r>
          </a:p>
          <a:p>
            <a:pPr lvl="1"/>
            <a:r>
              <a:rPr lang="nb-NO" sz="2000" smtClean="0"/>
              <a:t>Kan variere fra litt til mye</a:t>
            </a:r>
          </a:p>
          <a:p>
            <a:pPr lvl="1"/>
            <a:r>
              <a:rPr lang="nb-NO" sz="2000" smtClean="0"/>
              <a:t>Begrenser grad av automatisering</a:t>
            </a:r>
            <a:endParaRPr lang="nb-NO" sz="2000" dirty="0" smtClean="0"/>
          </a:p>
          <a:p>
            <a:r>
              <a:rPr lang="nb-NO" sz="2400" dirty="0" smtClean="0"/>
              <a:t>Hensyn for</a:t>
            </a:r>
          </a:p>
          <a:p>
            <a:pPr lvl="1"/>
            <a:r>
              <a:rPr lang="nb-NO" sz="1800" dirty="0" smtClean="0"/>
              <a:t>Formidling av rettsinformasjon</a:t>
            </a:r>
          </a:p>
          <a:p>
            <a:pPr lvl="1"/>
            <a:r>
              <a:rPr lang="nb-NO" sz="1800" dirty="0" smtClean="0"/>
              <a:t>Ansvarliggjøring av partene</a:t>
            </a:r>
          </a:p>
          <a:p>
            <a:pPr lvl="1"/>
            <a:r>
              <a:rPr lang="nb-NO" sz="1800" dirty="0" smtClean="0"/>
              <a:t>Kunnskapsinnhenting for forvaltningsorganet</a:t>
            </a:r>
          </a:p>
          <a:p>
            <a:pPr lvl="1"/>
            <a:r>
              <a:rPr lang="nb-NO" sz="1800" dirty="0" smtClean="0"/>
              <a:t>Demokratisk medvirkning</a:t>
            </a:r>
          </a:p>
          <a:p>
            <a:r>
              <a:rPr lang="nb-NO" sz="2400" dirty="0" smtClean="0"/>
              <a:t>Hensyn mot</a:t>
            </a:r>
          </a:p>
          <a:p>
            <a:pPr lvl="1"/>
            <a:r>
              <a:rPr lang="nb-NO" sz="1800" smtClean="0"/>
              <a:t>Faren for feil </a:t>
            </a:r>
            <a:r>
              <a:rPr lang="nb-NO" sz="1800" smtClean="0"/>
              <a:t>og </a:t>
            </a:r>
            <a:r>
              <a:rPr lang="nb-NO" sz="1800" smtClean="0"/>
              <a:t>misforståelser </a:t>
            </a:r>
            <a:r>
              <a:rPr lang="nb-NO" sz="1800" smtClean="0">
                <a:sym typeface="Wingdings" panose="05000000000000000000" pitchFamily="2" charset="2"/>
              </a:rPr>
              <a:t> veiledningsbehov, omgjøring mv</a:t>
            </a:r>
            <a:endParaRPr lang="nb-NO" sz="1800" dirty="0" smtClean="0"/>
          </a:p>
          <a:p>
            <a:pPr lvl="1"/>
            <a:r>
              <a:rPr lang="nb-NO" sz="1800" dirty="0" smtClean="0"/>
              <a:t>Tid</a:t>
            </a:r>
          </a:p>
          <a:p>
            <a:pPr lvl="1"/>
            <a:r>
              <a:rPr lang="nb-NO" sz="1800" dirty="0" smtClean="0"/>
              <a:t>Sosiale ulikheter</a:t>
            </a:r>
          </a:p>
          <a:p>
            <a:r>
              <a:rPr lang="nb-NO" sz="2400" dirty="0" smtClean="0"/>
              <a:t>Typer medvirkning</a:t>
            </a:r>
          </a:p>
          <a:p>
            <a:pPr lvl="1"/>
            <a:r>
              <a:rPr lang="nb-NO" sz="1800" smtClean="0"/>
              <a:t>Initiering av saken</a:t>
            </a:r>
            <a:endParaRPr lang="nb-NO" sz="1800" dirty="0" smtClean="0"/>
          </a:p>
          <a:p>
            <a:pPr lvl="1"/>
            <a:r>
              <a:rPr lang="nb-NO" sz="1800" smtClean="0"/>
              <a:t>Inngi beslutningsgrunnlag </a:t>
            </a:r>
            <a:r>
              <a:rPr lang="nb-NO" sz="1800" dirty="0" smtClean="0"/>
              <a:t>(</a:t>
            </a:r>
            <a:r>
              <a:rPr lang="nb-NO" sz="1800" smtClean="0"/>
              <a:t>herunder </a:t>
            </a:r>
            <a:r>
              <a:rPr lang="nb-NO" sz="1800" smtClean="0"/>
              <a:t>korrigering av opplysninger forvaltningen har)</a:t>
            </a:r>
            <a:endParaRPr lang="nb-NO" sz="1800" dirty="0" smtClean="0"/>
          </a:p>
          <a:p>
            <a:r>
              <a:rPr lang="nb-NO" sz="2400" smtClean="0"/>
              <a:t>Betydningen </a:t>
            </a:r>
            <a:r>
              <a:rPr lang="nb-NO" sz="2400" smtClean="0"/>
              <a:t>av </a:t>
            </a:r>
            <a:r>
              <a:rPr lang="nb-NO" sz="2400" smtClean="0"/>
              <a:t>forsvarlighetsprinsippet</a:t>
            </a:r>
            <a:endParaRPr lang="nb-NO" sz="2400" dirty="0" smtClean="0"/>
          </a:p>
          <a:p>
            <a:endParaRPr lang="nb-NO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1983</TotalTime>
  <Words>555</Words>
  <Application>Microsoft Office PowerPoint</Application>
  <PresentationFormat>Skjermfremvisning (4:3)</PresentationFormat>
  <Paragraphs>77</Paragraphs>
  <Slides>8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8</vt:i4>
      </vt:variant>
    </vt:vector>
  </HeadingPairs>
  <TitlesOfParts>
    <vt:vector size="13" baseType="lpstr">
      <vt:lpstr>Arial</vt:lpstr>
      <vt:lpstr>Calibri</vt:lpstr>
      <vt:lpstr>Times New Roman</vt:lpstr>
      <vt:lpstr>Wingdings</vt:lpstr>
      <vt:lpstr>Office-tema</vt:lpstr>
      <vt:lpstr>Systemavgrensing og aktøranalyse </vt:lpstr>
      <vt:lpstr>Hvem skal systemet samhandle med?</vt:lpstr>
      <vt:lpstr> Behandlingsansvar og bestemmelsesrett </vt:lpstr>
      <vt:lpstr>Mest aktuelle reguleringsteknikker av utlevering fra andre</vt:lpstr>
      <vt:lpstr>Hvem skal bruke systemet? </vt:lpstr>
      <vt:lpstr>Rettslig brukerstøtte</vt:lpstr>
      <vt:lpstr>Automatisert versus manuell behandling</vt:lpstr>
      <vt:lpstr>Om partens medvirkning i saksbehandlingen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Jus som ramme for beslutningssystemer i forvaltningen Aktøranalyse og systemavgrensing</dc:title>
  <dc:creator>eier</dc:creator>
  <cp:lastModifiedBy>dags</cp:lastModifiedBy>
  <cp:revision>20</cp:revision>
  <dcterms:created xsi:type="dcterms:W3CDTF">2011-09-02T10:21:32Z</dcterms:created>
  <dcterms:modified xsi:type="dcterms:W3CDTF">2016-09-12T20:15:12Z</dcterms:modified>
</cp:coreProperties>
</file>