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9"/>
  </p:handoutMasterIdLst>
  <p:sldIdLst>
    <p:sldId id="256" r:id="rId2"/>
    <p:sldId id="268" r:id="rId3"/>
    <p:sldId id="264" r:id="rId4"/>
    <p:sldId id="270" r:id="rId5"/>
    <p:sldId id="266" r:id="rId6"/>
    <p:sldId id="265" r:id="rId7"/>
    <p:sldId id="259" r:id="rId8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9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08BCC74-0FBA-41D4-84FF-628BD6F432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8309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4ADDB-F762-421B-9352-9BF3BC04F9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5011-3B57-4FCF-8C89-41F94E2C6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C5419-BF3E-4908-B403-9A87B2483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7E8C-2FCA-4691-943E-F42F00EA12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7D76A-4624-4B1C-8C17-C6144848B5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EDCD-7BFC-4F09-AEF1-F32C34B5BC1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B635-DCFE-4497-B668-86A12DEE13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38B7-7166-41FB-960B-D7EF0AF5BA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E8629-3473-47AD-917B-B394A80AD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074D-091E-4B2C-99C0-7134B13B40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6CF7-4B40-42BB-8F83-3B1F26B49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E467448-1D07-4A69-8171-463858528A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Introduksjon til FINF 4001: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Systemutvikling, organisasjonsutvikling og regelverksutvikling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spørsmålsgeneratoren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129243" y="1142984"/>
            <a:ext cx="7133691" cy="4186254"/>
            <a:chOff x="187262" y="1600200"/>
            <a:chExt cx="8824976" cy="4648200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00200"/>
              <a:ext cx="1815680" cy="3810000"/>
              <a:chOff x="187262" y="1600200"/>
              <a:chExt cx="1815680" cy="3810000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00200"/>
                <a:ext cx="1815680" cy="3310792"/>
                <a:chOff x="187262" y="1600200"/>
                <a:chExt cx="1815680" cy="3310792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7266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85800" y="2590801"/>
                  <a:ext cx="131714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Demokrati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00200"/>
                  <a:ext cx="1349375" cy="549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7107238" cy="900112"/>
              <a:chOff x="1905000" y="5348288"/>
              <a:chExt cx="7107238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457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40709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0" y="5486400"/>
                <a:ext cx="2154238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9" name="TekstSylinder 38"/>
          <p:cNvSpPr txBox="1"/>
          <p:nvPr/>
        </p:nvSpPr>
        <p:spPr>
          <a:xfrm>
            <a:off x="285720" y="5214950"/>
            <a:ext cx="8501122" cy="132343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Hvordan kan beslutningssystemer sies å ha betydning for personvern/rettssikkerhet?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Er det grunn til å reformulere personvern- og rettssikkerhetsidealet i lys av beslutningssystemer?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Hvilke krav stilles til beslutningssystemer for at personvern og rettssikkerhet skal bli ivaretatt?</a:t>
            </a:r>
          </a:p>
          <a:p>
            <a:pPr marL="361950" indent="-361950">
              <a:buFont typeface="Arial" pitchFamily="34" charset="0"/>
              <a:buChar char="•"/>
            </a:pPr>
            <a:r>
              <a:rPr lang="nb-NO" sz="1600" dirty="0" smtClean="0"/>
              <a:t>Er det grunn til å endre på  eksisterende beslutningssystemer for å ivareta personvern og rettssikkerhet bedre enn i dag?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8" name="Utklipp" r:id="rId6" imgW="4539600" imgH="3497040" progId="">
                    <p:embed/>
                  </p:oleObj>
                </mc:Choice>
                <mc:Fallback>
                  <p:oleObj name="Utklipp" r:id="rId6" imgW="4539600" imgH="349704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1776"/>
                          <a:ext cx="1344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44475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711450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98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2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679950" y="1371600"/>
            <a:ext cx="4464050" cy="3022600"/>
            <a:chOff x="2976" y="864"/>
            <a:chExt cx="2812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2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716463" y="1587500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1066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28604"/>
            <a:ext cx="7772400" cy="1500198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b-NO" sz="2400" dirty="0" smtClean="0">
                <a:solidFill>
                  <a:srgbClr val="0000FF"/>
                </a:solidFill>
              </a:rPr>
              <a:t>Pensumframstillingen i Schartum 2012, gjelder nettopp forholdet mellom systemutvikling, regelverksutvikling og </a:t>
            </a:r>
            <a:r>
              <a:rPr lang="nb-NO" sz="2400" dirty="0" err="1" smtClean="0">
                <a:solidFill>
                  <a:srgbClr val="0000FF"/>
                </a:solidFill>
              </a:rPr>
              <a:t>organiasjonsutvikling</a:t>
            </a:r>
            <a:r>
              <a:rPr lang="nb-NO" sz="2400" dirty="0" smtClean="0">
                <a:solidFill>
                  <a:srgbClr val="0000FF"/>
                </a:solidFill>
              </a:rPr>
              <a:t> ved utvikling av rettslige </a:t>
            </a:r>
            <a:r>
              <a:rPr lang="nb-NO" sz="2400" dirty="0" err="1" smtClean="0">
                <a:solidFill>
                  <a:srgbClr val="0000FF"/>
                </a:solidFill>
              </a:rPr>
              <a:t>beslutnings-systemer</a:t>
            </a:r>
            <a:endParaRPr lang="nb-NO" sz="2400" dirty="0" smtClean="0">
              <a:solidFill>
                <a:srgbClr val="0000FF"/>
              </a:solidFill>
            </a:endParaRPr>
          </a:p>
        </p:txBody>
      </p:sp>
      <p:sp>
        <p:nvSpPr>
          <p:cNvPr id="9219" name="TekstSylinder 2"/>
          <p:cNvSpPr txBox="1">
            <a:spLocks noChangeArrowheads="1"/>
          </p:cNvSpPr>
          <p:nvPr/>
        </p:nvSpPr>
        <p:spPr bwMode="auto">
          <a:xfrm>
            <a:off x="785786" y="2071678"/>
            <a:ext cx="7662863" cy="30469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dirty="0">
                <a:latin typeface="Calibri" pitchFamily="34" charset="0"/>
              </a:rPr>
              <a:t>A) Prosjektetableringsfasen (kapittel 3)  </a:t>
            </a:r>
          </a:p>
          <a:p>
            <a:r>
              <a:rPr lang="nb-NO" dirty="0">
                <a:latin typeface="Calibri" pitchFamily="34" charset="0"/>
              </a:rPr>
              <a:t>B) Innrammingsfasen (kapittel 4)</a:t>
            </a:r>
          </a:p>
          <a:p>
            <a:r>
              <a:rPr lang="nb-NO" dirty="0">
                <a:latin typeface="Calibri" pitchFamily="34" charset="0"/>
              </a:rPr>
              <a:t>C) Aktøranalyse og systemavgrensing (kapittel 5)</a:t>
            </a:r>
          </a:p>
          <a:p>
            <a:r>
              <a:rPr lang="nb-NO" dirty="0">
                <a:latin typeface="Calibri" pitchFamily="34" charset="0"/>
              </a:rPr>
              <a:t>D) Fase for innsamling av rettskilder (kapittel 6)  </a:t>
            </a:r>
          </a:p>
          <a:p>
            <a:r>
              <a:rPr lang="nb-NO" dirty="0">
                <a:latin typeface="Calibri" pitchFamily="34" charset="0"/>
              </a:rPr>
              <a:t>E) Spesifiseringsfasen (kapittel 7)</a:t>
            </a:r>
          </a:p>
          <a:p>
            <a:r>
              <a:rPr lang="nb-NO" dirty="0">
                <a:latin typeface="Calibri" pitchFamily="34" charset="0"/>
              </a:rPr>
              <a:t>F) Fase for utvidende analyser (kapittel 8)</a:t>
            </a:r>
          </a:p>
          <a:p>
            <a:r>
              <a:rPr lang="nb-NO" dirty="0">
                <a:latin typeface="Calibri" pitchFamily="34" charset="0"/>
              </a:rPr>
              <a:t>G) Dokumentasjonsfasen (kapittel 9)</a:t>
            </a:r>
          </a:p>
          <a:p>
            <a:r>
              <a:rPr lang="nb-NO" dirty="0">
                <a:latin typeface="Calibri" pitchFamily="34" charset="0"/>
              </a:rPr>
              <a:t>H) Fase for regelverksutvikling (kapittel 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72277"/>
            <a:ext cx="7772400" cy="1143000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rolle (I)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14348" y="1052736"/>
            <a:ext cx="7772400" cy="5472608"/>
          </a:xfrm>
        </p:spPr>
        <p:txBody>
          <a:bodyPr>
            <a:normAutofit/>
          </a:bodyPr>
          <a:lstStyle/>
          <a:p>
            <a:r>
              <a:rPr lang="nb-NO" sz="2000" dirty="0" smtClean="0"/>
              <a:t>IKT og omstilling kan et stykke på vei styres ved hjelp av instrukser, planer, programmer, budsjettpolitikk mv</a:t>
            </a:r>
          </a:p>
          <a:p>
            <a:r>
              <a:rPr lang="nb-NO" sz="2000" dirty="0" smtClean="0"/>
              <a:t>Dette gjelder særlig </a:t>
            </a:r>
          </a:p>
          <a:p>
            <a:pPr lvl="1">
              <a:buNone/>
            </a:pPr>
            <a:r>
              <a:rPr lang="nb-NO" sz="1800" dirty="0" smtClean="0"/>
              <a:t>i) internt i forvaltningen selv og</a:t>
            </a:r>
          </a:p>
          <a:p>
            <a:pPr lvl="1">
              <a:buNone/>
            </a:pPr>
            <a:r>
              <a:rPr lang="nb-NO" sz="1800" dirty="0" err="1" smtClean="0"/>
              <a:t>ii</a:t>
            </a:r>
            <a:r>
              <a:rPr lang="nb-NO" sz="1800" dirty="0" smtClean="0"/>
              <a:t>) eksternt så lenge ikke legalitetsprinsippet står i veien</a:t>
            </a:r>
          </a:p>
          <a:p>
            <a:r>
              <a:rPr lang="nb-NO" sz="2000" dirty="0" smtClean="0"/>
              <a:t>Ofte kreves det imidlertid styring gjennom lov og forskrift, fordi:</a:t>
            </a:r>
          </a:p>
          <a:p>
            <a:pPr lvl="1"/>
            <a:r>
              <a:rPr lang="nb-NO" sz="2000" dirty="0" smtClean="0"/>
              <a:t>det er nødvendig å treffe bebyrdende vedtak (etablere plikter, nedlegge forbud </a:t>
            </a:r>
            <a:r>
              <a:rPr lang="nb-NO" sz="2000" smtClean="0"/>
              <a:t>mv</a:t>
            </a:r>
            <a:r>
              <a:rPr lang="nb-NO" sz="2000"/>
              <a:t>), eller</a:t>
            </a:r>
          </a:p>
          <a:p>
            <a:pPr lvl="1"/>
            <a:r>
              <a:rPr lang="nb-NO" sz="2000" smtClean="0"/>
              <a:t>spørsmålet </a:t>
            </a:r>
            <a:r>
              <a:rPr lang="nb-NO" sz="2000"/>
              <a:t>allerede er regulert i lov og kan derfor bare endres </a:t>
            </a:r>
            <a:r>
              <a:rPr lang="nb-NO" sz="2000"/>
              <a:t>ved </a:t>
            </a:r>
            <a:r>
              <a:rPr lang="nb-NO" sz="2000" smtClean="0"/>
              <a:t>lov, eller </a:t>
            </a:r>
          </a:p>
          <a:p>
            <a:pPr lvl="1"/>
            <a:r>
              <a:rPr lang="nb-NO" sz="2000" smtClean="0"/>
              <a:t>det </a:t>
            </a:r>
            <a:r>
              <a:rPr lang="nb-NO" sz="2000" smtClean="0"/>
              <a:t>er </a:t>
            </a:r>
            <a:r>
              <a:rPr lang="nb-NO" sz="2000" smtClean="0"/>
              <a:t>nødvendig/ønskelig </a:t>
            </a:r>
            <a:r>
              <a:rPr lang="nb-NO" sz="2000" dirty="0" smtClean="0"/>
              <a:t>for å få tilstrekkelig etterlevelse</a:t>
            </a:r>
            <a:r>
              <a:rPr lang="nb-NO" sz="2000" smtClean="0"/>
              <a:t>, </a:t>
            </a:r>
            <a:r>
              <a:rPr lang="nb-NO" sz="2000" smtClean="0"/>
              <a:t>eller</a:t>
            </a:r>
          </a:p>
          <a:p>
            <a:pPr lvl="1"/>
            <a:r>
              <a:rPr lang="nb-NO" sz="2000" smtClean="0"/>
              <a:t>det er ønskelig av andre grunner (åpen politisk debatt mv.)</a:t>
            </a:r>
            <a:endParaRPr lang="nb-NO" sz="2000" dirty="0" smtClean="0"/>
          </a:p>
          <a:p>
            <a:r>
              <a:rPr lang="nb-NO" sz="2000" smtClean="0"/>
              <a:t>Mindre </a:t>
            </a:r>
            <a:r>
              <a:rPr lang="nb-NO" sz="2000" dirty="0" smtClean="0"/>
              <a:t>grad av ”rettsliggjøring” ville trolig gi større grad av frihet for omstillingsarbeidet i forvaltningen og raskere endring, men samtidig (trolig) mindre forutberegnelighet, flere feilvurderinger (?) og dårligere beskyttelse av borgerne (?)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785818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rolle (II)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000108"/>
            <a:ext cx="7772400" cy="5500726"/>
          </a:xfrm>
        </p:spPr>
        <p:txBody>
          <a:bodyPr/>
          <a:lstStyle/>
          <a:p>
            <a:r>
              <a:rPr lang="nb-NO" sz="2000" dirty="0" smtClean="0"/>
              <a:t>Utgangspunkt: Ingen regler, ingen automatisering!</a:t>
            </a:r>
          </a:p>
          <a:p>
            <a:pPr lvl="1"/>
            <a:r>
              <a:rPr lang="nb-NO" sz="1500" dirty="0" smtClean="0"/>
              <a:t>Datamaskinsystemer trenger </a:t>
            </a:r>
            <a:r>
              <a:rPr lang="nb-NO" sz="1500" smtClean="0"/>
              <a:t>uansett </a:t>
            </a:r>
            <a:r>
              <a:rPr lang="nb-NO" sz="1500" smtClean="0"/>
              <a:t>regler, men ikke nødvendigvis </a:t>
            </a:r>
            <a:r>
              <a:rPr lang="nb-NO" sz="1500" i="1" smtClean="0"/>
              <a:t>retts</a:t>
            </a:r>
            <a:r>
              <a:rPr lang="nb-NO" sz="1500" smtClean="0"/>
              <a:t>regler</a:t>
            </a:r>
            <a:endParaRPr lang="nb-NO" sz="1500" dirty="0" smtClean="0"/>
          </a:p>
          <a:p>
            <a:pPr lvl="1"/>
            <a:r>
              <a:rPr lang="nb-NO" sz="1500" smtClean="0"/>
              <a:t>Forvaltningen er i stor grad styrt av rettsregler; derfor er rettsregler viktig for automatiseringen</a:t>
            </a:r>
            <a:endParaRPr lang="nb-NO" sz="1500" dirty="0" smtClean="0"/>
          </a:p>
          <a:p>
            <a:pPr lvl="1"/>
            <a:r>
              <a:rPr lang="nb-NO" sz="1500" dirty="0" smtClean="0"/>
              <a:t>Rettsregler er</a:t>
            </a:r>
          </a:p>
          <a:p>
            <a:pPr lvl="2"/>
            <a:r>
              <a:rPr lang="nb-NO" sz="1500" dirty="0" smtClean="0"/>
              <a:t>resultatet av </a:t>
            </a:r>
            <a:r>
              <a:rPr lang="nb-NO" sz="1500" smtClean="0"/>
              <a:t>demokratiske </a:t>
            </a:r>
            <a:r>
              <a:rPr lang="nb-NO" sz="1500" smtClean="0"/>
              <a:t>prosesser (gir ofte legitimitet)</a:t>
            </a:r>
            <a:endParaRPr lang="nb-NO" sz="1500" dirty="0" smtClean="0"/>
          </a:p>
          <a:p>
            <a:pPr lvl="2"/>
            <a:r>
              <a:rPr lang="nb-NO" sz="1500" dirty="0" smtClean="0"/>
              <a:t>bindende, både for myndigheter </a:t>
            </a:r>
            <a:r>
              <a:rPr lang="nb-NO" sz="1500" smtClean="0"/>
              <a:t>og </a:t>
            </a:r>
            <a:r>
              <a:rPr lang="nb-NO" sz="1500" smtClean="0"/>
              <a:t>borgere (gir forutberegnelighet)</a:t>
            </a:r>
            <a:endParaRPr lang="nb-NO" sz="1500" dirty="0" smtClean="0"/>
          </a:p>
          <a:p>
            <a:pPr lvl="2"/>
            <a:r>
              <a:rPr lang="nb-NO" sz="1500" dirty="0" smtClean="0"/>
              <a:t>håndheves </a:t>
            </a:r>
            <a:r>
              <a:rPr lang="nb-NO" sz="1500" smtClean="0"/>
              <a:t>av </a:t>
            </a:r>
            <a:r>
              <a:rPr lang="nb-NO" sz="1500" smtClean="0"/>
              <a:t>rettssystemet (får derfor ofte effekt)</a:t>
            </a:r>
            <a:endParaRPr lang="nb-NO" sz="1500" dirty="0" smtClean="0"/>
          </a:p>
          <a:p>
            <a:pPr lvl="2"/>
            <a:r>
              <a:rPr lang="nb-NO" sz="1500" dirty="0" smtClean="0"/>
              <a:t>trege </a:t>
            </a:r>
            <a:r>
              <a:rPr lang="nb-NO" sz="1500" smtClean="0"/>
              <a:t>å </a:t>
            </a:r>
            <a:r>
              <a:rPr lang="nb-NO" sz="1500" smtClean="0"/>
              <a:t>endre (fordi grundighet og demokratiske prosesser tar tid)</a:t>
            </a:r>
            <a:endParaRPr lang="nb-NO" sz="1500" dirty="0" smtClean="0"/>
          </a:p>
          <a:p>
            <a:r>
              <a:rPr lang="nb-NO" sz="2000" dirty="0" smtClean="0"/>
              <a:t>Jus som hinder</a:t>
            </a:r>
          </a:p>
          <a:p>
            <a:pPr lvl="1"/>
            <a:r>
              <a:rPr lang="nb-NO" sz="1500" smtClean="0"/>
              <a:t>Er det </a:t>
            </a:r>
            <a:r>
              <a:rPr lang="nb-NO" sz="1500" dirty="0" smtClean="0"/>
              <a:t>klassiske perspektivet</a:t>
            </a:r>
          </a:p>
          <a:p>
            <a:pPr lvl="1"/>
            <a:r>
              <a:rPr lang="nb-NO" sz="1500" dirty="0" smtClean="0"/>
              <a:t>Rettsregler er ofte </a:t>
            </a:r>
            <a:r>
              <a:rPr lang="nb-NO" sz="1500" i="1" dirty="0" smtClean="0"/>
              <a:t>ment</a:t>
            </a:r>
            <a:r>
              <a:rPr lang="nb-NO" sz="1500" dirty="0" smtClean="0"/>
              <a:t> å være hinder (men ingen vurderinger er evigvarende)</a:t>
            </a:r>
          </a:p>
          <a:p>
            <a:pPr lvl="1"/>
            <a:r>
              <a:rPr lang="nb-NO" sz="1500" dirty="0" smtClean="0"/>
              <a:t>Ikke sjelden er lovgivning gammel og bygger på utdaterte teknologiske  og organisatoriske premisser (skriftlighet, underskrift, konkret vurdering, strengt adskilte myndigheter osv)</a:t>
            </a:r>
          </a:p>
          <a:p>
            <a:pPr lvl="1"/>
            <a:r>
              <a:rPr lang="nb-NO" sz="1500" dirty="0" smtClean="0"/>
              <a:t>Jo dårligere regelkunnskap, jo mer irriterende blir hinderet</a:t>
            </a:r>
          </a:p>
          <a:p>
            <a:pPr lvl="1"/>
            <a:r>
              <a:rPr lang="nb-NO" sz="1500" dirty="0" smtClean="0"/>
              <a:t>Viktig for regjeringen å skape samsvar mellom politiske planer mv og lovgivning</a:t>
            </a:r>
          </a:p>
          <a:p>
            <a:r>
              <a:rPr lang="nb-NO" sz="2000" dirty="0" smtClean="0"/>
              <a:t>Jus som tilrettelegging</a:t>
            </a:r>
          </a:p>
          <a:p>
            <a:pPr lvl="1"/>
            <a:r>
              <a:rPr lang="nb-NO" sz="1500" dirty="0" smtClean="0"/>
              <a:t>Skaper klarhet, forutberegnelighet og større grad av sannsynlighet for at mål blir oppnådd</a:t>
            </a:r>
          </a:p>
          <a:p>
            <a:pPr lvl="1"/>
            <a:r>
              <a:rPr lang="nb-NO" sz="1500" dirty="0" smtClean="0"/>
              <a:t>Kan gjelde plikter, rettigheter, organisatoriske bestemmelser osv.</a:t>
            </a:r>
          </a:p>
          <a:p>
            <a:pPr lvl="1"/>
            <a:endParaRPr lang="nb-NO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Oversikt </a:t>
            </a:r>
            <a:r>
              <a:rPr lang="nb-NO" sz="32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</a:t>
            </a:r>
            <a:r>
              <a:rPr lang="nb-NO" sz="32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undervisning mv.</a:t>
            </a:r>
            <a:endParaRPr lang="nb-NO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Plassholder for innhold 2"/>
          <p:cNvSpPr>
            <a:spLocks noGrp="1"/>
          </p:cNvSpPr>
          <p:nvPr>
            <p:ph idx="1"/>
          </p:nvPr>
        </p:nvSpPr>
        <p:spPr>
          <a:xfrm>
            <a:off x="714374" y="2071688"/>
            <a:ext cx="7890073" cy="4114800"/>
          </a:xfrm>
        </p:spPr>
        <p:txBody>
          <a:bodyPr/>
          <a:lstStyle/>
          <a:p>
            <a:pPr>
              <a:buFontTx/>
              <a:buNone/>
            </a:pPr>
            <a:r>
              <a:rPr lang="nb-NO" sz="1800" b="1" dirty="0" smtClean="0"/>
              <a:t>Forelesninger </a:t>
            </a:r>
            <a:r>
              <a:rPr lang="nb-NO" sz="1800" dirty="0" smtClean="0"/>
              <a:t>(18 ganger)</a:t>
            </a:r>
          </a:p>
          <a:p>
            <a:pPr>
              <a:buFontTx/>
              <a:buNone/>
            </a:pPr>
            <a:r>
              <a:rPr lang="nb-NO" sz="1800" dirty="0"/>
              <a:t>Bolk I</a:t>
            </a:r>
            <a:r>
              <a:rPr lang="nb-NO" sz="1800" dirty="0" smtClean="0"/>
              <a:t>		eForvaltning,  utvikling og omstilling</a:t>
            </a:r>
            <a:endParaRPr lang="nb-NO" sz="1800" i="1" dirty="0" smtClean="0"/>
          </a:p>
          <a:p>
            <a:pPr>
              <a:buFontTx/>
              <a:buNone/>
            </a:pPr>
            <a:r>
              <a:rPr lang="nb-NO" sz="1800" dirty="0"/>
              <a:t>Bolk </a:t>
            </a:r>
            <a:r>
              <a:rPr lang="nb-NO" sz="1800" dirty="0" smtClean="0"/>
              <a:t>II		Utvikling av rettslige beslutningssystemer</a:t>
            </a:r>
          </a:p>
          <a:p>
            <a:pPr>
              <a:buFontTx/>
              <a:buNone/>
            </a:pPr>
            <a:r>
              <a:rPr lang="nb-NO" sz="1800" dirty="0" smtClean="0"/>
              <a:t>Bolk III 		IKT, offentlighet og innbyggerdeltakelse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err="1" smtClean="0"/>
              <a:t>Heldagsseminarer</a:t>
            </a:r>
            <a:r>
              <a:rPr lang="nb-NO" sz="1800" b="1" dirty="0" smtClean="0"/>
              <a:t> </a:t>
            </a:r>
            <a:r>
              <a:rPr lang="nb-NO" sz="1800" dirty="0" smtClean="0"/>
              <a:t>(2 ganger)</a:t>
            </a:r>
          </a:p>
          <a:p>
            <a:pPr>
              <a:buFontTx/>
              <a:buNone/>
            </a:pPr>
            <a:r>
              <a:rPr lang="nb-NO" sz="1800" b="1" smtClean="0"/>
              <a:t>Metodeseminarer </a:t>
            </a:r>
            <a:r>
              <a:rPr lang="nb-NO" sz="1800" smtClean="0"/>
              <a:t>(3 </a:t>
            </a:r>
            <a:r>
              <a:rPr lang="nb-NO" sz="1800" smtClean="0"/>
              <a:t>ganger</a:t>
            </a:r>
            <a:r>
              <a:rPr lang="nb-NO" sz="1800" smtClean="0"/>
              <a:t>)</a:t>
            </a:r>
          </a:p>
          <a:p>
            <a:pPr>
              <a:buFontTx/>
              <a:buNone/>
            </a:pPr>
            <a:r>
              <a:rPr lang="nb-NO" sz="1800" b="1" smtClean="0"/>
              <a:t>Obligatoriske </a:t>
            </a:r>
            <a:r>
              <a:rPr lang="nb-NO" sz="1800" b="1" dirty="0" smtClean="0"/>
              <a:t>gruppeoppgaver med etterfølgende presentasjoner  </a:t>
            </a:r>
            <a:r>
              <a:rPr lang="nb-NO" sz="1800" dirty="0" smtClean="0"/>
              <a:t>(2 ganger)</a:t>
            </a:r>
          </a:p>
          <a:p>
            <a:pPr>
              <a:buFontTx/>
              <a:buNone/>
            </a:pPr>
            <a:endParaRPr lang="nb-NO" sz="1800" smtClean="0"/>
          </a:p>
          <a:p>
            <a:pPr lvl="0">
              <a:buNone/>
            </a:pPr>
            <a:r>
              <a:rPr lang="nb-NO" sz="1800" b="1">
                <a:solidFill>
                  <a:srgbClr val="000000"/>
                </a:solidFill>
              </a:rPr>
              <a:t>Forum rettsinformatikk, </a:t>
            </a:r>
            <a:r>
              <a:rPr lang="nb-NO" sz="1600">
                <a:solidFill>
                  <a:srgbClr val="000000"/>
                </a:solidFill>
              </a:rPr>
              <a:t>8. september 2016 (åpent for studenter mot symbolsk betaling)</a:t>
            </a:r>
          </a:p>
          <a:p>
            <a:pPr>
              <a:buFontTx/>
              <a:buNone/>
            </a:pPr>
            <a:r>
              <a:rPr lang="nb-NO" sz="1800" b="1" smtClean="0"/>
              <a:t>Nordisk konferanse i rettsinformatikk </a:t>
            </a:r>
            <a:r>
              <a:rPr lang="nb-NO" sz="1800" smtClean="0"/>
              <a:t>(Stockholm), 10. – 11. november (mot beskjeden egenandel)</a:t>
            </a:r>
            <a:endParaRPr lang="nb-NO" sz="1800" dirty="0" smtClean="0"/>
          </a:p>
          <a:p>
            <a:pPr>
              <a:buFontTx/>
              <a:buNone/>
            </a:pPr>
            <a:endParaRPr lang="nb-NO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578</Words>
  <Application>Microsoft Office PowerPoint</Application>
  <PresentationFormat>Skjermfremvisning (4:3)</PresentationFormat>
  <Paragraphs>93</Paragraphs>
  <Slides>7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Office-tema</vt:lpstr>
      <vt:lpstr>Utklipp</vt:lpstr>
      <vt:lpstr>Introduksjon til FINF 4001: Systemutvikling, organisasjonsutvikling og regelverksutvikling</vt:lpstr>
      <vt:lpstr>PowerPoint-presentasjon</vt:lpstr>
      <vt:lpstr>PowerPoint-presentasjon</vt:lpstr>
      <vt:lpstr>Pensumframstillingen i Schartum 2012, gjelder nettopp forholdet mellom systemutvikling, regelverksutvikling og organiasjonsutvikling ved utvikling av rettslige beslutnings-systemer</vt:lpstr>
      <vt:lpstr>Jussens rolle (I)</vt:lpstr>
      <vt:lpstr>Jussens rolle (II)</vt:lpstr>
      <vt:lpstr>Oversikt over undervisning mv.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Systemutvikling, organisasjonsutvikling og regelverksutvikling</dc:title>
  <dc:creator>Administrator</dc:creator>
  <cp:lastModifiedBy>dags</cp:lastModifiedBy>
  <cp:revision>22</cp:revision>
  <cp:lastPrinted>2009-08-17T18:52:07Z</cp:lastPrinted>
  <dcterms:created xsi:type="dcterms:W3CDTF">2009-08-17T18:19:48Z</dcterms:created>
  <dcterms:modified xsi:type="dcterms:W3CDTF">2016-08-15T19:38:45Z</dcterms:modified>
</cp:coreProperties>
</file>