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4"/>
  </p:handout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68" r:id="rId9"/>
    <p:sldId id="264" r:id="rId10"/>
    <p:sldId id="274" r:id="rId11"/>
    <p:sldId id="273" r:id="rId12"/>
    <p:sldId id="272" r:id="rId13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9" autoAdjust="0"/>
    <p:restoredTop sz="94660"/>
  </p:normalViewPr>
  <p:slideViewPr>
    <p:cSldViewPr>
      <p:cViewPr varScale="1">
        <p:scale>
          <a:sx n="106" d="100"/>
          <a:sy n="106" d="100"/>
        </p:scale>
        <p:origin x="99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08BCC74-0FBA-41D4-84FF-628BD6F432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28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4ADDB-F762-421B-9352-9BF3BC04F9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5011-3B57-4FCF-8C89-41F94E2C66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C5419-BF3E-4908-B403-9A87B24839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7E8C-2FCA-4691-943E-F42F00EA12A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7D76A-4624-4B1C-8C17-C6144848B5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EDCD-7BFC-4F09-AEF1-F32C34B5BC1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B635-DCFE-4497-B668-86A12DEE13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38B7-7166-41FB-960B-D7EF0AF5BA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E8629-3473-47AD-917B-B394A80AD0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074D-091E-4B2C-99C0-7134B13B40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6CF7-4B40-42BB-8F83-3B1F26B493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0E467448-1D07-4A69-8171-463858528A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dunn.no/ts/stat/2010/02/art1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Ad. oppsummering av FINF4001</a:t>
            </a:r>
            <a:br>
              <a:rPr lang="nb-NO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nb-NO" sz="32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smtClean="0"/>
              <a:t>Dag Wiese Schartum, AFIN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68893" y="633684"/>
            <a:ext cx="7772400" cy="1143000"/>
          </a:xfrm>
        </p:spPr>
        <p:txBody>
          <a:bodyPr/>
          <a:lstStyle/>
          <a:p>
            <a:pPr algn="l"/>
            <a:r>
              <a:rPr lang="nb-NO" sz="2800" b="1" smtClean="0"/>
              <a:t/>
            </a:r>
            <a:br>
              <a:rPr lang="nb-NO" sz="2800" b="1" smtClean="0"/>
            </a:br>
            <a:r>
              <a:rPr lang="nb-NO" sz="2800" b="1" smtClean="0"/>
              <a:t>Overordnet </a:t>
            </a:r>
            <a:r>
              <a:rPr lang="nb-NO" sz="2800" b="1"/>
              <a:t>og generelt juridisk</a:t>
            </a:r>
            <a:br>
              <a:rPr lang="nb-NO" sz="2800" b="1"/>
            </a:br>
            <a:endParaRPr lang="en-GB" sz="2800" b="1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68893" y="1838576"/>
            <a:ext cx="7772400" cy="4536504"/>
          </a:xfrm>
        </p:spPr>
        <p:txBody>
          <a:bodyPr>
            <a:normAutofit fontScale="70000" lnSpcReduction="20000"/>
          </a:bodyPr>
          <a:lstStyle/>
          <a:p>
            <a:r>
              <a:rPr lang="nb-NO" smtClean="0"/>
              <a:t>Schartum</a:t>
            </a:r>
            <a:r>
              <a:rPr lang="nb-NO"/>
              <a:t>, D. W. (red.): Elektronisk forvaltning i Norden. Praksis, lovgivning og rettslige utfordringer, 2007. Schartum og Jansen: </a:t>
            </a:r>
            <a:r>
              <a:rPr lang="nb-NO" u="sng"/>
              <a:t>Elektronisk forvaltning og jus</a:t>
            </a:r>
            <a:r>
              <a:rPr lang="nb-NO"/>
              <a:t> (kap. </a:t>
            </a:r>
            <a:r>
              <a:rPr lang="nb-NO"/>
              <a:t>1</a:t>
            </a:r>
            <a:r>
              <a:rPr lang="nb-NO" smtClean="0"/>
              <a:t>).</a:t>
            </a:r>
          </a:p>
          <a:p>
            <a:endParaRPr lang="nb-NO"/>
          </a:p>
          <a:p>
            <a:r>
              <a:rPr lang="nb-NO"/>
              <a:t>Schartum, D. W. (red.): Elektronisk forvaltning i Norden. Praksis, lovgivning og rettslige utfordringer, 2007. Fredrik B. Finstad: </a:t>
            </a:r>
            <a:r>
              <a:rPr lang="nb-NO" u="sng"/>
              <a:t>Norsk lovgivning om elektronisk forvaltning</a:t>
            </a:r>
            <a:r>
              <a:rPr lang="nb-NO"/>
              <a:t> (kap. </a:t>
            </a:r>
            <a:r>
              <a:rPr lang="nb-NO"/>
              <a:t>7</a:t>
            </a:r>
            <a:r>
              <a:rPr lang="nb-NO" smtClean="0"/>
              <a:t>).</a:t>
            </a:r>
          </a:p>
          <a:p>
            <a:endParaRPr lang="nb-NO"/>
          </a:p>
          <a:p>
            <a:r>
              <a:rPr lang="nb-NO"/>
              <a:t>Schartum, Dag Wiese: Den elektroniske forvaltningen og loven, 2015. Kommuneforlaget, avsnittene 3.7 (</a:t>
            </a:r>
            <a:r>
              <a:rPr lang="nb-NO" u="sng"/>
              <a:t>krav til elektronisk kommunikasjon</a:t>
            </a:r>
            <a:r>
              <a:rPr lang="nb-NO"/>
              <a:t>), 3.8 (</a:t>
            </a:r>
            <a:r>
              <a:rPr lang="nb-NO" u="sng"/>
              <a:t>informasjonssikkerhet</a:t>
            </a:r>
            <a:r>
              <a:rPr lang="nb-NO"/>
              <a:t>), 5.5 (</a:t>
            </a:r>
            <a:r>
              <a:rPr lang="nb-NO" u="sng"/>
              <a:t>innsyn i datamaskinsystemer</a:t>
            </a:r>
            <a:r>
              <a:rPr lang="nb-NO"/>
              <a:t> (jf bolk I og III), avsnittene 5.1 – 5.2 og 5.5, kapittel 6 (</a:t>
            </a:r>
            <a:r>
              <a:rPr lang="nb-NO" u="sng"/>
              <a:t>Myndigheter, myndighetsutøvelse og ombud</a:t>
            </a:r>
            <a:r>
              <a:rPr lang="nb-NO"/>
              <a:t>).</a:t>
            </a:r>
          </a:p>
          <a:p>
            <a:endParaRPr lang="en-GB"/>
          </a:p>
        </p:txBody>
      </p:sp>
      <p:sp>
        <p:nvSpPr>
          <p:cNvPr id="5" name="TekstSylinder 4"/>
          <p:cNvSpPr txBox="1"/>
          <p:nvPr/>
        </p:nvSpPr>
        <p:spPr>
          <a:xfrm>
            <a:off x="251520" y="199583"/>
            <a:ext cx="6316153" cy="46166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i="1">
                <a:solidFill>
                  <a:srgbClr val="C00000"/>
                </a:solidFill>
              </a:rPr>
              <a:t>I de følgende 6 bildene er hovedpensum gruppert </a:t>
            </a:r>
          </a:p>
        </p:txBody>
      </p:sp>
    </p:spTree>
    <p:extLst>
      <p:ext uri="{BB962C8B-B14F-4D97-AF65-F5344CB8AC3E}">
        <p14:creationId xmlns:p14="http://schemas.microsoft.com/office/powerpoint/2010/main" val="228147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780081"/>
          </a:xfrm>
        </p:spPr>
        <p:txBody>
          <a:bodyPr/>
          <a:lstStyle/>
          <a:p>
            <a:r>
              <a:rPr lang="en-GB" sz="2800" b="1"/>
              <a:t>Systemutvikling </a:t>
            </a:r>
            <a:r>
              <a:rPr lang="en-GB" sz="2800" b="1"/>
              <a:t>og </a:t>
            </a:r>
            <a:r>
              <a:rPr lang="en-GB" sz="2800" b="1" smtClean="0"/>
              <a:t>informasjonsinfrastrukturer</a:t>
            </a:r>
            <a:endParaRPr lang="en-GB" sz="2800" b="1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7792" y="1196752"/>
            <a:ext cx="7772400" cy="5484615"/>
          </a:xfrm>
        </p:spPr>
        <p:txBody>
          <a:bodyPr>
            <a:normAutofit fontScale="62500" lnSpcReduction="20000"/>
          </a:bodyPr>
          <a:lstStyle/>
          <a:p>
            <a:r>
              <a:rPr lang="en-GB" smtClean="0"/>
              <a:t>Dahlbom</a:t>
            </a:r>
            <a:r>
              <a:rPr lang="en-GB"/>
              <a:t>, B. and L. Mathiassen: Computers in Context. The philosophy and practice of systems design, 1993. Blackwell Cambridge. Kap. 1-3, </a:t>
            </a:r>
            <a:r>
              <a:rPr lang="en-GB"/>
              <a:t>9-12</a:t>
            </a:r>
            <a:r>
              <a:rPr lang="en-GB" smtClean="0"/>
              <a:t>.</a:t>
            </a:r>
          </a:p>
          <a:p>
            <a:endParaRPr lang="en-GB"/>
          </a:p>
          <a:p>
            <a:r>
              <a:rPr lang="en-GB"/>
              <a:t>Avison D. og G. Fitzgerald: Information Systems Development. Methodologies, techniques and tools, 2006. MacGraw-Hill Publishing. Kap. 1-7, 10, 13,15, og </a:t>
            </a:r>
            <a:r>
              <a:rPr lang="en-GB"/>
              <a:t>22-24</a:t>
            </a:r>
            <a:r>
              <a:rPr lang="en-GB" smtClean="0"/>
              <a:t>.</a:t>
            </a:r>
          </a:p>
          <a:p>
            <a:endParaRPr lang="en-GB"/>
          </a:p>
          <a:p>
            <a:r>
              <a:rPr lang="en-GB"/>
              <a:t>Bygstad , B. og G. Lanestedt (2010) Informasjonsinfrastrukturer utfordrer byråkratiet . Stat og Styring 02/2010, </a:t>
            </a:r>
            <a:r>
              <a:rPr lang="en-GB">
                <a:hlinkClick r:id="rId2"/>
              </a:rPr>
              <a:t>http://</a:t>
            </a:r>
            <a:r>
              <a:rPr lang="en-GB">
                <a:hlinkClick r:id="rId2"/>
              </a:rPr>
              <a:t>www.idunn.no/ts/stat/2010/02/art18</a:t>
            </a:r>
            <a:r>
              <a:rPr lang="en-GB" smtClean="0"/>
              <a:t>.</a:t>
            </a:r>
          </a:p>
          <a:p>
            <a:endParaRPr lang="en-GB"/>
          </a:p>
          <a:p>
            <a:r>
              <a:rPr lang="en-GB"/>
              <a:t>Hanseth og Lyytinen (2004) Theorizing about the Design of Information Infrastructures:Design Kernel Theories and Principles. Sprouts 2004. Tilgjengelig </a:t>
            </a:r>
            <a:r>
              <a:rPr lang="en-GB"/>
              <a:t>her</a:t>
            </a:r>
            <a:r>
              <a:rPr lang="en-GB" smtClean="0"/>
              <a:t>.</a:t>
            </a:r>
          </a:p>
          <a:p>
            <a:endParaRPr lang="en-GB"/>
          </a:p>
          <a:p>
            <a:r>
              <a:rPr lang="en-GB"/>
              <a:t>Hornnes, Jansen and Langeland (2010) How to Develop an Open and Flexible Information Infrastructure for the Public Sector? Wimmer et al. (Eds.): EGOV 2010,, (må leses fra UiO-nettverket)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871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052736"/>
            <a:ext cx="7772400" cy="4114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3600" b="1"/>
              <a:t>Forvaltningens bruk av IKT</a:t>
            </a:r>
          </a:p>
          <a:p>
            <a:r>
              <a:rPr lang="en-GB"/>
              <a:t>Jansen, A. og D. W. Schartum: Elektronisk forvaltning på Norsk. Statlig og kommunal bruk av IKT , 2008. Fagbokforlaget. Kap. 3,5-7,9-10,12, 14-16</a:t>
            </a:r>
            <a:r>
              <a:rPr lang="en-GB"/>
              <a:t>. </a:t>
            </a:r>
            <a:endParaRPr lang="en-GB" smtClean="0"/>
          </a:p>
          <a:p>
            <a:r>
              <a:rPr lang="en-GB"/>
              <a:t>Hildonen, Benita Haftorn og Gulstuen, Siri: Kartlegging av automatiserte avgjørelser i offentlig forvaltning, 2012.</a:t>
            </a:r>
          </a:p>
          <a:p>
            <a:r>
              <a:rPr lang="en-GB"/>
              <a:t>Schartum, D. W. (red.): Elektronisk forvaltning i Norden. Praksis, lovgivning og rettslige utfordringer, 2007. Mona Naomi Lintvedt: Altinn – en systembeskrivelse (kap. 3).</a:t>
            </a:r>
          </a:p>
          <a:p>
            <a:pPr marL="0" indent="0">
              <a:buNone/>
            </a:pPr>
            <a:endParaRPr lang="en-GB" sz="3600" smtClean="0"/>
          </a:p>
          <a:p>
            <a:pPr marL="0" indent="0">
              <a:buNone/>
            </a:pPr>
            <a:r>
              <a:rPr lang="en-GB" sz="3600" b="1" smtClean="0"/>
              <a:t>Gevinstrealisering</a:t>
            </a:r>
            <a:endParaRPr lang="en-GB" sz="3600" b="1"/>
          </a:p>
          <a:p>
            <a:r>
              <a:rPr lang="en-GB"/>
              <a:t>Flak (red): Gevinst-realisering og offentlige investeringar, 2012. Universitetsforlaget. Kap. 1, 2, 7 og 8.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878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pPr algn="l"/>
            <a:r>
              <a:rPr lang="en-GB" sz="2800" b="1"/>
              <a:t>Rettslige beslutningssystemer og automatisert </a:t>
            </a:r>
            <a:r>
              <a:rPr lang="en-GB" sz="2800" b="1"/>
              <a:t>rettsanvendelse </a:t>
            </a:r>
            <a:r>
              <a:rPr lang="en-GB" sz="2800" b="1" smtClean="0"/>
              <a:t>mv</a:t>
            </a:r>
            <a:endParaRPr lang="en-GB" sz="2800" b="1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5040560"/>
          </a:xfrm>
        </p:spPr>
        <p:txBody>
          <a:bodyPr>
            <a:normAutofit fontScale="70000" lnSpcReduction="20000"/>
          </a:bodyPr>
          <a:lstStyle/>
          <a:p>
            <a:r>
              <a:rPr lang="en-GB" smtClean="0"/>
              <a:t>Schartum</a:t>
            </a:r>
            <a:r>
              <a:rPr lang="en-GB"/>
              <a:t>, D. W: Fra lovtekst til programkode. Utvikling av rettslige beslutningssystemer i elektronisk forvaltning. 2012. 171 s.</a:t>
            </a:r>
          </a:p>
          <a:p>
            <a:r>
              <a:rPr lang="en-GB"/>
              <a:t>Schartum, Dag Wiese: Developing E-government Systems – Legal, Technological and Organizational Aspects, in Scandinavian Studies in Law, Volume 56 (2011), p. 125 – 147.</a:t>
            </a:r>
          </a:p>
          <a:p>
            <a:r>
              <a:rPr lang="en-GB" smtClean="0"/>
              <a:t>Schartum</a:t>
            </a:r>
            <a:r>
              <a:rPr lang="en-GB"/>
              <a:t>, D. W. (red.): Elektronisk forvaltning i Norden. Praksis, lovgivning og rettslige utfordringer, 2007. Herbjørn Andresen: Dokumentasjon av rettslig innhold i e-forvaltningens IT-systemer (kap. 16).</a:t>
            </a:r>
          </a:p>
          <a:p>
            <a:r>
              <a:rPr lang="en-GB"/>
              <a:t>Schartum, Dag Wiese: Den elektroniske forvaltningen og loven, 2015. Kommuneforlaget, avsnitt 5.5 (innsyn i datamaskinsystemer).</a:t>
            </a:r>
          </a:p>
          <a:p>
            <a:r>
              <a:rPr lang="en-GB"/>
              <a:t>Schartum, Dag Wiese: Making privacy by Design Operative, in International Journal of Law and Information Technology (Summer 2016) 24 (2): 151-175.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340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52944" y="260648"/>
            <a:ext cx="7772400" cy="587152"/>
          </a:xfrm>
        </p:spPr>
        <p:txBody>
          <a:bodyPr/>
          <a:lstStyle/>
          <a:p>
            <a:pPr algn="l"/>
            <a:r>
              <a:rPr lang="en-GB" sz="2800" b="1" smtClean="0"/>
              <a:t>Demokrati</a:t>
            </a:r>
            <a:endParaRPr lang="en-GB" sz="2800" b="1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52944" y="1124744"/>
            <a:ext cx="7772400" cy="5256584"/>
          </a:xfrm>
        </p:spPr>
        <p:txBody>
          <a:bodyPr>
            <a:noAutofit/>
          </a:bodyPr>
          <a:lstStyle/>
          <a:p>
            <a:r>
              <a:rPr lang="en-GB" sz="2200" smtClean="0"/>
              <a:t>Held</a:t>
            </a:r>
            <a:r>
              <a:rPr lang="en-GB" sz="2200"/>
              <a:t>, David: Models of Democracy, 1987. Cambridge Polity Press. Ch .8 og 9 (47 sider)</a:t>
            </a:r>
          </a:p>
          <a:p>
            <a:r>
              <a:rPr lang="en-GB" sz="2200"/>
              <a:t>Van Dijk, Jan: Ch.3 Models of democracy and concepts of Communication, in Dijk et al (ed) Digital democracy . Issues of Theory and Practice  2000. </a:t>
            </a:r>
            <a:r>
              <a:rPr lang="en-GB" sz="2200" smtClean="0"/>
              <a:t>Østerud </a:t>
            </a:r>
            <a:r>
              <a:rPr lang="en-GB" sz="2200"/>
              <a:t>, Ø:Kap. 14 Demokratiets problemer, Statsvitenskap. Innføring i politisk analyse, s. 138-147 (2002) gjøres tilgjengelig</a:t>
            </a:r>
          </a:p>
          <a:p>
            <a:r>
              <a:rPr lang="en-GB" sz="2200" smtClean="0"/>
              <a:t>Segaard</a:t>
            </a:r>
            <a:r>
              <a:rPr lang="en-GB" sz="2200"/>
              <a:t>, Signe Bock, Guro Ødegård. Møte mellom moderne teknologi og lokaldemokrati</a:t>
            </a:r>
          </a:p>
          <a:p>
            <a:r>
              <a:rPr lang="en-GB" sz="2200" smtClean="0"/>
              <a:t>Schartum</a:t>
            </a:r>
            <a:r>
              <a:rPr lang="en-GB" sz="2200"/>
              <a:t>, Dag Wiese: Law and algorithms in the public domain, i Etikk i praksis. Nordic Journal of  Applies Ethics, nr 1 2016, s 15–26.</a:t>
            </a:r>
          </a:p>
          <a:p>
            <a:r>
              <a:rPr lang="en-GB" sz="2200"/>
              <a:t>Schartum, Dag Wiese: Den elektroniske forvaltningen og loven, 2015. Kommuneforlaget, avsnittene 5.1 – 5.2 (krav til åpenhet, innsyn mv).</a:t>
            </a:r>
          </a:p>
          <a:p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1954982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2800" b="1" smtClean="0"/>
              <a:t>Metode</a:t>
            </a:r>
            <a:endParaRPr lang="en-GB" sz="2800" b="1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smtClean="0"/>
              <a:t>Boe</a:t>
            </a:r>
            <a:r>
              <a:rPr lang="nb-NO" sz="2200"/>
              <a:t>, E.: Grunnleggende juridisk metode, 3. utgave. Universitetsforlaget. Del III Regelanvendelse og skjønnsutøvelse s. 57-78.</a:t>
            </a:r>
          </a:p>
          <a:p>
            <a:r>
              <a:rPr lang="nb-NO" sz="2200"/>
              <a:t>Grønmo, S.: Samfunnsvitenskapelige metoder, 2004. Fagbokforlaget. ISBN: 978-82-7674-224-4, 82-7674-224-6. Kap. 1-4, 7 og 10.</a:t>
            </a:r>
          </a:p>
          <a:p>
            <a:pPr marL="0" indent="0">
              <a:buNone/>
            </a:pPr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470328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Den </a:t>
            </a:r>
            <a:r>
              <a:rPr lang="nb-NO" sz="3200" b="1" kern="0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forvaltningsinformatiske </a:t>
            </a:r>
            <a:r>
              <a:rPr lang="nb-NO" sz="3200" b="1" kern="0" dirty="0" smtClean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spørsmålsgeneratoren</a:t>
            </a:r>
            <a:endParaRPr lang="nb-NO" sz="4400" kern="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8" name="Gruppe 37"/>
          <p:cNvGrpSpPr/>
          <p:nvPr/>
        </p:nvGrpSpPr>
        <p:grpSpPr>
          <a:xfrm>
            <a:off x="1187624" y="1772816"/>
            <a:ext cx="7133691" cy="4186254"/>
            <a:chOff x="187262" y="1600200"/>
            <a:chExt cx="8824976" cy="4648200"/>
          </a:xfrm>
        </p:grpSpPr>
        <p:grpSp>
          <p:nvGrpSpPr>
            <p:cNvPr id="3" name="Gruppe 33"/>
            <p:cNvGrpSpPr/>
            <p:nvPr/>
          </p:nvGrpSpPr>
          <p:grpSpPr>
            <a:xfrm>
              <a:off x="1905000" y="2133600"/>
              <a:ext cx="4991100" cy="3276600"/>
              <a:chOff x="1905000" y="2133600"/>
              <a:chExt cx="4991100" cy="3276600"/>
            </a:xfrm>
          </p:grpSpPr>
          <p:sp>
            <p:nvSpPr>
              <p:cNvPr id="3110" name="Line 6"/>
              <p:cNvSpPr>
                <a:spLocks noChangeShapeType="1"/>
              </p:cNvSpPr>
              <p:nvPr/>
            </p:nvSpPr>
            <p:spPr bwMode="auto">
              <a:xfrm>
                <a:off x="1905000" y="48006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8" name="Line 4"/>
              <p:cNvSpPr>
                <a:spLocks noChangeShapeType="1"/>
              </p:cNvSpPr>
              <p:nvPr/>
            </p:nvSpPr>
            <p:spPr bwMode="auto">
              <a:xfrm>
                <a:off x="1943100" y="37338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6" name="Line 3"/>
              <p:cNvSpPr>
                <a:spLocks noChangeShapeType="1"/>
              </p:cNvSpPr>
              <p:nvPr/>
            </p:nvSpPr>
            <p:spPr bwMode="auto">
              <a:xfrm>
                <a:off x="1905000" y="2743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2" name="Line 18"/>
              <p:cNvSpPr>
                <a:spLocks noChangeShapeType="1"/>
              </p:cNvSpPr>
              <p:nvPr/>
            </p:nvSpPr>
            <p:spPr bwMode="auto">
              <a:xfrm flipV="1">
                <a:off x="4343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103" name="Oval 19"/>
              <p:cNvSpPr>
                <a:spLocks noChangeArrowheads="1"/>
              </p:cNvSpPr>
              <p:nvPr/>
            </p:nvSpPr>
            <p:spPr bwMode="auto">
              <a:xfrm>
                <a:off x="42672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4" name="Oval 20"/>
              <p:cNvSpPr>
                <a:spLocks noChangeArrowheads="1"/>
              </p:cNvSpPr>
              <p:nvPr/>
            </p:nvSpPr>
            <p:spPr bwMode="auto">
              <a:xfrm>
                <a:off x="42672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5" name="Oval 23"/>
              <p:cNvSpPr>
                <a:spLocks noChangeArrowheads="1"/>
              </p:cNvSpPr>
              <p:nvPr/>
            </p:nvSpPr>
            <p:spPr bwMode="auto">
              <a:xfrm>
                <a:off x="42672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7" name="Line 26"/>
              <p:cNvSpPr>
                <a:spLocks noChangeShapeType="1"/>
              </p:cNvSpPr>
              <p:nvPr/>
            </p:nvSpPr>
            <p:spPr bwMode="auto">
              <a:xfrm flipV="1">
                <a:off x="25908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8" name="Oval 27"/>
              <p:cNvSpPr>
                <a:spLocks noChangeArrowheads="1"/>
              </p:cNvSpPr>
              <p:nvPr/>
            </p:nvSpPr>
            <p:spPr bwMode="auto">
              <a:xfrm>
                <a:off x="2514600" y="3581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9" name="Oval 28"/>
              <p:cNvSpPr>
                <a:spLocks noChangeArrowheads="1"/>
              </p:cNvSpPr>
              <p:nvPr/>
            </p:nvSpPr>
            <p:spPr bwMode="auto">
              <a:xfrm>
                <a:off x="2514600" y="47244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00" name="Oval 29"/>
              <p:cNvSpPr>
                <a:spLocks noChangeArrowheads="1"/>
              </p:cNvSpPr>
              <p:nvPr/>
            </p:nvSpPr>
            <p:spPr bwMode="auto">
              <a:xfrm>
                <a:off x="2514600" y="259080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Line 31"/>
              <p:cNvSpPr>
                <a:spLocks noChangeShapeType="1"/>
              </p:cNvSpPr>
              <p:nvPr/>
            </p:nvSpPr>
            <p:spPr bwMode="auto">
              <a:xfrm flipV="1">
                <a:off x="6248400" y="2133600"/>
                <a:ext cx="0" cy="3276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93" name="Oval 32"/>
              <p:cNvSpPr>
                <a:spLocks noChangeArrowheads="1"/>
              </p:cNvSpPr>
              <p:nvPr/>
            </p:nvSpPr>
            <p:spPr bwMode="auto">
              <a:xfrm>
                <a:off x="6172200" y="358140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4" name="Oval 33"/>
              <p:cNvSpPr>
                <a:spLocks noChangeArrowheads="1"/>
              </p:cNvSpPr>
              <p:nvPr/>
            </p:nvSpPr>
            <p:spPr bwMode="auto">
              <a:xfrm>
                <a:off x="6172200" y="4724400"/>
                <a:ext cx="228600" cy="228600"/>
              </a:xfrm>
              <a:prstGeom prst="ellipse">
                <a:avLst/>
              </a:prstGeom>
              <a:solidFill>
                <a:srgbClr val="7030A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5" name="Oval 34"/>
              <p:cNvSpPr>
                <a:spLocks noChangeArrowheads="1"/>
              </p:cNvSpPr>
              <p:nvPr/>
            </p:nvSpPr>
            <p:spPr bwMode="auto">
              <a:xfrm>
                <a:off x="6172200" y="2590800"/>
                <a:ext cx="228600" cy="228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Line 42"/>
              <p:cNvSpPr>
                <a:spLocks noChangeShapeType="1"/>
              </p:cNvSpPr>
              <p:nvPr/>
            </p:nvSpPr>
            <p:spPr bwMode="auto">
              <a:xfrm flipH="1">
                <a:off x="2057400" y="4724400"/>
                <a:ext cx="2133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uppe 31"/>
            <p:cNvGrpSpPr/>
            <p:nvPr/>
          </p:nvGrpSpPr>
          <p:grpSpPr>
            <a:xfrm>
              <a:off x="187262" y="1600200"/>
              <a:ext cx="1815680" cy="3810000"/>
              <a:chOff x="187262" y="1600200"/>
              <a:chExt cx="1815680" cy="3810000"/>
            </a:xfrm>
          </p:grpSpPr>
          <p:sp>
            <p:nvSpPr>
              <p:cNvPr id="3090" name="Line 53"/>
              <p:cNvSpPr>
                <a:spLocks noChangeShapeType="1"/>
              </p:cNvSpPr>
              <p:nvPr/>
            </p:nvSpPr>
            <p:spPr bwMode="auto">
              <a:xfrm flipV="1">
                <a:off x="1905000" y="2057400"/>
                <a:ext cx="0" cy="3352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5" name="Gruppe 30"/>
              <p:cNvGrpSpPr/>
              <p:nvPr/>
            </p:nvGrpSpPr>
            <p:grpSpPr>
              <a:xfrm>
                <a:off x="187262" y="1600200"/>
                <a:ext cx="1815680" cy="3310792"/>
                <a:chOff x="187262" y="1600200"/>
                <a:chExt cx="1815680" cy="3310792"/>
              </a:xfrm>
            </p:grpSpPr>
            <p:sp>
              <p:nvSpPr>
                <p:cNvPr id="3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81001" y="4535079"/>
                  <a:ext cx="1372668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Personvern</a:t>
                  </a:r>
                </a:p>
              </p:txBody>
            </p:sp>
            <p:sp>
              <p:nvSpPr>
                <p:cNvPr id="310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87262" y="3505200"/>
                  <a:ext cx="1685990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algn="r"/>
                  <a:r>
                    <a:rPr lang="nb-NO" sz="1600" dirty="0"/>
                    <a:t>Rettssikkerhet</a:t>
                  </a:r>
                </a:p>
              </p:txBody>
            </p:sp>
            <p:sp>
              <p:nvSpPr>
                <p:cNvPr id="310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685800" y="2590801"/>
                  <a:ext cx="1317142" cy="37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sz="1600" dirty="0"/>
                    <a:t>Demokrati</a:t>
                  </a:r>
                </a:p>
              </p:txBody>
            </p:sp>
            <p:sp>
              <p:nvSpPr>
                <p:cNvPr id="308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57200" y="1600200"/>
                  <a:ext cx="1349375" cy="549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r>
                    <a:rPr lang="nb-NO" dirty="0">
                      <a:solidFill>
                        <a:srgbClr val="CC3300"/>
                      </a:solidFill>
                    </a:rPr>
                    <a:t>Idealer</a:t>
                  </a:r>
                </a:p>
              </p:txBody>
            </p:sp>
          </p:grpSp>
        </p:grpSp>
        <p:grpSp>
          <p:nvGrpSpPr>
            <p:cNvPr id="6" name="Gruppe 32"/>
            <p:cNvGrpSpPr/>
            <p:nvPr/>
          </p:nvGrpSpPr>
          <p:grpSpPr>
            <a:xfrm>
              <a:off x="1905000" y="5348288"/>
              <a:ext cx="7107238" cy="900112"/>
              <a:chOff x="1905000" y="5348288"/>
              <a:chExt cx="7107238" cy="900112"/>
            </a:xfrm>
          </p:grpSpPr>
          <p:sp>
            <p:nvSpPr>
              <p:cNvPr id="3101" name="Text Box 16"/>
              <p:cNvSpPr txBox="1">
                <a:spLocks noChangeArrowheads="1"/>
              </p:cNvSpPr>
              <p:nvPr/>
            </p:nvSpPr>
            <p:spPr bwMode="auto">
              <a:xfrm>
                <a:off x="3771900" y="5486400"/>
                <a:ext cx="12457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Databaser</a:t>
                </a:r>
              </a:p>
            </p:txBody>
          </p:sp>
          <p:sp>
            <p:nvSpPr>
              <p:cNvPr id="3096" name="Text Box 15"/>
              <p:cNvSpPr txBox="1">
                <a:spLocks noChangeArrowheads="1"/>
              </p:cNvSpPr>
              <p:nvPr/>
            </p:nvSpPr>
            <p:spPr bwMode="auto">
              <a:xfrm>
                <a:off x="1905000" y="5486400"/>
                <a:ext cx="1407093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WWW osv.</a:t>
                </a:r>
              </a:p>
            </p:txBody>
          </p:sp>
          <p:sp>
            <p:nvSpPr>
              <p:cNvPr id="3091" name="Text Box 17"/>
              <p:cNvSpPr txBox="1">
                <a:spLocks noChangeArrowheads="1"/>
              </p:cNvSpPr>
              <p:nvPr/>
            </p:nvSpPr>
            <p:spPr bwMode="auto">
              <a:xfrm>
                <a:off x="5632450" y="5348288"/>
                <a:ext cx="1515447" cy="649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Beslutnings-</a:t>
                </a:r>
              </a:p>
              <a:p>
                <a:r>
                  <a:rPr lang="nb-NO" sz="1600" dirty="0"/>
                  <a:t>systemer</a:t>
                </a:r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flipH="1">
                <a:off x="2057400" y="6248400"/>
                <a:ext cx="175260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9" name="Line 52"/>
              <p:cNvSpPr>
                <a:spLocks noChangeShapeType="1"/>
              </p:cNvSpPr>
              <p:nvPr/>
            </p:nvSpPr>
            <p:spPr bwMode="auto">
              <a:xfrm>
                <a:off x="1905000" y="5410200"/>
                <a:ext cx="495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3088" name="Text Box 55"/>
              <p:cNvSpPr txBox="1">
                <a:spLocks noChangeArrowheads="1"/>
              </p:cNvSpPr>
              <p:nvPr/>
            </p:nvSpPr>
            <p:spPr bwMode="auto">
              <a:xfrm>
                <a:off x="6858000" y="5486400"/>
                <a:ext cx="2154238" cy="549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>
                    <a:solidFill>
                      <a:srgbClr val="CC3300"/>
                    </a:solidFill>
                  </a:rPr>
                  <a:t>Teknologier</a:t>
                </a:r>
              </a:p>
            </p:txBody>
          </p:sp>
        </p:grpSp>
        <p:cxnSp>
          <p:nvCxnSpPr>
            <p:cNvPr id="36" name="Vinkel 35"/>
            <p:cNvCxnSpPr/>
            <p:nvPr/>
          </p:nvCxnSpPr>
          <p:spPr bwMode="auto">
            <a:xfrm rot="10800000">
              <a:off x="1928794" y="4786322"/>
              <a:ext cx="4357718" cy="642942"/>
            </a:xfrm>
            <a:prstGeom prst="bentConnector3">
              <a:avLst>
                <a:gd name="adj1" fmla="val 356"/>
              </a:avLst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" name="Gruppe 62"/>
            <p:cNvGrpSpPr/>
            <p:nvPr/>
          </p:nvGrpSpPr>
          <p:grpSpPr>
            <a:xfrm>
              <a:off x="1928794" y="4714884"/>
              <a:ext cx="4357718" cy="714380"/>
              <a:chOff x="1928794" y="4714884"/>
              <a:chExt cx="4357718" cy="714380"/>
            </a:xfrm>
          </p:grpSpPr>
          <p:cxnSp>
            <p:nvCxnSpPr>
              <p:cNvPr id="59" name="Rett linje 58"/>
              <p:cNvCxnSpPr>
                <a:endCxn id="3094" idx="0"/>
              </p:cNvCxnSpPr>
              <p:nvPr/>
            </p:nvCxnSpPr>
            <p:spPr bwMode="auto">
              <a:xfrm>
                <a:off x="1928794" y="4714884"/>
                <a:ext cx="4357706" cy="951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Rett pil 60"/>
              <p:cNvCxnSpPr>
                <a:stCxn id="3094" idx="0"/>
              </p:cNvCxnSpPr>
              <p:nvPr/>
            </p:nvCxnSpPr>
            <p:spPr bwMode="auto">
              <a:xfrm rot="16200000" flipH="1">
                <a:off x="5934074" y="5076826"/>
                <a:ext cx="704864" cy="1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5150" y="4724400"/>
            <a:ext cx="1633538" cy="1600200"/>
            <a:chOff x="528" y="2988"/>
            <a:chExt cx="1029" cy="1008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2988"/>
              <a:ext cx="100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8" y="3744"/>
              <a:ext cx="102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smtClean="0">
                  <a:solidFill>
                    <a:srgbClr val="CC0000"/>
                  </a:solidFill>
                </a:rPr>
                <a:t>Rettsutvikling</a:t>
              </a:r>
              <a:endParaRPr lang="nb-NO" sz="2000">
                <a:solidFill>
                  <a:srgbClr val="CC0000"/>
                </a:solidFill>
              </a:endParaRP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042150" y="3886200"/>
            <a:ext cx="1704975" cy="2682875"/>
            <a:chOff x="4464" y="2448"/>
            <a:chExt cx="1074" cy="169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464" y="3696"/>
              <a:ext cx="10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CC9900"/>
                  </a:solidFill>
                </a:rPr>
                <a:t>Organisasjons-</a:t>
              </a:r>
            </a:p>
            <a:p>
              <a:r>
                <a:rPr lang="nb-NO" sz="2000">
                  <a:solidFill>
                    <a:srgbClr val="CC9900"/>
                  </a:solidFill>
                </a:rPr>
                <a:t>utvikling</a:t>
              </a:r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448"/>
              <a:ext cx="826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384550" y="0"/>
            <a:ext cx="2209800" cy="2011363"/>
            <a:chOff x="2160" y="0"/>
            <a:chExt cx="1392" cy="1267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432"/>
              <a:ext cx="1248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160" y="0"/>
              <a:ext cx="13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chemeClr val="accent2"/>
                  </a:solidFill>
                </a:rPr>
                <a:t>    Utvikling av</a:t>
              </a:r>
            </a:p>
            <a:p>
              <a:r>
                <a:rPr lang="nb-NO" sz="2000">
                  <a:solidFill>
                    <a:schemeClr val="accent2"/>
                  </a:solidFill>
                </a:rPr>
                <a:t>informasjonssystem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613150" y="2971800"/>
            <a:ext cx="2133600" cy="1752600"/>
            <a:chOff x="2256" y="1776"/>
            <a:chExt cx="1344" cy="1104"/>
          </a:xfrm>
        </p:grpSpPr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256" y="1776"/>
            <a:ext cx="1344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8" name="Utklipp" r:id="rId6" imgW="4539600" imgH="3497040" progId="">
                    <p:embed/>
                  </p:oleObj>
                </mc:Choice>
                <mc:Fallback>
                  <p:oleObj name="Utklipp" r:id="rId6" imgW="4539600" imgH="3497040" progId="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1776"/>
                          <a:ext cx="1344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296" y="1841"/>
              <a:ext cx="946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700">
                  <a:solidFill>
                    <a:srgbClr val="3333CC"/>
                  </a:solidFill>
                </a:rPr>
                <a:t>E-forvaltnings-</a:t>
              </a:r>
            </a:p>
            <a:p>
              <a:r>
                <a:rPr lang="nb-NO" sz="1700">
                  <a:solidFill>
                    <a:srgbClr val="3333CC"/>
                  </a:solidFill>
                </a:rPr>
                <a:t>prosjekter</a:t>
              </a:r>
              <a:endParaRPr lang="nb-NO" sz="2000"/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44475" y="773113"/>
            <a:ext cx="3471863" cy="3689350"/>
            <a:chOff x="182" y="487"/>
            <a:chExt cx="2187" cy="2324"/>
          </a:xfrm>
        </p:grpSpPr>
        <p:sp>
          <p:nvSpPr>
            <p:cNvPr id="15" name="Arc 15"/>
            <p:cNvSpPr>
              <a:spLocks/>
            </p:cNvSpPr>
            <p:nvPr/>
          </p:nvSpPr>
          <p:spPr bwMode="auto">
            <a:xfrm rot="10261024" flipV="1">
              <a:off x="545" y="1131"/>
              <a:ext cx="1824" cy="1680"/>
            </a:xfrm>
            <a:custGeom>
              <a:avLst/>
              <a:gdLst>
                <a:gd name="T0" fmla="*/ 0 w 21600"/>
                <a:gd name="T1" fmla="*/ 0 h 21600"/>
                <a:gd name="T2" fmla="*/ 1824 w 21600"/>
                <a:gd name="T3" fmla="*/ 1680 h 21600"/>
                <a:gd name="T4" fmla="*/ 0 w 21600"/>
                <a:gd name="T5" fmla="*/ 168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2" y="487"/>
              <a:ext cx="1811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rgbClr val="FF3300"/>
                  </a:solidFill>
                </a:rPr>
                <a:t> IKT begrunner rettslig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Automatiseringsvennlig lovgivning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Analyse av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 dirty="0">
                  <a:solidFill>
                    <a:srgbClr val="FF3300"/>
                  </a:solidFill>
                </a:rPr>
                <a:t> Innspill til regelverksendring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2711450" y="3556000"/>
            <a:ext cx="3730625" cy="3302000"/>
            <a:chOff x="536" y="2160"/>
            <a:chExt cx="2350" cy="2080"/>
          </a:xfrm>
        </p:grpSpPr>
        <p:sp>
          <p:nvSpPr>
            <p:cNvPr id="18" name="Arc 18"/>
            <p:cNvSpPr>
              <a:spLocks/>
            </p:cNvSpPr>
            <p:nvPr/>
          </p:nvSpPr>
          <p:spPr bwMode="auto">
            <a:xfrm rot="2572277" flipV="1">
              <a:off x="536" y="2160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83" y="3835"/>
              <a:ext cx="230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skranke for organisasjonsutvikling</a:t>
              </a:r>
            </a:p>
            <a:p>
              <a:pPr>
                <a:buFontTx/>
                <a:buChar char="•"/>
              </a:pPr>
              <a:r>
                <a:rPr lang="nb-NO" sz="1400" dirty="0">
                  <a:solidFill>
                    <a:schemeClr val="accent1">
                      <a:lumMod val="75000"/>
                    </a:schemeClr>
                  </a:solidFill>
                </a:rPr>
                <a:t>Jus som virkemiddel for organisasjonsutvikling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698750" y="3429000"/>
            <a:ext cx="3721100" cy="3302000"/>
            <a:chOff x="1728" y="2064"/>
            <a:chExt cx="2344" cy="2080"/>
          </a:xfrm>
        </p:grpSpPr>
        <p:sp>
          <p:nvSpPr>
            <p:cNvPr id="21" name="Arc 21"/>
            <p:cNvSpPr>
              <a:spLocks/>
            </p:cNvSpPr>
            <p:nvPr/>
          </p:nvSpPr>
          <p:spPr bwMode="auto">
            <a:xfrm rot="2572277" flipV="1">
              <a:off x="1728" y="2064"/>
              <a:ext cx="2344" cy="2080"/>
            </a:xfrm>
            <a:custGeom>
              <a:avLst/>
              <a:gdLst>
                <a:gd name="T0" fmla="*/ 303 w 21550"/>
                <a:gd name="T1" fmla="*/ 0 h 21420"/>
                <a:gd name="T2" fmla="*/ 2344 w 21550"/>
                <a:gd name="T3" fmla="*/ 1938 h 21420"/>
                <a:gd name="T4" fmla="*/ 0 w 21550"/>
                <a:gd name="T5" fmla="*/ 2080 h 21420"/>
                <a:gd name="T6" fmla="*/ 0 60000 65536"/>
                <a:gd name="T7" fmla="*/ 0 60000 65536"/>
                <a:gd name="T8" fmla="*/ 0 60000 65536"/>
                <a:gd name="T9" fmla="*/ 0 w 21550"/>
                <a:gd name="T10" fmla="*/ 0 h 21420"/>
                <a:gd name="T11" fmla="*/ 21550 w 21550"/>
                <a:gd name="T12" fmla="*/ 21420 h 2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0" h="21420" fill="none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</a:path>
                <a:path w="21550" h="21420" stroke="0" extrusionOk="0">
                  <a:moveTo>
                    <a:pt x="2782" y="0"/>
                  </a:moveTo>
                  <a:cubicBezTo>
                    <a:pt x="12995" y="1326"/>
                    <a:pt x="20850" y="9678"/>
                    <a:pt x="21550" y="19952"/>
                  </a:cubicBezTo>
                  <a:lnTo>
                    <a:pt x="0" y="21420"/>
                  </a:lnTo>
                  <a:close/>
                </a:path>
              </a:pathLst>
            </a:custGeom>
            <a:noFill/>
            <a:ln w="28575">
              <a:solidFill>
                <a:srgbClr val="6600FF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33" y="3189"/>
              <a:ext cx="129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6600FF"/>
                  </a:solidFill>
                </a:rPr>
                <a:t> Organisasjonsutvikling</a:t>
              </a:r>
            </a:p>
            <a:p>
              <a:r>
                <a:rPr lang="nb-NO" sz="1400">
                  <a:solidFill>
                    <a:srgbClr val="6600FF"/>
                  </a:solidFill>
                </a:rPr>
                <a:t>begrunner rettslig endring</a:t>
              </a:r>
            </a:p>
          </p:txBody>
        </p:sp>
      </p:grpSp>
      <p:grpSp>
        <p:nvGrpSpPr>
          <p:cNvPr id="23" name="Group 23"/>
          <p:cNvGrpSpPr>
            <a:grpSpLocks/>
          </p:cNvGrpSpPr>
          <p:nvPr/>
        </p:nvGrpSpPr>
        <p:grpSpPr bwMode="auto">
          <a:xfrm>
            <a:off x="4679950" y="1371600"/>
            <a:ext cx="4464050" cy="3022600"/>
            <a:chOff x="2976" y="864"/>
            <a:chExt cx="2812" cy="1904"/>
          </a:xfrm>
        </p:grpSpPr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566" y="1260"/>
              <a:ext cx="122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CC3300"/>
                  </a:solidFill>
                </a:rPr>
                <a:t> Organisatorisk endring</a:t>
              </a:r>
            </a:p>
            <a:p>
              <a:r>
                <a:rPr lang="nb-NO" sz="1400">
                  <a:solidFill>
                    <a:srgbClr val="CC3300"/>
                  </a:solidFill>
                </a:rPr>
                <a:t> begrunner IKT-bruk</a:t>
              </a: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5681965" flipV="1">
              <a:off x="3007" y="833"/>
              <a:ext cx="1904" cy="1965"/>
            </a:xfrm>
            <a:custGeom>
              <a:avLst/>
              <a:gdLst>
                <a:gd name="T0" fmla="*/ 237 w 19969"/>
                <a:gd name="T1" fmla="*/ 0 h 21457"/>
                <a:gd name="T2" fmla="*/ 1904 w 19969"/>
                <a:gd name="T3" fmla="*/ 1211 h 21457"/>
                <a:gd name="T4" fmla="*/ 0 w 19969"/>
                <a:gd name="T5" fmla="*/ 1965 h 21457"/>
                <a:gd name="T6" fmla="*/ 0 60000 65536"/>
                <a:gd name="T7" fmla="*/ 0 60000 65536"/>
                <a:gd name="T8" fmla="*/ 0 60000 65536"/>
                <a:gd name="T9" fmla="*/ 0 w 19969"/>
                <a:gd name="T10" fmla="*/ 0 h 21457"/>
                <a:gd name="T11" fmla="*/ 19969 w 19969"/>
                <a:gd name="T12" fmla="*/ 21457 h 214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69" h="21457" fill="none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</a:path>
                <a:path w="19969" h="21457" stroke="0" extrusionOk="0">
                  <a:moveTo>
                    <a:pt x="2481" y="-1"/>
                  </a:moveTo>
                  <a:cubicBezTo>
                    <a:pt x="10280" y="901"/>
                    <a:pt x="16976" y="5965"/>
                    <a:pt x="19969" y="13223"/>
                  </a:cubicBezTo>
                  <a:lnTo>
                    <a:pt x="0" y="21457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716463" y="1587500"/>
            <a:ext cx="2789237" cy="3021013"/>
            <a:chOff x="2999" y="1000"/>
            <a:chExt cx="1757" cy="1903"/>
          </a:xfrm>
        </p:grpSpPr>
        <p:sp>
          <p:nvSpPr>
            <p:cNvPr id="27" name="Arc 27"/>
            <p:cNvSpPr>
              <a:spLocks/>
            </p:cNvSpPr>
            <p:nvPr/>
          </p:nvSpPr>
          <p:spPr bwMode="auto">
            <a:xfrm rot="15681965" flipV="1">
              <a:off x="2926" y="1073"/>
              <a:ext cx="1903" cy="1757"/>
            </a:xfrm>
            <a:custGeom>
              <a:avLst/>
              <a:gdLst>
                <a:gd name="T0" fmla="*/ 369 w 19951"/>
                <a:gd name="T1" fmla="*/ 0 h 21251"/>
                <a:gd name="T2" fmla="*/ 1903 w 19951"/>
                <a:gd name="T3" fmla="*/ 1073 h 21251"/>
                <a:gd name="T4" fmla="*/ 0 w 19951"/>
                <a:gd name="T5" fmla="*/ 1757 h 21251"/>
                <a:gd name="T6" fmla="*/ 0 60000 65536"/>
                <a:gd name="T7" fmla="*/ 0 60000 65536"/>
                <a:gd name="T8" fmla="*/ 0 60000 65536"/>
                <a:gd name="T9" fmla="*/ 0 w 19951"/>
                <a:gd name="T10" fmla="*/ 0 h 21251"/>
                <a:gd name="T11" fmla="*/ 19951 w 19951"/>
                <a:gd name="T12" fmla="*/ 21251 h 21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51" h="21251" fill="none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</a:path>
                <a:path w="19951" h="21251" stroke="0" extrusionOk="0">
                  <a:moveTo>
                    <a:pt x="3866" y="-1"/>
                  </a:moveTo>
                  <a:cubicBezTo>
                    <a:pt x="11082" y="1312"/>
                    <a:pt x="17140" y="6198"/>
                    <a:pt x="19951" y="12973"/>
                  </a:cubicBezTo>
                  <a:lnTo>
                    <a:pt x="0" y="21251"/>
                  </a:lnTo>
                  <a:close/>
                </a:path>
              </a:pathLst>
            </a:custGeom>
            <a:noFill/>
            <a:ln w="28575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88" y="1215"/>
              <a:ext cx="124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FF3399"/>
                  </a:solidFill>
                </a:rPr>
                <a:t> IKT begrunner</a:t>
              </a:r>
            </a:p>
            <a:p>
              <a:r>
                <a:rPr lang="nb-NO" sz="1400">
                  <a:solidFill>
                    <a:srgbClr val="FF3399"/>
                  </a:solidFill>
                </a:rPr>
                <a:t>organisatorisk endring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Selvbetjent forvaltning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FF3399"/>
                  </a:solidFill>
                </a:rPr>
                <a:t>Diffus forvaltning</a:t>
              </a:r>
            </a:p>
          </p:txBody>
        </p:sp>
      </p:grpSp>
      <p:grpSp>
        <p:nvGrpSpPr>
          <p:cNvPr id="32" name="Group 32"/>
          <p:cNvGrpSpPr>
            <a:grpSpLocks/>
          </p:cNvGrpSpPr>
          <p:nvPr/>
        </p:nvGrpSpPr>
        <p:grpSpPr bwMode="auto">
          <a:xfrm>
            <a:off x="1066800" y="1905000"/>
            <a:ext cx="2895600" cy="2832100"/>
            <a:chOff x="672" y="1248"/>
            <a:chExt cx="1824" cy="1784"/>
          </a:xfrm>
        </p:grpSpPr>
        <p:sp>
          <p:nvSpPr>
            <p:cNvPr id="33" name="Arc 33"/>
            <p:cNvSpPr>
              <a:spLocks/>
            </p:cNvSpPr>
            <p:nvPr/>
          </p:nvSpPr>
          <p:spPr bwMode="auto">
            <a:xfrm rot="10261024" flipV="1">
              <a:off x="672" y="1248"/>
              <a:ext cx="1824" cy="1584"/>
            </a:xfrm>
            <a:custGeom>
              <a:avLst/>
              <a:gdLst>
                <a:gd name="T0" fmla="*/ 110 w 21600"/>
                <a:gd name="T1" fmla="*/ 0 h 21561"/>
                <a:gd name="T2" fmla="*/ 1824 w 21600"/>
                <a:gd name="T3" fmla="*/ 1584 h 21561"/>
                <a:gd name="T4" fmla="*/ 0 w 21600"/>
                <a:gd name="T5" fmla="*/ 1584 h 215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1"/>
                <a:gd name="T11" fmla="*/ 21600 w 21600"/>
                <a:gd name="T12" fmla="*/ 21561 h 215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1" fill="none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</a:path>
                <a:path w="21600" h="21561" stroke="0" extrusionOk="0">
                  <a:moveTo>
                    <a:pt x="1304" y="0"/>
                  </a:moveTo>
                  <a:cubicBezTo>
                    <a:pt x="12706" y="690"/>
                    <a:pt x="21600" y="10138"/>
                    <a:pt x="21600" y="21561"/>
                  </a:cubicBezTo>
                  <a:lnTo>
                    <a:pt x="0" y="21561"/>
                  </a:lnTo>
                  <a:close/>
                </a:path>
              </a:pathLst>
            </a:custGeom>
            <a:noFill/>
            <a:ln w="28575">
              <a:solidFill>
                <a:srgbClr val="990099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912" y="2160"/>
              <a:ext cx="136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systeminnhold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Autentiske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Transformerte rettskilder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Automatiseringsgrad</a:t>
              </a:r>
            </a:p>
            <a:p>
              <a:pPr>
                <a:buFont typeface="Wingdings" pitchFamily="2" charset="2"/>
                <a:buChar char="ü"/>
              </a:pPr>
              <a:r>
                <a:rPr lang="nb-NO" sz="1400">
                  <a:solidFill>
                    <a:srgbClr val="990099"/>
                  </a:solidFill>
                </a:rPr>
                <a:t> Skjønn/faste regler</a:t>
              </a:r>
            </a:p>
            <a:p>
              <a:pPr>
                <a:buFontTx/>
                <a:buChar char="•"/>
              </a:pPr>
              <a:r>
                <a:rPr lang="nb-NO" sz="1400">
                  <a:solidFill>
                    <a:srgbClr val="990099"/>
                  </a:solidFill>
                </a:rPr>
                <a:t> Jus som ramme for IS</a:t>
              </a:r>
            </a:p>
          </p:txBody>
        </p:sp>
      </p:grpSp>
      <p:sp>
        <p:nvSpPr>
          <p:cNvPr id="29" name="TekstSylinder 28"/>
          <p:cNvSpPr txBox="1"/>
          <p:nvPr/>
        </p:nvSpPr>
        <p:spPr>
          <a:xfrm>
            <a:off x="7058832" y="235924"/>
            <a:ext cx="1257075" cy="58477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3200" smtClean="0">
                <a:solidFill>
                  <a:srgbClr val="0000FF"/>
                </a:solidFill>
              </a:rPr>
              <a:t>“RIO”</a:t>
            </a:r>
            <a:endParaRPr lang="en-GB" sz="32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187624" y="1268760"/>
            <a:ext cx="6123343" cy="35086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9525"/>
            <a:r>
              <a:rPr lang="nb-NO" smtClean="0"/>
              <a:t>Kunnskapsmål som «RIO» kan knyttes til</a:t>
            </a:r>
          </a:p>
          <a:p>
            <a:pPr marL="180975" indent="-171450">
              <a:buFont typeface="Arial" panose="020B0604020202020204" pitchFamily="34" charset="0"/>
              <a:buChar char="•"/>
            </a:pPr>
            <a:endParaRPr lang="nb-NO" sz="1800" smtClean="0"/>
          </a:p>
          <a:p>
            <a:pPr marL="180975" indent="-171450">
              <a:buFont typeface="Arial" panose="020B0604020202020204" pitchFamily="34" charset="0"/>
              <a:buChar char="•"/>
            </a:pPr>
            <a:r>
              <a:rPr lang="nb-NO" sz="1800"/>
              <a:t>god forståelse av hvordan IKT, rettslig styring og organisering</a:t>
            </a:r>
          </a:p>
          <a:p>
            <a:pPr marL="180975" lvl="1" indent="-171450"/>
            <a:r>
              <a:rPr lang="nb-NO" sz="1800"/>
              <a:t>   gjensidig påvirker </a:t>
            </a:r>
            <a:r>
              <a:rPr lang="nb-NO" sz="1800"/>
              <a:t>hverandre</a:t>
            </a:r>
            <a:r>
              <a:rPr lang="nb-NO" sz="1800" smtClean="0"/>
              <a:t>.</a:t>
            </a:r>
          </a:p>
          <a:p>
            <a:pPr marL="180975" lvl="1" indent="-171450"/>
            <a:endParaRPr lang="nb-NO" sz="1800"/>
          </a:p>
          <a:p>
            <a:pPr marL="180975" indent="-171450">
              <a:buFont typeface="Arial" panose="020B0604020202020204" pitchFamily="34" charset="0"/>
              <a:buChar char="•"/>
            </a:pPr>
            <a:r>
              <a:rPr lang="nb-NO" sz="1800" smtClean="0"/>
              <a:t>god </a:t>
            </a:r>
            <a:r>
              <a:rPr lang="nb-NO" sz="1800"/>
              <a:t>forståelse av hvilke muligheter IKT skaper for </a:t>
            </a:r>
            <a:r>
              <a:rPr lang="nb-NO" sz="1800"/>
              <a:t>å </a:t>
            </a:r>
            <a:r>
              <a:rPr lang="nb-NO" sz="1800" smtClean="0"/>
              <a:t>fornye</a:t>
            </a:r>
          </a:p>
          <a:p>
            <a:pPr marL="180975" lvl="1" indent="-171450"/>
            <a:r>
              <a:rPr lang="nb-NO" sz="1800" smtClean="0"/>
              <a:t>   offentlige </a:t>
            </a:r>
            <a:r>
              <a:rPr lang="nb-NO" sz="1800"/>
              <a:t>sektor, med særlig vekt på å </a:t>
            </a:r>
            <a:r>
              <a:rPr lang="nb-NO" sz="1800"/>
              <a:t>drøfte </a:t>
            </a:r>
            <a:r>
              <a:rPr lang="nb-NO" sz="1800" smtClean="0"/>
              <a:t>utfordringer</a:t>
            </a:r>
          </a:p>
          <a:p>
            <a:pPr marL="180975" lvl="1" indent="-171450"/>
            <a:r>
              <a:rPr lang="nb-NO" sz="1800" smtClean="0"/>
              <a:t>   knyttet </a:t>
            </a:r>
            <a:r>
              <a:rPr lang="nb-NO" sz="1800"/>
              <a:t>til styring og organisering, og samtidig </a:t>
            </a:r>
            <a:r>
              <a:rPr lang="nb-NO" sz="1800"/>
              <a:t>ivaretakelse </a:t>
            </a:r>
            <a:r>
              <a:rPr lang="nb-NO" sz="1800" smtClean="0"/>
              <a:t>av</a:t>
            </a:r>
          </a:p>
          <a:p>
            <a:pPr marL="180975" lvl="1" indent="-171450"/>
            <a:r>
              <a:rPr lang="nb-NO" sz="1800" smtClean="0"/>
              <a:t>   verdier </a:t>
            </a:r>
            <a:r>
              <a:rPr lang="nb-NO" sz="1800"/>
              <a:t>som rettsikkerhet, personvern, åpenhet </a:t>
            </a:r>
            <a:r>
              <a:rPr lang="nb-NO" sz="1800"/>
              <a:t>og </a:t>
            </a:r>
            <a:r>
              <a:rPr lang="nb-NO" sz="1800" smtClean="0"/>
              <a:t>demokrati.</a:t>
            </a:r>
          </a:p>
          <a:p>
            <a:pPr marL="180975" lvl="1" indent="-171450"/>
            <a:endParaRPr lang="nb-NO" sz="1800"/>
          </a:p>
          <a:p>
            <a:pPr marL="180975" indent="-171450">
              <a:buFont typeface="Arial" panose="020B0604020202020204" pitchFamily="34" charset="0"/>
              <a:buChar char="•"/>
            </a:pPr>
            <a:r>
              <a:rPr lang="nb-NO" sz="1800"/>
              <a:t>tilstrekkelige kunnskaper til å kunne delta aktivt i </a:t>
            </a:r>
            <a:r>
              <a:rPr lang="nb-NO" sz="1800"/>
              <a:t>system- </a:t>
            </a:r>
            <a:r>
              <a:rPr lang="nb-NO" sz="1800" smtClean="0"/>
              <a:t>og</a:t>
            </a:r>
          </a:p>
          <a:p>
            <a:pPr marL="180975" lvl="1" indent="-171450"/>
            <a:r>
              <a:rPr lang="nb-NO" sz="1800" smtClean="0"/>
              <a:t>   organisasjonsutviklingsprosjekter </a:t>
            </a:r>
            <a:r>
              <a:rPr lang="nb-NO" sz="1800"/>
              <a:t>i offentlige virksomheter</a:t>
            </a:r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6231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548680"/>
            <a:ext cx="7772400" cy="936104"/>
          </a:xfrm>
        </p:spPr>
        <p:txBody>
          <a:bodyPr/>
          <a:lstStyle/>
          <a:p>
            <a:r>
              <a:rPr lang="nb-NO" sz="3200" dirty="0" smtClean="0">
                <a:solidFill>
                  <a:srgbClr val="0000FF"/>
                </a:solidFill>
              </a:rPr>
              <a:t>Hjelpemidler til eksamen</a:t>
            </a: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5040560"/>
          </a:xfrm>
        </p:spPr>
        <p:txBody>
          <a:bodyPr/>
          <a:lstStyle/>
          <a:p>
            <a:r>
              <a:rPr lang="nb-NO" sz="2000" dirty="0"/>
              <a:t>Det er tillatt å ha med seg de lover og forskrifter som er angitt i </a:t>
            </a:r>
            <a:r>
              <a:rPr lang="nb-NO" sz="2000" dirty="0" smtClean="0"/>
              <a:t>pensumlisten</a:t>
            </a:r>
            <a:r>
              <a:rPr lang="nb-NO" sz="2000" dirty="0"/>
              <a:t>:</a:t>
            </a:r>
            <a:endParaRPr lang="nb-NO" sz="2000" dirty="0" smtClean="0"/>
          </a:p>
          <a:p>
            <a:pPr lvl="2"/>
            <a:r>
              <a:rPr lang="nb-NO" sz="2000" dirty="0" smtClean="0">
                <a:solidFill>
                  <a:schemeClr val="accent1">
                    <a:lumMod val="50000"/>
                  </a:schemeClr>
                </a:solidFill>
              </a:rPr>
              <a:t>Forvaltningsloven </a:t>
            </a:r>
            <a:endParaRPr lang="nb-NO" sz="20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eForvaltningsforskriften</a:t>
            </a: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Forskrift om IT-standarder i forvaltningen</a:t>
            </a:r>
          </a:p>
          <a:p>
            <a:pPr lvl="2"/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Offentleglova </a:t>
            </a: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Forskrift til offentleglova</a:t>
            </a:r>
          </a:p>
          <a:p>
            <a:pPr lvl="2"/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Personopplysningsloven </a:t>
            </a: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Personopplysningsforskriften </a:t>
            </a:r>
            <a:r>
              <a:rPr lang="nb-NO" dirty="0" err="1">
                <a:solidFill>
                  <a:schemeClr val="accent1">
                    <a:lumMod val="50000"/>
                  </a:schemeClr>
                </a:solidFill>
              </a:rPr>
              <a:t>kap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. 2 og 3.</a:t>
            </a:r>
          </a:p>
          <a:p>
            <a:pPr lvl="2"/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Tilgjengelighets- og diskrimineringsloven </a:t>
            </a:r>
          </a:p>
          <a:p>
            <a:pPr lvl="3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Forskrift om universell </a:t>
            </a:r>
            <a:r>
              <a:rPr lang="nb-NO" dirty="0" smtClean="0">
                <a:solidFill>
                  <a:schemeClr val="accent1">
                    <a:lumMod val="50000"/>
                  </a:schemeClr>
                </a:solidFill>
              </a:rPr>
              <a:t>utforming</a:t>
            </a:r>
          </a:p>
          <a:p>
            <a:r>
              <a:rPr lang="nb-NO" sz="2000" dirty="0" smtClean="0"/>
              <a:t>Hjelpemidlene bør være </a:t>
            </a:r>
            <a:r>
              <a:rPr lang="nb-NO" sz="2000" dirty="0"/>
              <a:t>i form av særtrykk (helst ikke fotokopier</a:t>
            </a:r>
            <a:r>
              <a:rPr lang="nb-NO" sz="2000" dirty="0" smtClean="0"/>
              <a:t>)</a:t>
            </a:r>
          </a:p>
          <a:p>
            <a:r>
              <a:rPr lang="nb-NO" sz="2000" dirty="0" smtClean="0"/>
              <a:t>Dersom </a:t>
            </a:r>
            <a:r>
              <a:rPr lang="nb-NO" sz="2000" dirty="0"/>
              <a:t>oppgaveteksten forutsetter tilgang til lovtekst e.l., deles dette ut som del av oppgaven</a:t>
            </a:r>
          </a:p>
          <a:p>
            <a:pPr lvl="3"/>
            <a:endParaRPr lang="nb-NO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66811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928694"/>
          </a:xfrm>
        </p:spPr>
        <p:txBody>
          <a:bodyPr/>
          <a:lstStyle/>
          <a:p>
            <a:r>
              <a:rPr lang="nb-NO" sz="3200" dirty="0" smtClean="0">
                <a:solidFill>
                  <a:schemeClr val="accent2"/>
                </a:solidFill>
              </a:rPr>
              <a:t>Noen ord om eksamen</a:t>
            </a:r>
            <a:endParaRPr lang="nb-NO" sz="3200" dirty="0">
              <a:solidFill>
                <a:schemeClr val="accent2"/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428596" y="1142984"/>
            <a:ext cx="8215370" cy="5357850"/>
          </a:xfrm>
        </p:spPr>
        <p:txBody>
          <a:bodyPr/>
          <a:lstStyle/>
          <a:p>
            <a:r>
              <a:rPr lang="nb-NO" sz="1800" smtClean="0"/>
              <a:t>9. </a:t>
            </a:r>
            <a:r>
              <a:rPr lang="nb-NO" sz="1800" dirty="0" smtClean="0"/>
              <a:t>desember kl. 10.00, 6 timer skriftlig eksamen</a:t>
            </a:r>
          </a:p>
          <a:p>
            <a:r>
              <a:rPr lang="nb-NO" sz="1800" dirty="0" smtClean="0"/>
              <a:t>Tidligere oppgaver er tilgjengelige fra emnesiden. </a:t>
            </a:r>
            <a:r>
              <a:rPr lang="nb-NO" sz="1800" i="1" dirty="0" smtClean="0"/>
              <a:t>Bruk dem!</a:t>
            </a:r>
          </a:p>
          <a:p>
            <a:r>
              <a:rPr lang="nb-NO" sz="1800" smtClean="0"/>
              <a:t>Oppgaven </a:t>
            </a:r>
            <a:r>
              <a:rPr lang="nb-NO" sz="1800" dirty="0" smtClean="0"/>
              <a:t>har gjerne flere deler som alle må besvares</a:t>
            </a:r>
          </a:p>
          <a:p>
            <a:r>
              <a:rPr lang="nb-NO" sz="1800" dirty="0" smtClean="0"/>
              <a:t>Det gis ikke oppgaver som </a:t>
            </a:r>
            <a:r>
              <a:rPr lang="nb-NO" sz="1800" i="1" dirty="0" smtClean="0"/>
              <a:t>kun</a:t>
            </a:r>
            <a:r>
              <a:rPr lang="nb-NO" sz="1800" dirty="0" smtClean="0"/>
              <a:t> er basert på forelesningspresentasjoner, men slike presentasjoner er klart relevante</a:t>
            </a:r>
          </a:p>
          <a:p>
            <a:r>
              <a:rPr lang="nb-NO" sz="1800" dirty="0" smtClean="0"/>
              <a:t>Husk at alle deler av pensum er relevant for eksamen, også deler som ikke er tillagt stor vekt i undervisningen</a:t>
            </a:r>
          </a:p>
          <a:p>
            <a:r>
              <a:rPr lang="nb-NO" sz="1800" dirty="0" smtClean="0"/>
              <a:t>Husk å les oppgaveteksten godt og bruk tid på å disponere før du skriver besvarelsen</a:t>
            </a:r>
          </a:p>
          <a:p>
            <a:r>
              <a:rPr lang="nb-NO" sz="1800"/>
              <a:t>Er oppgaveteksten uklar: Prøv alltid å forstå den slik at den gjelder sentrale spørsmål  i pensum; forklar og begrunn din fortolkning</a:t>
            </a:r>
          </a:p>
          <a:p>
            <a:r>
              <a:rPr lang="nb-NO" sz="1800" smtClean="0"/>
              <a:t>Dag </a:t>
            </a:r>
            <a:r>
              <a:rPr lang="nb-NO" sz="1800" dirty="0" smtClean="0"/>
              <a:t>kommer på trøsterunde ca kl 10.15</a:t>
            </a:r>
          </a:p>
          <a:p>
            <a:r>
              <a:rPr lang="nb-NO" sz="1800" smtClean="0"/>
              <a:t>Eksempler </a:t>
            </a:r>
            <a:r>
              <a:rPr lang="nb-NO" sz="1800" dirty="0" smtClean="0"/>
              <a:t>(reelle eller konstruerte) og figurerer (i kombinasjon med tekst) er alltid populært blant sensorene! Håndtegnede figurer kan også leveres (blir skannet)</a:t>
            </a:r>
          </a:p>
          <a:p>
            <a:r>
              <a:rPr lang="nb-NO" sz="1800" dirty="0" smtClean="0"/>
              <a:t>Selvstendighet gir alltid uttelling. Når du har redegjort for innholdet av pensum, vil en kritisk analyse, supplerende framstilling mv. alltid kunne gi gevinst!</a:t>
            </a:r>
          </a:p>
          <a:p>
            <a:r>
              <a:rPr lang="nb-NO" sz="1800" dirty="0" smtClean="0"/>
              <a:t>Send med disposisjonen dersom du ikke rekker å skrive ferdig</a:t>
            </a:r>
          </a:p>
          <a:p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1199</Words>
  <Application>Microsoft Office PowerPoint</Application>
  <PresentationFormat>Skjermfremvisning (4:3)</PresentationFormat>
  <Paragraphs>116</Paragraphs>
  <Slides>12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Wingdings</vt:lpstr>
      <vt:lpstr>Office-tema</vt:lpstr>
      <vt:lpstr>Utklipp</vt:lpstr>
      <vt:lpstr>Ad. oppsummering av FINF4001 </vt:lpstr>
      <vt:lpstr> Overordnet og generelt juridisk </vt:lpstr>
      <vt:lpstr>Systemutvikling og informasjonsinfrastrukturer</vt:lpstr>
      <vt:lpstr>PowerPoint-presentasjon</vt:lpstr>
      <vt:lpstr>Rettslige beslutningssystemer og automatisert rettsanvendelse mv</vt:lpstr>
      <vt:lpstr>Demokrati</vt:lpstr>
      <vt:lpstr>Metode</vt:lpstr>
      <vt:lpstr>PowerPoint-presentasjon</vt:lpstr>
      <vt:lpstr>PowerPoint-presentasjon</vt:lpstr>
      <vt:lpstr>PowerPoint-presentasjon</vt:lpstr>
      <vt:lpstr>Hjelpemidler til eksamen</vt:lpstr>
      <vt:lpstr>Noen ord om eksamen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Systemutvikling, organisasjonsutvikling og regelverksutvikling</dc:title>
  <dc:creator>Administrator</dc:creator>
  <cp:lastModifiedBy>dags</cp:lastModifiedBy>
  <cp:revision>30</cp:revision>
  <cp:lastPrinted>2009-08-17T18:52:07Z</cp:lastPrinted>
  <dcterms:created xsi:type="dcterms:W3CDTF">2009-08-17T18:19:48Z</dcterms:created>
  <dcterms:modified xsi:type="dcterms:W3CDTF">2016-11-30T23:58:36Z</dcterms:modified>
</cp:coreProperties>
</file>