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rgbClr val="3333FF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3333FF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3333FF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3333FF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3333FF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rgbClr val="3333FF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rgbClr val="3333FF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rgbClr val="3333FF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rgbClr val="3333FF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3333FF"/>
    <a:srgbClr val="CC3300"/>
    <a:srgbClr val="FFFFCC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42A615C-A62D-4B1B-BC43-D3F33DD57EBF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F9E5D6-EABC-41E0-9748-921FC396DFC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451798-7F5A-4265-A3E0-096FFC53497D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ABEAF9-8CFD-4A06-B0FD-404801254ED9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9C0758-4690-467B-B7E8-7D809662B235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D0A187-F46E-4C3A-9834-514DFAD47DEF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2F5160-FBBF-491C-9FF9-2568FDD7B835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F95795-21B9-4FD5-A253-FBA1372163EF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F867C-CA53-4764-8C77-2C40A3F4CCCA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D7E762-B9D2-4583-9132-13EC0A30C07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F8615-3350-4D5A-9360-590EA047AD4A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BEB311-4D07-49D6-957D-6E5F0B2ED2BA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14D98AE9-D431-4A60-9ECD-E152997E9BA2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nb-NO" sz="3600" dirty="0">
                <a:solidFill>
                  <a:schemeClr val="accent2"/>
                </a:solidFill>
              </a:rPr>
              <a:t>Om å disponere </a:t>
            </a:r>
            <a:r>
              <a:rPr lang="nb-NO" sz="3600" dirty="0" smtClean="0">
                <a:solidFill>
                  <a:schemeClr val="accent2"/>
                </a:solidFill>
              </a:rPr>
              <a:t>masteroppgaver               i forvaltningsinformatikk</a:t>
            </a:r>
            <a:endParaRPr lang="nb-NO" sz="3600" dirty="0">
              <a:solidFill>
                <a:schemeClr val="accent2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600" dirty="0"/>
              <a:t>Dag Wiese </a:t>
            </a:r>
            <a:r>
              <a:rPr lang="nb-NO" sz="1600" dirty="0" smtClean="0"/>
              <a:t>Schartum,</a:t>
            </a:r>
            <a:endParaRPr lang="nb-NO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762000"/>
          </a:xfrm>
        </p:spPr>
        <p:txBody>
          <a:bodyPr/>
          <a:lstStyle/>
          <a:p>
            <a:r>
              <a:rPr lang="nb-NO" sz="28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Litt generelt om å disponere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876800"/>
          </a:xfrm>
        </p:spPr>
        <p:txBody>
          <a:bodyPr/>
          <a:lstStyle/>
          <a:p>
            <a:pPr marL="0" indent="0"/>
            <a:r>
              <a:rPr lang="nb-NO" sz="2000" dirty="0">
                <a:solidFill>
                  <a:srgbClr val="000000"/>
                </a:solidFill>
              </a:rPr>
              <a:t>Disposisjonen må ha en klar "retning”</a:t>
            </a:r>
          </a:p>
          <a:p>
            <a:pPr marL="819150" lvl="1"/>
            <a:r>
              <a:rPr lang="nb-NO" sz="1800" dirty="0">
                <a:solidFill>
                  <a:srgbClr val="000000"/>
                </a:solidFill>
              </a:rPr>
              <a:t>(streng relevansvurdering </a:t>
            </a:r>
            <a:r>
              <a:rPr lang="nb-NO" sz="1800" dirty="0" err="1">
                <a:solidFill>
                  <a:srgbClr val="000000"/>
                </a:solidFill>
              </a:rPr>
              <a:t>ift</a:t>
            </a:r>
            <a:r>
              <a:rPr lang="nb-NO" sz="1800" dirty="0">
                <a:solidFill>
                  <a:srgbClr val="000000"/>
                </a:solidFill>
              </a:rPr>
              <a:t> problemstillingen)</a:t>
            </a:r>
          </a:p>
          <a:p>
            <a:pPr marL="0" indent="0"/>
            <a:r>
              <a:rPr lang="nb-NO" sz="2000" dirty="0">
                <a:solidFill>
                  <a:srgbClr val="000000"/>
                </a:solidFill>
              </a:rPr>
              <a:t>Utfordringen er ofte å skape fruktbar dynamikk</a:t>
            </a:r>
          </a:p>
          <a:p>
            <a:pPr marL="819150" lvl="1"/>
            <a:r>
              <a:rPr lang="nb-NO" sz="1800" dirty="0">
                <a:solidFill>
                  <a:srgbClr val="000000"/>
                </a:solidFill>
              </a:rPr>
              <a:t>Disposisjonen bør sørge for at elementer settes samme som gjør at det skapes ”spenninger” og grunnlag for diskusjon</a:t>
            </a:r>
          </a:p>
          <a:p>
            <a:pPr marL="819150" lvl="1"/>
            <a:r>
              <a:rPr lang="nb-NO" sz="1800" dirty="0">
                <a:solidFill>
                  <a:srgbClr val="000000"/>
                </a:solidFill>
              </a:rPr>
              <a:t>Tilsynelatende motsetningsfylte saksforhold</a:t>
            </a:r>
          </a:p>
          <a:p>
            <a:pPr marL="819150" lvl="1"/>
            <a:r>
              <a:rPr lang="nb-NO" sz="1800" dirty="0">
                <a:solidFill>
                  <a:srgbClr val="000000"/>
                </a:solidFill>
              </a:rPr>
              <a:t>Motstående teoretiske tilnærminger</a:t>
            </a:r>
          </a:p>
          <a:p>
            <a:pPr marL="0" indent="0"/>
            <a:r>
              <a:rPr lang="nb-NO" sz="2000" dirty="0">
                <a:solidFill>
                  <a:srgbClr val="000000"/>
                </a:solidFill>
              </a:rPr>
              <a:t>Disponering: avveining mellom struktur og flyt</a:t>
            </a:r>
          </a:p>
          <a:p>
            <a:pPr marL="819150" lvl="1"/>
            <a:r>
              <a:rPr lang="nb-NO" sz="1800" dirty="0">
                <a:solidFill>
                  <a:srgbClr val="000000"/>
                </a:solidFill>
              </a:rPr>
              <a:t>Ikke ”drep” fremstillingen med mange overskrifter og fininndeling</a:t>
            </a:r>
          </a:p>
          <a:p>
            <a:pPr marL="819150" lvl="1"/>
            <a:r>
              <a:rPr lang="nb-NO" sz="1800" dirty="0">
                <a:solidFill>
                  <a:srgbClr val="000000"/>
                </a:solidFill>
              </a:rPr>
              <a:t>Likevel viktig å ha en tydelig struktur, som hovedsakelig bør være hierarkisk</a:t>
            </a:r>
          </a:p>
          <a:p>
            <a:pPr marL="819150" lvl="1"/>
            <a:r>
              <a:rPr lang="nb-NO" sz="1800" dirty="0">
                <a:solidFill>
                  <a:srgbClr val="000000"/>
                </a:solidFill>
              </a:rPr>
              <a:t>Ofte lurt å ”disponere i margen” for lettere å kunne sjekke at innholdet i teksten er i samsvar med disposisjonen</a:t>
            </a:r>
          </a:p>
          <a:p>
            <a:pPr marL="0" indent="0"/>
            <a:endParaRPr lang="nb-NO" sz="2000" dirty="0">
              <a:solidFill>
                <a:srgbClr val="000000"/>
              </a:solidFill>
            </a:endParaRPr>
          </a:p>
          <a:p>
            <a:pPr marL="0" indent="0"/>
            <a:endParaRPr lang="nb-NO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r>
              <a:rPr lang="nb-NO" sz="2800" dirty="0">
                <a:solidFill>
                  <a:srgbClr val="3333FF"/>
                </a:solidFill>
              </a:rPr>
              <a:t>Noen </a:t>
            </a:r>
            <a:r>
              <a:rPr lang="nb-NO" sz="2800" dirty="0" smtClean="0">
                <a:solidFill>
                  <a:srgbClr val="3333FF"/>
                </a:solidFill>
              </a:rPr>
              <a:t>standardelementer</a:t>
            </a:r>
            <a:endParaRPr lang="nb-NO" sz="2800" dirty="0">
              <a:solidFill>
                <a:srgbClr val="3333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endParaRPr lang="nb-NO" sz="2000" dirty="0">
              <a:solidFill>
                <a:srgbClr val="000000"/>
              </a:solidFill>
            </a:endParaRP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Aktualitet 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Problemstilling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Oversikt over fremstillingen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Metode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Forskningsstatus</a:t>
            </a:r>
          </a:p>
          <a:p>
            <a:pPr lvl="1"/>
            <a:r>
              <a:rPr lang="nb-NO" sz="1800" dirty="0" smtClean="0">
                <a:solidFill>
                  <a:srgbClr val="000000"/>
                </a:solidFill>
              </a:rPr>
              <a:t>Teori</a:t>
            </a:r>
          </a:p>
          <a:p>
            <a:pPr lvl="1"/>
            <a:r>
              <a:rPr lang="nb-NO" sz="1800" dirty="0" smtClean="0">
                <a:solidFill>
                  <a:srgbClr val="000000"/>
                </a:solidFill>
              </a:rPr>
              <a:t>Faktisk </a:t>
            </a:r>
            <a:r>
              <a:rPr lang="nb-NO" sz="1800" dirty="0">
                <a:solidFill>
                  <a:srgbClr val="000000"/>
                </a:solidFill>
              </a:rPr>
              <a:t>beskrivelse (case)</a:t>
            </a:r>
          </a:p>
          <a:p>
            <a:pPr lvl="1"/>
            <a:r>
              <a:rPr lang="nb-NO" sz="1800" dirty="0" smtClean="0">
                <a:solidFill>
                  <a:srgbClr val="000000"/>
                </a:solidFill>
              </a:rPr>
              <a:t>Konklusjoner</a:t>
            </a:r>
            <a:endParaRPr lang="nb-NO" sz="1800" dirty="0">
              <a:solidFill>
                <a:srgbClr val="000000"/>
              </a:solidFill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066800" y="5562600"/>
            <a:ext cx="6619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>
                <a:solidFill>
                  <a:srgbClr val="002060"/>
                </a:solidFill>
              </a:rPr>
              <a:t>Standardelementene (ovenfor) kan kombineres på mange måter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r>
              <a:rPr lang="nb-NO" sz="2800" dirty="0">
                <a:solidFill>
                  <a:srgbClr val="3333FF"/>
                </a:solidFill>
              </a:rPr>
              <a:t>Aktualitet og problemstilling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762000"/>
            <a:ext cx="7772400" cy="5867400"/>
          </a:xfrm>
        </p:spPr>
        <p:txBody>
          <a:bodyPr/>
          <a:lstStyle/>
          <a:p>
            <a:r>
              <a:rPr lang="nb-NO" sz="2000" dirty="0">
                <a:solidFill>
                  <a:srgbClr val="002060"/>
                </a:solidFill>
              </a:rPr>
              <a:t>Aktualitet/motivasjon kan ofte stå </a:t>
            </a:r>
            <a:r>
              <a:rPr lang="nb-NO" sz="2000" dirty="0" smtClean="0">
                <a:solidFill>
                  <a:srgbClr val="002060"/>
                </a:solidFill>
              </a:rPr>
              <a:t>først (viktig å velge riktig inngang!)</a:t>
            </a:r>
            <a:endParaRPr lang="nb-NO" sz="2000" dirty="0">
              <a:solidFill>
                <a:srgbClr val="002060"/>
              </a:solidFill>
            </a:endParaRPr>
          </a:p>
          <a:p>
            <a:r>
              <a:rPr lang="nb-NO" sz="2000" dirty="0">
                <a:solidFill>
                  <a:srgbClr val="002060"/>
                </a:solidFill>
              </a:rPr>
              <a:t>Problemstillingen er </a:t>
            </a:r>
            <a:r>
              <a:rPr lang="nb-NO" sz="2000" i="1" dirty="0">
                <a:solidFill>
                  <a:srgbClr val="002060"/>
                </a:solidFill>
              </a:rPr>
              <a:t>sjefen</a:t>
            </a:r>
            <a:r>
              <a:rPr lang="nb-NO" sz="2000" dirty="0">
                <a:solidFill>
                  <a:srgbClr val="002060"/>
                </a:solidFill>
              </a:rPr>
              <a:t>!!</a:t>
            </a:r>
          </a:p>
          <a:p>
            <a:pPr lvl="1"/>
            <a:r>
              <a:rPr lang="nb-NO" sz="1800" dirty="0">
                <a:solidFill>
                  <a:srgbClr val="002060"/>
                </a:solidFill>
              </a:rPr>
              <a:t>Alt i oppgaven skal være begrunnet i problemstillingen</a:t>
            </a:r>
          </a:p>
          <a:p>
            <a:r>
              <a:rPr lang="nb-NO" sz="2000" dirty="0">
                <a:solidFill>
                  <a:srgbClr val="002060"/>
                </a:solidFill>
              </a:rPr>
              <a:t>Problemstillingen kan gjerne settes opp:</a:t>
            </a:r>
          </a:p>
          <a:p>
            <a:pPr lvl="1"/>
            <a:r>
              <a:rPr lang="nb-NO" sz="1800" dirty="0">
                <a:solidFill>
                  <a:srgbClr val="002060"/>
                </a:solidFill>
              </a:rPr>
              <a:t>Punktvis, gjerne som hoved- og delproblemstillinger</a:t>
            </a:r>
          </a:p>
          <a:p>
            <a:pPr lvl="1"/>
            <a:r>
              <a:rPr lang="nb-NO" sz="1800" dirty="0" smtClean="0">
                <a:solidFill>
                  <a:srgbClr val="002060"/>
                </a:solidFill>
              </a:rPr>
              <a:t>Hvert punkt bør kommenteres/diskuteres i påfølgende saksprosatekst der du både kan avgrense (primært positivt) og kommentere aktuell metode</a:t>
            </a:r>
          </a:p>
          <a:p>
            <a:pPr lvl="1"/>
            <a:r>
              <a:rPr lang="nb-NO" sz="1800" dirty="0" smtClean="0">
                <a:solidFill>
                  <a:srgbClr val="002060"/>
                </a:solidFill>
              </a:rPr>
              <a:t>Mulig </a:t>
            </a:r>
            <a:r>
              <a:rPr lang="nb-NO" sz="1800" dirty="0">
                <a:solidFill>
                  <a:srgbClr val="002060"/>
                </a:solidFill>
              </a:rPr>
              <a:t>å bruke gjennomgående </a:t>
            </a:r>
            <a:r>
              <a:rPr lang="nb-NO" sz="1800" dirty="0" smtClean="0">
                <a:solidFill>
                  <a:srgbClr val="002060"/>
                </a:solidFill>
              </a:rPr>
              <a:t> ”disposisjonsfigur” </a:t>
            </a:r>
            <a:endParaRPr lang="nb-NO" sz="1800" dirty="0">
              <a:solidFill>
                <a:srgbClr val="002060"/>
              </a:solidFill>
            </a:endParaRPr>
          </a:p>
          <a:p>
            <a:r>
              <a:rPr lang="nb-NO" sz="2000" dirty="0" smtClean="0">
                <a:solidFill>
                  <a:srgbClr val="002060"/>
                </a:solidFill>
              </a:rPr>
              <a:t>Problemutvikling</a:t>
            </a:r>
            <a:endParaRPr lang="nb-NO" sz="2000" dirty="0">
              <a:solidFill>
                <a:srgbClr val="002060"/>
              </a:solidFill>
            </a:endParaRPr>
          </a:p>
          <a:p>
            <a:pPr lvl="1"/>
            <a:r>
              <a:rPr lang="nb-NO" sz="1800" dirty="0">
                <a:solidFill>
                  <a:srgbClr val="002060"/>
                </a:solidFill>
              </a:rPr>
              <a:t>Problemstillingen kan  </a:t>
            </a:r>
            <a:r>
              <a:rPr lang="nb-NO" sz="1800" dirty="0" smtClean="0">
                <a:solidFill>
                  <a:srgbClr val="002060"/>
                </a:solidFill>
              </a:rPr>
              <a:t>gjerne settes </a:t>
            </a:r>
            <a:r>
              <a:rPr lang="nb-NO" sz="1800" dirty="0">
                <a:solidFill>
                  <a:srgbClr val="002060"/>
                </a:solidFill>
              </a:rPr>
              <a:t>opp i to etapper</a:t>
            </a:r>
          </a:p>
          <a:p>
            <a:pPr lvl="1"/>
            <a:r>
              <a:rPr lang="nb-NO" sz="1800" dirty="0">
                <a:solidFill>
                  <a:srgbClr val="002060"/>
                </a:solidFill>
              </a:rPr>
              <a:t>Problemutviklingen kan skje ved hjelp av beskrivelse av case og/eller </a:t>
            </a:r>
            <a:r>
              <a:rPr lang="nb-NO" sz="1800" dirty="0" smtClean="0">
                <a:solidFill>
                  <a:srgbClr val="002060"/>
                </a:solidFill>
              </a:rPr>
              <a:t>teori</a:t>
            </a:r>
          </a:p>
          <a:p>
            <a:pPr lvl="1"/>
            <a:r>
              <a:rPr lang="nb-NO" sz="1800" dirty="0" smtClean="0">
                <a:solidFill>
                  <a:srgbClr val="002060"/>
                </a:solidFill>
              </a:rPr>
              <a:t>Kan være aktuelt med en forholdsvis åpen problemstilling som utgangspunkt</a:t>
            </a:r>
          </a:p>
          <a:p>
            <a:r>
              <a:rPr lang="nb-NO" sz="2000" dirty="0" smtClean="0">
                <a:solidFill>
                  <a:srgbClr val="002060"/>
                </a:solidFill>
              </a:rPr>
              <a:t>Problemavstemming</a:t>
            </a:r>
            <a:endParaRPr lang="nb-NO" dirty="0">
              <a:solidFill>
                <a:srgbClr val="002060"/>
              </a:solidFill>
            </a:endParaRPr>
          </a:p>
          <a:p>
            <a:pPr lvl="1"/>
            <a:r>
              <a:rPr lang="nb-NO" sz="1800" dirty="0">
                <a:solidFill>
                  <a:srgbClr val="002060"/>
                </a:solidFill>
              </a:rPr>
              <a:t>I begynnelsen er problemstillingen foreløpig</a:t>
            </a:r>
          </a:p>
          <a:p>
            <a:pPr lvl="1"/>
            <a:r>
              <a:rPr lang="nb-NO" sz="1800" dirty="0">
                <a:solidFill>
                  <a:srgbClr val="002060"/>
                </a:solidFill>
              </a:rPr>
              <a:t>Problemstillingen kan endres under veis (skjer </a:t>
            </a:r>
            <a:r>
              <a:rPr lang="nb-NO" sz="1800" dirty="0" smtClean="0">
                <a:solidFill>
                  <a:srgbClr val="002060"/>
                </a:solidFill>
              </a:rPr>
              <a:t>nesten alltid)</a:t>
            </a:r>
            <a:endParaRPr lang="nb-NO" sz="1800" dirty="0">
              <a:solidFill>
                <a:srgbClr val="002060"/>
              </a:solidFill>
            </a:endParaRPr>
          </a:p>
          <a:p>
            <a:pPr lvl="1"/>
            <a:r>
              <a:rPr lang="nb-NO" sz="1800" dirty="0" smtClean="0">
                <a:solidFill>
                  <a:srgbClr val="002060"/>
                </a:solidFill>
              </a:rPr>
              <a:t>Problemstillingen må alltid ferdigstilles </a:t>
            </a:r>
            <a:r>
              <a:rPr lang="nb-NO" sz="1800" dirty="0">
                <a:solidFill>
                  <a:srgbClr val="002060"/>
                </a:solidFill>
              </a:rPr>
              <a:t>til slutt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>
                <a:solidFill>
                  <a:srgbClr val="3333FF"/>
                </a:solidFill>
              </a:rPr>
              <a:t>Oversikt over fremstillingen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2000" dirty="0">
                <a:solidFill>
                  <a:srgbClr val="000000"/>
                </a:solidFill>
              </a:rPr>
              <a:t>Ofte vellykket med oversikt over problemstillingen til slutt i innledningskapittelet</a:t>
            </a:r>
          </a:p>
          <a:p>
            <a:r>
              <a:rPr lang="nb-NO" sz="2000" dirty="0">
                <a:solidFill>
                  <a:srgbClr val="000000"/>
                </a:solidFill>
              </a:rPr>
              <a:t>Oversikten bør ikke primært angi innholdet i kapitlene, men </a:t>
            </a:r>
            <a:r>
              <a:rPr lang="nb-NO" sz="2000" i="1" dirty="0">
                <a:solidFill>
                  <a:srgbClr val="000000"/>
                </a:solidFill>
              </a:rPr>
              <a:t>logikken i disposisjonen</a:t>
            </a:r>
            <a:r>
              <a:rPr lang="nb-NO" sz="2000" dirty="0">
                <a:solidFill>
                  <a:srgbClr val="000000"/>
                </a:solidFill>
              </a:rPr>
              <a:t>!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Du forklarer hvordan du har tenkt da oppgaven ble disponert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Gjelder særlig </a:t>
            </a:r>
            <a:r>
              <a:rPr lang="nb-NO" sz="1800" dirty="0" smtClean="0">
                <a:solidFill>
                  <a:srgbClr val="000000"/>
                </a:solidFill>
              </a:rPr>
              <a:t>sammenhenger</a:t>
            </a:r>
            <a:r>
              <a:rPr lang="nb-NO" sz="1800" dirty="0">
                <a:solidFill>
                  <a:srgbClr val="000000"/>
                </a:solidFill>
              </a:rPr>
              <a:t>, rekkefølger, vektlegginger mv</a:t>
            </a:r>
          </a:p>
          <a:p>
            <a:r>
              <a:rPr lang="nb-NO" sz="2000" dirty="0">
                <a:solidFill>
                  <a:srgbClr val="000000"/>
                </a:solidFill>
              </a:rPr>
              <a:t>På lignende måte kan du “holde leseren i hånden” ved avslutningen og/eller innledningen til hvert kapittel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Du minner </a:t>
            </a:r>
            <a:r>
              <a:rPr lang="nb-NO" sz="1800" dirty="0" err="1">
                <a:solidFill>
                  <a:srgbClr val="000000"/>
                </a:solidFill>
              </a:rPr>
              <a:t>mao</a:t>
            </a:r>
            <a:r>
              <a:rPr lang="nb-NO" sz="1800" dirty="0">
                <a:solidFill>
                  <a:srgbClr val="000000"/>
                </a:solidFill>
              </a:rPr>
              <a:t> leseren på hvordan oppgaven er komponert og begrunnelsen for innholdet (</a:t>
            </a:r>
            <a:r>
              <a:rPr lang="nb-NO" sz="1800" dirty="0" err="1">
                <a:solidFill>
                  <a:srgbClr val="000000"/>
                </a:solidFill>
              </a:rPr>
              <a:t>ift</a:t>
            </a:r>
            <a:r>
              <a:rPr lang="nb-NO" sz="1800" dirty="0">
                <a:solidFill>
                  <a:srgbClr val="000000"/>
                </a:solidFill>
              </a:rPr>
              <a:t> problemstillingen)</a:t>
            </a:r>
            <a:endParaRPr lang="nb-NO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85800"/>
          </a:xfrm>
        </p:spPr>
        <p:txBody>
          <a:bodyPr/>
          <a:lstStyle/>
          <a:p>
            <a:r>
              <a:rPr lang="nb-NO" sz="2800" dirty="0">
                <a:solidFill>
                  <a:srgbClr val="3333FF"/>
                </a:solidFill>
              </a:rPr>
              <a:t>Metode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762000"/>
            <a:ext cx="8286808" cy="5715000"/>
          </a:xfrm>
        </p:spPr>
        <p:txBody>
          <a:bodyPr/>
          <a:lstStyle/>
          <a:p>
            <a:r>
              <a:rPr lang="nb-NO" sz="2000" dirty="0">
                <a:solidFill>
                  <a:srgbClr val="000000"/>
                </a:solidFill>
              </a:rPr>
              <a:t>Metoden kan være avsnitt i første kapittel, for eksempel rett etter problemstilling</a:t>
            </a:r>
          </a:p>
          <a:p>
            <a:pPr lvl="1"/>
            <a:r>
              <a:rPr lang="nb-NO" sz="1800" dirty="0" smtClean="0">
                <a:solidFill>
                  <a:srgbClr val="000000"/>
                </a:solidFill>
              </a:rPr>
              <a:t>(Dette </a:t>
            </a:r>
            <a:r>
              <a:rPr lang="nb-NO" sz="1800" dirty="0">
                <a:solidFill>
                  <a:srgbClr val="000000"/>
                </a:solidFill>
              </a:rPr>
              <a:t>er problemstillingen, </a:t>
            </a:r>
            <a:r>
              <a:rPr lang="nb-NO" sz="1800" dirty="0" smtClean="0">
                <a:solidFill>
                  <a:srgbClr val="000000"/>
                </a:solidFill>
              </a:rPr>
              <a:t>og slik </a:t>
            </a:r>
            <a:r>
              <a:rPr lang="nb-NO" sz="1800" dirty="0">
                <a:solidFill>
                  <a:srgbClr val="000000"/>
                </a:solidFill>
              </a:rPr>
              <a:t>vil jeg undersøke </a:t>
            </a:r>
            <a:r>
              <a:rPr lang="nb-NO" sz="1800" dirty="0" smtClean="0">
                <a:solidFill>
                  <a:srgbClr val="000000"/>
                </a:solidFill>
              </a:rPr>
              <a:t>det)</a:t>
            </a:r>
            <a:endParaRPr lang="nb-NO" sz="1800" dirty="0">
              <a:solidFill>
                <a:srgbClr val="000000"/>
              </a:solidFill>
            </a:endParaRPr>
          </a:p>
          <a:p>
            <a:r>
              <a:rPr lang="nb-NO" sz="2000" dirty="0">
                <a:solidFill>
                  <a:srgbClr val="000000"/>
                </a:solidFill>
              </a:rPr>
              <a:t>Metoden kan også være kapittel 2</a:t>
            </a:r>
            <a:endParaRPr lang="nb-NO" dirty="0">
              <a:solidFill>
                <a:srgbClr val="000000"/>
              </a:solidFill>
            </a:endParaRP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(nærliggende å velge dersom du står overfor omfattende gjennomgående metodeproblem)</a:t>
            </a:r>
          </a:p>
          <a:p>
            <a:r>
              <a:rPr lang="nb-NO" sz="2000" dirty="0">
                <a:solidFill>
                  <a:srgbClr val="000000"/>
                </a:solidFill>
              </a:rPr>
              <a:t>Behandlingen av metodespørsmål kan være felles eller separat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Gjennomgående metodespørsmål kan gjerne behandles </a:t>
            </a:r>
            <a:r>
              <a:rPr lang="nb-NO" sz="1800" i="1" dirty="0">
                <a:solidFill>
                  <a:srgbClr val="000000"/>
                </a:solidFill>
              </a:rPr>
              <a:t>felles</a:t>
            </a:r>
            <a:r>
              <a:rPr lang="nb-NO" sz="1800" dirty="0">
                <a:solidFill>
                  <a:srgbClr val="000000"/>
                </a:solidFill>
              </a:rPr>
              <a:t> i kapittel 1 eller 2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Særlige metodespørsmål kan gjerne behandles separat der de er aktuelle</a:t>
            </a:r>
          </a:p>
          <a:p>
            <a:pPr lvl="1"/>
            <a:r>
              <a:rPr lang="nb-NO" sz="1800" dirty="0" smtClean="0">
                <a:solidFill>
                  <a:srgbClr val="000000"/>
                </a:solidFill>
              </a:rPr>
              <a:t>Sprer du diskusjonen av metode, bør du i kapittel </a:t>
            </a:r>
            <a:r>
              <a:rPr lang="nb-NO" sz="1800" dirty="0">
                <a:solidFill>
                  <a:srgbClr val="000000"/>
                </a:solidFill>
              </a:rPr>
              <a:t>1 eller 2 </a:t>
            </a:r>
            <a:r>
              <a:rPr lang="nb-NO" sz="1800" dirty="0" smtClean="0">
                <a:solidFill>
                  <a:srgbClr val="000000"/>
                </a:solidFill>
              </a:rPr>
              <a:t>opplyse hvor </a:t>
            </a:r>
            <a:r>
              <a:rPr lang="nb-NO" sz="1800" dirty="0">
                <a:solidFill>
                  <a:srgbClr val="000000"/>
                </a:solidFill>
              </a:rPr>
              <a:t>metodespørsmålene er plasserte</a:t>
            </a:r>
          </a:p>
          <a:p>
            <a:r>
              <a:rPr lang="nb-NO" sz="2000" dirty="0">
                <a:solidFill>
                  <a:srgbClr val="000000"/>
                </a:solidFill>
              </a:rPr>
              <a:t>Metodedelen vil/bør/kan ofte innbefatte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Refleksjoner knyttet til den tverr-/flerfaglige tilnærmingen</a:t>
            </a:r>
          </a:p>
          <a:p>
            <a:pPr lvl="1"/>
            <a:r>
              <a:rPr lang="nb-NO" sz="1800" dirty="0" smtClean="0">
                <a:solidFill>
                  <a:srgbClr val="000000"/>
                </a:solidFill>
              </a:rPr>
              <a:t>Om kildekritisk tilnærming (jf særlig dokumentstudier)</a:t>
            </a:r>
          </a:p>
          <a:p>
            <a:pPr lvl="1"/>
            <a:r>
              <a:rPr lang="nb-NO" sz="1800" dirty="0" smtClean="0">
                <a:solidFill>
                  <a:srgbClr val="000000"/>
                </a:solidFill>
              </a:rPr>
              <a:t>Om </a:t>
            </a:r>
            <a:r>
              <a:rPr lang="nb-NO" sz="1800" dirty="0">
                <a:solidFill>
                  <a:srgbClr val="000000"/>
                </a:solidFill>
              </a:rPr>
              <a:t>en kvalitativ og/eller kvantitativ metode</a:t>
            </a:r>
          </a:p>
          <a:p>
            <a:pPr lvl="1"/>
            <a:r>
              <a:rPr lang="nb-NO" sz="1800" dirty="0" smtClean="0">
                <a:solidFill>
                  <a:srgbClr val="000000"/>
                </a:solidFill>
              </a:rPr>
              <a:t>Om </a:t>
            </a:r>
            <a:r>
              <a:rPr lang="nb-NO" sz="1800" dirty="0">
                <a:solidFill>
                  <a:srgbClr val="000000"/>
                </a:solidFill>
              </a:rPr>
              <a:t>håndtering av rettskildemateriale/juridisk </a:t>
            </a:r>
            <a:r>
              <a:rPr lang="nb-NO" sz="1800" dirty="0" smtClean="0">
                <a:solidFill>
                  <a:srgbClr val="000000"/>
                </a:solidFill>
              </a:rPr>
              <a:t>metode</a:t>
            </a:r>
          </a:p>
          <a:p>
            <a:pPr lvl="1"/>
            <a:r>
              <a:rPr lang="nb-NO" sz="1800" dirty="0" smtClean="0">
                <a:solidFill>
                  <a:srgbClr val="000000"/>
                </a:solidFill>
              </a:rPr>
              <a:t>Veldig viktig at metodedelen er problemorientert (ikke bare redegjørende)</a:t>
            </a:r>
            <a:endParaRPr lang="nb-NO" sz="1800" dirty="0">
              <a:solidFill>
                <a:srgbClr val="000000"/>
              </a:solidFill>
            </a:endParaRPr>
          </a:p>
          <a:p>
            <a:endParaRPr lang="nb-NO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>
                <a:solidFill>
                  <a:srgbClr val="3333FF"/>
                </a:solidFill>
              </a:rPr>
              <a:t>Forskningsstatus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2000" dirty="0">
                <a:solidFill>
                  <a:srgbClr val="000000"/>
                </a:solidFill>
              </a:rPr>
              <a:t>Forskningsstatus kan: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være et eget punkt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være en </a:t>
            </a:r>
            <a:r>
              <a:rPr lang="nb-NO" sz="1800" dirty="0" smtClean="0">
                <a:solidFill>
                  <a:srgbClr val="000000"/>
                </a:solidFill>
              </a:rPr>
              <a:t>integrert </a:t>
            </a:r>
            <a:r>
              <a:rPr lang="nb-NO" sz="1800" dirty="0">
                <a:solidFill>
                  <a:srgbClr val="000000"/>
                </a:solidFill>
              </a:rPr>
              <a:t>del av problemstillingen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bør angi rammene for den forskningen som er undersøkt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trenger ikke å være omfattende redegjørelse (utvalg)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kan med fordel ta utgangspunkt i det teoriområdet mv som den teorien du planlegger å anvende i oppgaven tilhører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undersøkelse av forskningsstatus på området kan begrunne en (kort) nærmere redegjørelse for hvilken informasjonssøking som ligger til grunn for “status”</a:t>
            </a:r>
            <a:endParaRPr lang="nb-NO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48" y="0"/>
            <a:ext cx="7772400" cy="1143000"/>
          </a:xfrm>
        </p:spPr>
        <p:txBody>
          <a:bodyPr/>
          <a:lstStyle/>
          <a:p>
            <a:r>
              <a:rPr lang="nb-NO" sz="2800" dirty="0" smtClean="0">
                <a:solidFill>
                  <a:srgbClr val="3333FF"/>
                </a:solidFill>
              </a:rPr>
              <a:t>Teori, faktiske beskrivelser, analyser og drøftelser</a:t>
            </a:r>
            <a:endParaRPr lang="nb-NO" sz="2800" dirty="0">
              <a:solidFill>
                <a:srgbClr val="3333FF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00108"/>
            <a:ext cx="8077200" cy="5400692"/>
          </a:xfrm>
        </p:spPr>
        <p:txBody>
          <a:bodyPr/>
          <a:lstStyle/>
          <a:p>
            <a:r>
              <a:rPr lang="nb-NO" sz="2000" dirty="0">
                <a:solidFill>
                  <a:srgbClr val="000000"/>
                </a:solidFill>
              </a:rPr>
              <a:t>Ofte ikke lurt å ta for seg hvert “hele element” ad </a:t>
            </a:r>
            <a:r>
              <a:rPr lang="nb-NO" sz="2000" dirty="0" smtClean="0">
                <a:solidFill>
                  <a:srgbClr val="000000"/>
                </a:solidFill>
              </a:rPr>
              <a:t>gangen </a:t>
            </a:r>
            <a:r>
              <a:rPr lang="nb-NO" sz="1800" dirty="0" smtClean="0">
                <a:solidFill>
                  <a:srgbClr val="000000"/>
                </a:solidFill>
              </a:rPr>
              <a:t>(all teori, </a:t>
            </a:r>
            <a:r>
              <a:rPr lang="nb-NO" sz="1800" dirty="0">
                <a:solidFill>
                  <a:srgbClr val="000000"/>
                </a:solidFill>
              </a:rPr>
              <a:t>all faktisk beskrivelse, all </a:t>
            </a:r>
            <a:r>
              <a:rPr lang="nb-NO" sz="1800" dirty="0" smtClean="0">
                <a:solidFill>
                  <a:srgbClr val="000000"/>
                </a:solidFill>
              </a:rPr>
              <a:t>teorianvendelse)</a:t>
            </a:r>
          </a:p>
          <a:p>
            <a:r>
              <a:rPr lang="nb-NO" sz="1800" dirty="0" smtClean="0">
                <a:solidFill>
                  <a:srgbClr val="000000"/>
                </a:solidFill>
              </a:rPr>
              <a:t>Vil ofte være lurt å zoome (først oversikt, så fordypning/detaljer på ”riktig sted”)</a:t>
            </a:r>
          </a:p>
          <a:p>
            <a:r>
              <a:rPr lang="nb-NO" sz="1800" dirty="0" smtClean="0">
                <a:solidFill>
                  <a:srgbClr val="000000"/>
                </a:solidFill>
              </a:rPr>
              <a:t>Dags ”teigblanding”:</a:t>
            </a:r>
          </a:p>
          <a:p>
            <a:pPr lvl="2">
              <a:buNone/>
            </a:pPr>
            <a:r>
              <a:rPr lang="nb-NO" sz="1600" b="1" dirty="0" smtClean="0">
                <a:solidFill>
                  <a:srgbClr val="000000"/>
                </a:solidFill>
              </a:rPr>
              <a:t>2  Oversikt over relevant teori</a:t>
            </a:r>
          </a:p>
          <a:p>
            <a:pPr lvl="2">
              <a:buNone/>
            </a:pPr>
            <a:r>
              <a:rPr lang="nb-NO" sz="1600" b="1" dirty="0" smtClean="0">
                <a:solidFill>
                  <a:srgbClr val="000000"/>
                </a:solidFill>
              </a:rPr>
              <a:t>3	Oversikt over </a:t>
            </a:r>
            <a:r>
              <a:rPr lang="nb-NO" sz="1600" b="1" dirty="0" err="1" smtClean="0">
                <a:solidFill>
                  <a:srgbClr val="000000"/>
                </a:solidFill>
              </a:rPr>
              <a:t>caset</a:t>
            </a:r>
            <a:endParaRPr lang="nb-NO" sz="1600" b="1" dirty="0" smtClean="0">
              <a:solidFill>
                <a:srgbClr val="000000"/>
              </a:solidFill>
            </a:endParaRPr>
          </a:p>
          <a:p>
            <a:pPr lvl="2">
              <a:buNone/>
            </a:pPr>
            <a:r>
              <a:rPr lang="nb-NO" sz="1600" dirty="0" smtClean="0">
                <a:solidFill>
                  <a:srgbClr val="000000"/>
                </a:solidFill>
              </a:rPr>
              <a:t>3.1  Innledning</a:t>
            </a:r>
          </a:p>
          <a:p>
            <a:pPr lvl="2">
              <a:buNone/>
            </a:pPr>
            <a:r>
              <a:rPr lang="nb-NO" sz="1600" dirty="0" smtClean="0">
                <a:solidFill>
                  <a:srgbClr val="000000"/>
                </a:solidFill>
              </a:rPr>
              <a:t>3.2  Organisering og oppgaver</a:t>
            </a:r>
          </a:p>
          <a:p>
            <a:pPr lvl="2">
              <a:buNone/>
            </a:pPr>
            <a:r>
              <a:rPr lang="nb-NO" sz="1600" dirty="0" smtClean="0">
                <a:solidFill>
                  <a:srgbClr val="000000"/>
                </a:solidFill>
              </a:rPr>
              <a:t>3.3   Rettslig regulering</a:t>
            </a:r>
          </a:p>
          <a:p>
            <a:pPr lvl="2">
              <a:buNone/>
            </a:pPr>
            <a:r>
              <a:rPr lang="nb-NO" sz="1600" dirty="0" smtClean="0">
                <a:solidFill>
                  <a:srgbClr val="000000"/>
                </a:solidFill>
              </a:rPr>
              <a:t>3.4   Informasjonssystemer</a:t>
            </a:r>
          </a:p>
          <a:p>
            <a:pPr lvl="2">
              <a:buNone/>
            </a:pPr>
            <a:r>
              <a:rPr lang="nb-NO" sz="1600" dirty="0" smtClean="0">
                <a:solidFill>
                  <a:srgbClr val="000000"/>
                </a:solidFill>
              </a:rPr>
              <a:t>3.5   Den videre framstillingen</a:t>
            </a:r>
          </a:p>
          <a:p>
            <a:pPr lvl="2">
              <a:buNone/>
            </a:pPr>
            <a:r>
              <a:rPr lang="nb-NO" sz="1600" b="1" dirty="0" smtClean="0">
                <a:solidFill>
                  <a:srgbClr val="000000"/>
                </a:solidFill>
              </a:rPr>
              <a:t>4	Problemstilling </a:t>
            </a:r>
            <a:r>
              <a:rPr lang="nb-NO" sz="1600" b="1" dirty="0" smtClean="0">
                <a:solidFill>
                  <a:srgbClr val="000000"/>
                </a:solidFill>
              </a:rPr>
              <a:t>1 [osv]</a:t>
            </a:r>
            <a:endParaRPr lang="nb-NO" sz="1600" b="1" dirty="0" smtClean="0">
              <a:solidFill>
                <a:srgbClr val="000000"/>
              </a:solidFill>
            </a:endParaRPr>
          </a:p>
          <a:p>
            <a:pPr lvl="2">
              <a:buNone/>
            </a:pPr>
            <a:r>
              <a:rPr lang="nb-NO" sz="1600" dirty="0" smtClean="0">
                <a:solidFill>
                  <a:srgbClr val="000000"/>
                </a:solidFill>
              </a:rPr>
              <a:t>4.1  Innledning</a:t>
            </a:r>
          </a:p>
          <a:p>
            <a:pPr lvl="2">
              <a:buNone/>
            </a:pPr>
            <a:r>
              <a:rPr lang="nb-NO" sz="1600" dirty="0" smtClean="0">
                <a:solidFill>
                  <a:srgbClr val="000000"/>
                </a:solidFill>
              </a:rPr>
              <a:t>4.2  Redegjørelse for faktum</a:t>
            </a:r>
          </a:p>
          <a:p>
            <a:pPr lvl="2">
              <a:buNone/>
            </a:pPr>
            <a:r>
              <a:rPr lang="nb-NO" sz="1600" dirty="0" smtClean="0">
                <a:solidFill>
                  <a:srgbClr val="000000"/>
                </a:solidFill>
              </a:rPr>
              <a:t>4.3  Relevant teori og rettslig regulering mv</a:t>
            </a:r>
          </a:p>
          <a:p>
            <a:pPr lvl="2">
              <a:buNone/>
            </a:pPr>
            <a:r>
              <a:rPr lang="nb-NO" sz="1600" dirty="0" smtClean="0">
                <a:solidFill>
                  <a:srgbClr val="000000"/>
                </a:solidFill>
              </a:rPr>
              <a:t>4.4  Drøftelse og </a:t>
            </a:r>
            <a:r>
              <a:rPr lang="nb-NO" sz="1600" dirty="0" smtClean="0">
                <a:solidFill>
                  <a:srgbClr val="000000"/>
                </a:solidFill>
              </a:rPr>
              <a:t>konklusjon der 4.2 og 4.3 brukes aktivt</a:t>
            </a:r>
            <a:endParaRPr lang="nb-NO" sz="1600" dirty="0" smtClean="0">
              <a:solidFill>
                <a:srgbClr val="000000"/>
              </a:solidFill>
            </a:endParaRPr>
          </a:p>
          <a:p>
            <a:pPr lvl="2">
              <a:buNone/>
            </a:pPr>
            <a:r>
              <a:rPr lang="nb-NO" sz="1600" dirty="0" smtClean="0">
                <a:solidFill>
                  <a:srgbClr val="000000"/>
                </a:solidFill>
              </a:rPr>
              <a:t>4.5  </a:t>
            </a:r>
            <a:r>
              <a:rPr lang="nb-NO" sz="1600" dirty="0" smtClean="0">
                <a:solidFill>
                  <a:srgbClr val="000000"/>
                </a:solidFill>
              </a:rPr>
              <a:t>Forslag </a:t>
            </a:r>
            <a:r>
              <a:rPr lang="nb-NO" sz="1600" smtClean="0">
                <a:solidFill>
                  <a:srgbClr val="000000"/>
                </a:solidFill>
              </a:rPr>
              <a:t>til endring mv</a:t>
            </a:r>
            <a:endParaRPr lang="nb-NO" sz="1600" dirty="0" smtClean="0">
              <a:solidFill>
                <a:srgbClr val="000000"/>
              </a:solidFill>
            </a:endParaRPr>
          </a:p>
          <a:p>
            <a:pPr lvl="1">
              <a:buAutoNum type="arabicPeriod" startAt="2"/>
            </a:pPr>
            <a:endParaRPr lang="nb-NO" sz="140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r>
              <a:rPr lang="nb-NO" sz="2800" dirty="0">
                <a:solidFill>
                  <a:srgbClr val="3333FF"/>
                </a:solidFill>
              </a:rPr>
              <a:t>Konklusjoner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772400" cy="4648200"/>
          </a:xfrm>
        </p:spPr>
        <p:txBody>
          <a:bodyPr/>
          <a:lstStyle/>
          <a:p>
            <a:r>
              <a:rPr lang="nb-NO" sz="2000" dirty="0">
                <a:solidFill>
                  <a:srgbClr val="000000"/>
                </a:solidFill>
              </a:rPr>
              <a:t>Konklusjoner bør normalt ikke ha preg av oppsummering</a:t>
            </a:r>
          </a:p>
          <a:p>
            <a:r>
              <a:rPr lang="nb-NO" sz="2000" dirty="0">
                <a:solidFill>
                  <a:srgbClr val="000000"/>
                </a:solidFill>
              </a:rPr>
              <a:t>Konklusjoner skal gi svar på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problemstillingen(e) og eventuelle hypoteser, og/eller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hva du anser som anbefalte handlinger mv (veien videre), og/eller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behovet for videre forskning</a:t>
            </a:r>
          </a:p>
          <a:p>
            <a:r>
              <a:rPr lang="nb-NO" sz="2000" dirty="0">
                <a:solidFill>
                  <a:srgbClr val="000000"/>
                </a:solidFill>
              </a:rPr>
              <a:t>Konklusjonen kan gjerne (også) knytte tilbake til aktualitet, forskningsstatus mv; og innebærer ofte at en går “</a:t>
            </a:r>
            <a:r>
              <a:rPr lang="nb-NO" sz="2000" dirty="0" smtClean="0">
                <a:solidFill>
                  <a:srgbClr val="000000"/>
                </a:solidFill>
              </a:rPr>
              <a:t>ett </a:t>
            </a:r>
            <a:r>
              <a:rPr lang="nb-NO" sz="2000" dirty="0">
                <a:solidFill>
                  <a:srgbClr val="000000"/>
                </a:solidFill>
              </a:rPr>
              <a:t>trinn opp”</a:t>
            </a:r>
          </a:p>
          <a:p>
            <a:r>
              <a:rPr lang="nb-NO" sz="2000" dirty="0">
                <a:solidFill>
                  <a:srgbClr val="000000"/>
                </a:solidFill>
              </a:rPr>
              <a:t>Viktig å bruke en tekstoppsett som gjør at viktige elementer i konklusjonen kommer klart frem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Overskrifter</a:t>
            </a:r>
          </a:p>
          <a:p>
            <a:pPr lvl="1"/>
            <a:r>
              <a:rPr lang="nb-NO" sz="1800" dirty="0">
                <a:solidFill>
                  <a:srgbClr val="000000"/>
                </a:solidFill>
              </a:rPr>
              <a:t>Tekstavsnitt</a:t>
            </a:r>
          </a:p>
          <a:p>
            <a:pPr lvl="1"/>
            <a:r>
              <a:rPr lang="nb-NO" sz="1800" dirty="0" err="1" smtClean="0">
                <a:solidFill>
                  <a:srgbClr val="000000"/>
                </a:solidFill>
              </a:rPr>
              <a:t>Kulepunkter</a:t>
            </a:r>
            <a:endParaRPr lang="nb-NO" sz="1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">
      <a:dk1>
        <a:srgbClr val="000099"/>
      </a:dk1>
      <a:lt1>
        <a:srgbClr val="FFFFCC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E2"/>
      </a:accent3>
      <a:accent4>
        <a:srgbClr val="000082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rgbClr val="3333FF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rgbClr val="3333FF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686</Words>
  <Application>Microsoft PowerPoint</Application>
  <PresentationFormat>Skjermfremvisning (4:3)</PresentationFormat>
  <Paragraphs>98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0" baseType="lpstr">
      <vt:lpstr>Office-tema</vt:lpstr>
      <vt:lpstr>Om å disponere masteroppgaver               i forvaltningsinformatikk</vt:lpstr>
      <vt:lpstr>Litt generelt om å disponere</vt:lpstr>
      <vt:lpstr>Noen standardelementer</vt:lpstr>
      <vt:lpstr>Aktualitet og problemstilling</vt:lpstr>
      <vt:lpstr>Oversikt over fremstillingen</vt:lpstr>
      <vt:lpstr>Metode</vt:lpstr>
      <vt:lpstr>Forskningsstatus</vt:lpstr>
      <vt:lpstr>Teori, faktiske beskrivelser, analyser og drøftelser</vt:lpstr>
      <vt:lpstr>Konklusjoner</vt:lpstr>
    </vt:vector>
  </TitlesOfParts>
  <Company>uio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 å disponere masteroppgaver</dc:title>
  <dc:creator>Administrator</dc:creator>
  <cp:lastModifiedBy>dagws</cp:lastModifiedBy>
  <cp:revision>7</cp:revision>
  <cp:lastPrinted>2006-03-15T00:05:56Z</cp:lastPrinted>
  <dcterms:created xsi:type="dcterms:W3CDTF">2006-03-14T21:55:56Z</dcterms:created>
  <dcterms:modified xsi:type="dcterms:W3CDTF">2014-04-22T21:57:46Z</dcterms:modified>
</cp:coreProperties>
</file>