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10"/>
  </p:handoutMasterIdLst>
  <p:sldIdLst>
    <p:sldId id="256" r:id="rId2"/>
    <p:sldId id="257" r:id="rId3"/>
    <p:sldId id="261" r:id="rId4"/>
    <p:sldId id="265" r:id="rId5"/>
    <p:sldId id="262" r:id="rId6"/>
    <p:sldId id="258" r:id="rId7"/>
    <p:sldId id="263" r:id="rId8"/>
    <p:sldId id="264" r:id="rId9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660066"/>
    <a:srgbClr val="CC3300"/>
    <a:srgbClr val="FFCC00"/>
    <a:srgbClr val="FF3300"/>
    <a:srgbClr val="0000CC"/>
    <a:srgbClr val="9900CC"/>
    <a:srgbClr val="CC3399"/>
    <a:srgbClr val="00660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78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b-NO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8B74A59-1467-4BC9-8A59-3F10AAB289BA}" type="slidenum">
              <a:rPr lang="nb-NO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3E0F4C-BE3E-4DD3-96DD-BEEDAE394E6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E68460-5947-4E4F-9463-871B0F04A247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522C0D-09D5-4E17-83BE-A6E0E721E54D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41AFCC-9D7B-45E7-89A1-507072B7F394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32F92B-D510-4DD9-A313-8AFFFBEF709F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7E061A-733B-4090-8EDC-1BC07692AC5B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4EA19-081F-49D8-80ED-3C8A5EFE9A7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BCC41-118E-4BBB-A10C-EC75DBFEDDBB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175BF9-2BA1-426D-ACBB-B2945DEDDA5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5178-C036-44E9-841F-C7EB6A6D55EF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F4098D-7C29-45A2-AAC0-CFB7AD50997A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0EA153F-4366-4AFF-AECE-C5A14A614940}" type="slidenum">
              <a:rPr lang="nb-NO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472" y="2357430"/>
            <a:ext cx="8101042" cy="1143000"/>
          </a:xfrm>
        </p:spPr>
        <p:txBody>
          <a:bodyPr/>
          <a:lstStyle/>
          <a:p>
            <a:pPr algn="l"/>
            <a:r>
              <a:rPr lang="nb-NO" sz="1800" dirty="0" smtClean="0">
                <a:solidFill>
                  <a:schemeClr val="tx1"/>
                </a:solidFill>
              </a:rPr>
              <a:t>Skrive masteroppgave i forvaltningsinformatikk:</a:t>
            </a:r>
            <a:r>
              <a:rPr lang="nb-NO" sz="3200" dirty="0" smtClean="0">
                <a:solidFill>
                  <a:schemeClr val="accent2"/>
                </a:solidFill>
              </a:rPr>
              <a:t/>
            </a:r>
            <a:br>
              <a:rPr lang="nb-NO" sz="3200" dirty="0" smtClean="0">
                <a:solidFill>
                  <a:schemeClr val="accent2"/>
                </a:solidFill>
              </a:rPr>
            </a:br>
            <a:r>
              <a:rPr lang="nb-NO" sz="3200" dirty="0" smtClean="0">
                <a:solidFill>
                  <a:schemeClr val="accent2"/>
                </a:solidFill>
              </a:rPr>
              <a:t>Fra valg </a:t>
            </a:r>
            <a:r>
              <a:rPr lang="nb-NO" sz="3200" dirty="0">
                <a:solidFill>
                  <a:schemeClr val="accent2"/>
                </a:solidFill>
              </a:rPr>
              <a:t>av </a:t>
            </a:r>
            <a:r>
              <a:rPr lang="nb-NO" sz="3200" dirty="0" smtClean="0">
                <a:solidFill>
                  <a:schemeClr val="accent2"/>
                </a:solidFill>
              </a:rPr>
              <a:t>emne </a:t>
            </a:r>
            <a:r>
              <a:rPr lang="nb-NO" sz="3200" dirty="0" smtClean="0">
                <a:solidFill>
                  <a:schemeClr val="accent2"/>
                </a:solidFill>
              </a:rPr>
              <a:t>til</a:t>
            </a:r>
            <a:br>
              <a:rPr lang="nb-NO" sz="3200" dirty="0" smtClean="0">
                <a:solidFill>
                  <a:schemeClr val="accent2"/>
                </a:solidFill>
              </a:rPr>
            </a:br>
            <a:r>
              <a:rPr lang="nb-NO" sz="3200" dirty="0" smtClean="0">
                <a:solidFill>
                  <a:schemeClr val="accent2"/>
                </a:solidFill>
              </a:rPr>
              <a:t>forskningsspørsmål </a:t>
            </a:r>
            <a:r>
              <a:rPr lang="nb-NO" sz="3200" dirty="0" smtClean="0">
                <a:solidFill>
                  <a:schemeClr val="accent2"/>
                </a:solidFill>
              </a:rPr>
              <a:t>på to nivåer</a:t>
            </a:r>
            <a:br>
              <a:rPr lang="nb-NO" sz="3200" dirty="0" smtClean="0">
                <a:solidFill>
                  <a:schemeClr val="accent2"/>
                </a:solidFill>
              </a:rPr>
            </a:br>
            <a:endParaRPr lang="nb-NO" sz="20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400"/>
              <a:t>Dag Wiese Schartum, AFIN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762000" y="381000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Valg av overordnet problemstilling (emne)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533400" y="990600"/>
            <a:ext cx="8001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/>
              <a:t>Jf ”emne” i konkret forstand: ”grovt tildannet stykke til å lage noe av”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i="1" dirty="0"/>
              <a:t>Problemstillingen</a:t>
            </a:r>
            <a:r>
              <a:rPr lang="nb-NO" sz="1800" dirty="0"/>
              <a:t> vil bli stadig mer presist formulert i løpet av vårsemesteret</a:t>
            </a:r>
            <a:endParaRPr lang="nb-NO" sz="20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/>
              <a:t>Valg av emne/problemstilling kan </a:t>
            </a:r>
            <a:r>
              <a:rPr lang="nb-NO" sz="1800" dirty="0" smtClean="0"/>
              <a:t>skje </a:t>
            </a:r>
            <a:r>
              <a:rPr lang="nb-NO" sz="1800" dirty="0"/>
              <a:t>med utgangspunkt i </a:t>
            </a:r>
            <a:r>
              <a:rPr lang="nb-NO" sz="1800" dirty="0" smtClean="0"/>
              <a:t>emnebanken</a:t>
            </a:r>
            <a:r>
              <a:rPr lang="nb-NO" sz="2000" dirty="0" smtClean="0"/>
              <a:t> </a:t>
            </a:r>
            <a:r>
              <a:rPr lang="nb-NO" sz="1200" dirty="0"/>
              <a:t>http://www.jus.uio.no/iri/studier/oppgave/index.html</a:t>
            </a:r>
            <a:r>
              <a:rPr lang="nb-NO" sz="1400" dirty="0"/>
              <a:t>,  </a:t>
            </a:r>
            <a:r>
              <a:rPr lang="nb-NO" sz="1800" dirty="0"/>
              <a:t>men </a:t>
            </a:r>
            <a:r>
              <a:rPr lang="nb-NO" sz="1800" dirty="0" smtClean="0"/>
              <a:t>den er kanskje best egnet som inspirasjon og dere er ikke på noen måte bundet av den</a:t>
            </a:r>
            <a:endParaRPr lang="nb-NO" sz="1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/>
              <a:t>Valget kan/bør/vil styres av én </a:t>
            </a:r>
            <a:r>
              <a:rPr lang="nb-NO" sz="1800" dirty="0" smtClean="0"/>
              <a:t>eller flere av </a:t>
            </a:r>
            <a:r>
              <a:rPr lang="nb-NO" sz="1800" dirty="0"/>
              <a:t>de følgende begrunnelsene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Egne interesser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Forhåndskunnskaper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Muligheter for å samarbeide med andre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Vitetrang og nysgjerrighet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Yrkesrelevans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Samfunnsmessig betydning</a:t>
            </a:r>
            <a:endParaRPr lang="nb-NO" sz="1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/>
              <a:t>Valg av overordnet problemstilling/emne skal skje innen </a:t>
            </a:r>
            <a:r>
              <a:rPr lang="nb-NO" sz="1800" dirty="0" smtClean="0"/>
              <a:t>3. </a:t>
            </a:r>
            <a:r>
              <a:rPr lang="nb-NO" sz="1800" dirty="0"/>
              <a:t>februar</a:t>
            </a:r>
            <a:r>
              <a:rPr lang="nb-NO" sz="2000" dirty="0"/>
              <a:t> </a:t>
            </a:r>
            <a:r>
              <a:rPr lang="nb-NO" sz="1400" dirty="0"/>
              <a:t>(diskuteres med veileder i ukene </a:t>
            </a:r>
            <a:r>
              <a:rPr lang="nb-NO" sz="1400" dirty="0" smtClean="0"/>
              <a:t>5/6 </a:t>
            </a:r>
            <a:r>
              <a:rPr lang="nb-NO" sz="1400" dirty="0"/>
              <a:t>og deretter i studentgruppe i uke </a:t>
            </a:r>
            <a:r>
              <a:rPr lang="nb-NO" sz="1400" dirty="0" smtClean="0"/>
              <a:t>6.  </a:t>
            </a:r>
            <a:r>
              <a:rPr lang="nb-NO" sz="1400" dirty="0"/>
              <a:t>Tilbakemelding fra veileder innen </a:t>
            </a:r>
            <a:r>
              <a:rPr lang="nb-NO" sz="1400" dirty="0" smtClean="0"/>
              <a:t>20.2</a:t>
            </a:r>
            <a:r>
              <a:rPr lang="nb-NO" sz="1400" dirty="0"/>
              <a:t>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2000" dirty="0"/>
              <a:t>Situasjonen er ofte at det står mellom flere gode valg, og valget er derfor ikke så dramatisk  </a:t>
            </a:r>
            <a:r>
              <a:rPr lang="nb-NO" sz="2600" dirty="0">
                <a:solidFill>
                  <a:srgbClr val="FF0000"/>
                </a:solidFill>
                <a:sym typeface="Wingdings" pitchFamily="2" charset="2"/>
              </a:rPr>
              <a:t></a:t>
            </a:r>
            <a:endParaRPr lang="nb-NO" sz="2600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20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500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0" dur="500"/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5" dur="500"/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0" dur="500"/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1143000"/>
          </a:xfrm>
        </p:spPr>
        <p:txBody>
          <a:bodyPr/>
          <a:lstStyle/>
          <a:p>
            <a:r>
              <a:rPr lang="nb-NO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 om </a:t>
            </a:r>
            <a:r>
              <a:rPr lang="nb-NO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forvaltningsinformatisk vinkling</a:t>
            </a:r>
            <a:endParaRPr lang="nb-NO" sz="2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24000"/>
            <a:ext cx="7772400" cy="4495800"/>
          </a:xfrm>
        </p:spPr>
        <p:txBody>
          <a:bodyPr/>
          <a:lstStyle/>
          <a:p>
            <a:r>
              <a:rPr lang="nb-NO" sz="2000" dirty="0"/>
              <a:t>Faglig vinkling</a:t>
            </a:r>
          </a:p>
          <a:p>
            <a:pPr lvl="1"/>
            <a:r>
              <a:rPr lang="nb-NO" sz="1800" dirty="0"/>
              <a:t>Oppgaver i forvaltningsinformatikk er </a:t>
            </a:r>
            <a:r>
              <a:rPr lang="nb-NO" sz="1800" dirty="0" smtClean="0"/>
              <a:t>karakterisert ved anvendelse </a:t>
            </a:r>
            <a:r>
              <a:rPr lang="nb-NO" sz="1800" dirty="0"/>
              <a:t>av fler- eller tverrfaglig forskningsmetode som </a:t>
            </a:r>
            <a:r>
              <a:rPr lang="nb-NO" sz="1800" dirty="0" smtClean="0"/>
              <a:t>involverer  </a:t>
            </a:r>
            <a:r>
              <a:rPr lang="nb-NO" sz="1800" dirty="0"/>
              <a:t>jus, samfunnsvitenskap og informatikk</a:t>
            </a:r>
          </a:p>
          <a:p>
            <a:pPr lvl="1"/>
            <a:r>
              <a:rPr lang="nb-NO" sz="1800" dirty="0"/>
              <a:t>Kan velge vinklinger som gir ulik vekt på de forskjellige faglige aspektene</a:t>
            </a:r>
          </a:p>
          <a:p>
            <a:r>
              <a:rPr lang="nb-NO" sz="2000" dirty="0"/>
              <a:t>Teoretisk/praktisk vinkling</a:t>
            </a:r>
          </a:p>
          <a:p>
            <a:pPr lvl="1"/>
            <a:r>
              <a:rPr lang="nb-NO" sz="1800" dirty="0"/>
              <a:t>Typisk </a:t>
            </a:r>
            <a:r>
              <a:rPr lang="nb-NO" sz="1800" dirty="0" smtClean="0"/>
              <a:t>både å ha </a:t>
            </a:r>
            <a:r>
              <a:rPr lang="nb-NO" sz="1800" dirty="0"/>
              <a:t>teoretisk og praktisk sikte </a:t>
            </a:r>
          </a:p>
          <a:p>
            <a:pPr lvl="1"/>
            <a:r>
              <a:rPr lang="nb-NO" sz="1800" dirty="0"/>
              <a:t>Mange har fokus på styringsidealer mv, ofte med et rettighetsperspektiv</a:t>
            </a:r>
          </a:p>
          <a:p>
            <a:pPr lvl="1"/>
            <a:r>
              <a:rPr lang="nb-NO" sz="1800" dirty="0"/>
              <a:t>Ofte kritisk-konstruktivt, alltid uavhengig</a:t>
            </a:r>
          </a:p>
          <a:p>
            <a:r>
              <a:rPr lang="nb-NO" sz="2000" dirty="0"/>
              <a:t>Aktørvinkling</a:t>
            </a:r>
          </a:p>
          <a:p>
            <a:pPr lvl="1"/>
            <a:r>
              <a:rPr lang="nb-NO" sz="1800" dirty="0"/>
              <a:t>Emnet vil ofte </a:t>
            </a:r>
            <a:r>
              <a:rPr lang="nb-NO" sz="1800" dirty="0" smtClean="0"/>
              <a:t>gjelde </a:t>
            </a:r>
            <a:r>
              <a:rPr lang="nb-NO" sz="1800" dirty="0"/>
              <a:t>offentlig sektor, men </a:t>
            </a:r>
            <a:r>
              <a:rPr lang="nb-NO" sz="1800" dirty="0" smtClean="0"/>
              <a:t>dette innebærer ikke at en bare har </a:t>
            </a:r>
            <a:r>
              <a:rPr lang="nb-NO" sz="1800" dirty="0"/>
              <a:t>forvaltningen som ståsted (jf figuren </a:t>
            </a:r>
            <a:r>
              <a:rPr lang="nb-NO" sz="1800" dirty="0" smtClean="0"/>
              <a:t>på side 5)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viktigste trinnene slik Dag forestiller seg det</a:t>
            </a:r>
            <a:endParaRPr lang="nb-NO" sz="2800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nb-NO" sz="1800" dirty="0" smtClean="0"/>
              <a:t>Fastleggelse av emne(område) [noe om …]</a:t>
            </a:r>
          </a:p>
          <a:p>
            <a:pPr>
              <a:buFont typeface="+mj-lt"/>
              <a:buAutoNum type="arabicPeriod"/>
            </a:pPr>
            <a:r>
              <a:rPr lang="nb-NO" sz="1800" dirty="0" smtClean="0"/>
              <a:t>Idéskisse, alt. 1 </a:t>
            </a:r>
            <a:r>
              <a:rPr lang="nb-NO" sz="1800" dirty="0" smtClean="0"/>
              <a:t>[skriv om emneområdet i saksprosa – 1 – 3 sider]</a:t>
            </a:r>
          </a:p>
          <a:p>
            <a:pPr>
              <a:buFont typeface="+mj-lt"/>
              <a:buAutoNum type="arabicPeriod"/>
            </a:pPr>
            <a:r>
              <a:rPr lang="nb-NO" sz="1800" dirty="0" smtClean="0"/>
              <a:t>Fastsett overordnet </a:t>
            </a:r>
            <a:r>
              <a:rPr lang="nb-NO" sz="1800" dirty="0" smtClean="0"/>
              <a:t>forskningsspørsmål </a:t>
            </a:r>
            <a:r>
              <a:rPr lang="nb-NO" sz="1800" dirty="0" smtClean="0"/>
              <a:t>[hva skal du finne svar på?]</a:t>
            </a:r>
          </a:p>
          <a:p>
            <a:pPr>
              <a:buFont typeface="+mj-lt"/>
              <a:buAutoNum type="arabicPeriod"/>
            </a:pPr>
            <a:r>
              <a:rPr lang="nb-NO" sz="1800" dirty="0" smtClean="0"/>
              <a:t>Idéskisse, alt. 2 </a:t>
            </a:r>
            <a:r>
              <a:rPr lang="nb-NO" sz="1800" dirty="0" smtClean="0"/>
              <a:t>[kan også komme inn </a:t>
            </a:r>
            <a:r>
              <a:rPr lang="nb-NO" sz="1800" dirty="0" smtClean="0"/>
              <a:t>her, etter </a:t>
            </a:r>
            <a:r>
              <a:rPr lang="nb-NO" sz="1800" dirty="0" smtClean="0"/>
              <a:t>at </a:t>
            </a:r>
            <a:r>
              <a:rPr lang="nb-NO" sz="1800" dirty="0" smtClean="0"/>
              <a:t>overordnet forskningsspørsmål </a:t>
            </a:r>
            <a:r>
              <a:rPr lang="nb-NO" sz="1800" dirty="0" smtClean="0"/>
              <a:t>er fastsatt]</a:t>
            </a:r>
          </a:p>
          <a:p>
            <a:pPr>
              <a:buFont typeface="+mj-lt"/>
              <a:buAutoNum type="arabicPeriod"/>
            </a:pPr>
            <a:r>
              <a:rPr lang="nb-NO" sz="1800" dirty="0" smtClean="0"/>
              <a:t>Fastsett </a:t>
            </a:r>
            <a:r>
              <a:rPr lang="nb-NO" sz="1800" dirty="0" smtClean="0"/>
              <a:t>delspørs</a:t>
            </a:r>
            <a:r>
              <a:rPr lang="nb-NO" sz="1800" dirty="0" smtClean="0"/>
              <a:t>mål</a:t>
            </a:r>
            <a:r>
              <a:rPr lang="nb-NO" sz="1800" dirty="0" smtClean="0"/>
              <a:t>[fra </a:t>
            </a:r>
            <a:r>
              <a:rPr lang="nb-NO" sz="1800" dirty="0" smtClean="0"/>
              <a:t>to til mange for å </a:t>
            </a:r>
            <a:r>
              <a:rPr lang="nb-NO" sz="1800" dirty="0" smtClean="0"/>
              <a:t>konkretisere det overordnede spørsmålet]</a:t>
            </a:r>
            <a:endParaRPr lang="nb-NO" sz="1800" dirty="0" smtClean="0"/>
          </a:p>
          <a:p>
            <a:pPr>
              <a:buFont typeface="+mj-lt"/>
              <a:buAutoNum type="arabicPeriod"/>
            </a:pPr>
            <a:r>
              <a:rPr lang="nb-NO" sz="1800" dirty="0" smtClean="0"/>
              <a:t>Tenke igjennom h</a:t>
            </a:r>
            <a:r>
              <a:rPr lang="nb-NO" sz="1800" dirty="0" smtClean="0"/>
              <a:t>vordan du kan skaffe </a:t>
            </a:r>
            <a:r>
              <a:rPr lang="nb-NO" sz="1800" dirty="0" smtClean="0"/>
              <a:t>sikre svar på spørsmålene </a:t>
            </a:r>
            <a:r>
              <a:rPr lang="nb-NO" sz="1800" dirty="0" smtClean="0"/>
              <a:t>dine </a:t>
            </a:r>
            <a:r>
              <a:rPr lang="nb-NO" sz="1800" dirty="0" smtClean="0"/>
              <a:t>(hvilke metoder må </a:t>
            </a:r>
            <a:r>
              <a:rPr lang="nb-NO" sz="1800" dirty="0" smtClean="0"/>
              <a:t>du </a:t>
            </a:r>
            <a:r>
              <a:rPr lang="nb-NO" sz="1800" dirty="0" smtClean="0"/>
              <a:t>anvende og er problemstillingene </a:t>
            </a:r>
            <a:r>
              <a:rPr lang="nb-NO" sz="1800" dirty="0" smtClean="0"/>
              <a:t>dine </a:t>
            </a:r>
            <a:r>
              <a:rPr lang="nb-NO" sz="1800" dirty="0" smtClean="0"/>
              <a:t>forskbare?)</a:t>
            </a:r>
          </a:p>
          <a:p>
            <a:pPr>
              <a:buFont typeface="+mj-lt"/>
              <a:buAutoNum type="arabicPeriod"/>
            </a:pPr>
            <a:r>
              <a:rPr lang="nb-NO" sz="1800" dirty="0" smtClean="0"/>
              <a:t>Eventuelt justering av </a:t>
            </a:r>
            <a:r>
              <a:rPr lang="nb-NO" sz="1800" dirty="0" smtClean="0"/>
              <a:t>forskningsspørsmålene</a:t>
            </a:r>
            <a:r>
              <a:rPr lang="nb-NO" sz="1800" dirty="0" smtClean="0"/>
              <a:t> </a:t>
            </a:r>
            <a:r>
              <a:rPr lang="nb-NO" sz="1800" dirty="0" smtClean="0"/>
              <a:t>ut i fra vurderingen i 6.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838200"/>
          </a:xfrm>
        </p:spPr>
        <p:txBody>
          <a:bodyPr/>
          <a:lstStyle/>
          <a:p>
            <a:r>
              <a:rPr lang="nb-NO" sz="3200">
                <a:solidFill>
                  <a:schemeClr val="accent2"/>
                </a:solidFill>
              </a:rPr>
              <a:t>Valg av “aktørvinkling”</a:t>
            </a:r>
          </a:p>
        </p:txBody>
      </p:sp>
      <p:grpSp>
        <p:nvGrpSpPr>
          <p:cNvPr id="9238" name="Group 22"/>
          <p:cNvGrpSpPr>
            <a:grpSpLocks/>
          </p:cNvGrpSpPr>
          <p:nvPr/>
        </p:nvGrpSpPr>
        <p:grpSpPr bwMode="auto">
          <a:xfrm>
            <a:off x="3048000" y="2743200"/>
            <a:ext cx="2438400" cy="2286000"/>
            <a:chOff x="1920" y="1728"/>
            <a:chExt cx="1536" cy="1440"/>
          </a:xfrm>
        </p:grpSpPr>
        <p:sp>
          <p:nvSpPr>
            <p:cNvPr id="9219" name="Oval 3"/>
            <p:cNvSpPr>
              <a:spLocks noChangeArrowheads="1"/>
            </p:cNvSpPr>
            <p:nvPr/>
          </p:nvSpPr>
          <p:spPr bwMode="auto">
            <a:xfrm>
              <a:off x="1920" y="1728"/>
              <a:ext cx="1536" cy="144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9220" name="Text Box 4"/>
            <p:cNvSpPr txBox="1">
              <a:spLocks noChangeArrowheads="1"/>
            </p:cNvSpPr>
            <p:nvPr/>
          </p:nvSpPr>
          <p:spPr bwMode="auto">
            <a:xfrm>
              <a:off x="2256" y="2160"/>
              <a:ext cx="11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endParaRPr lang="nb-NO" b="1" dirty="0">
                <a:solidFill>
                  <a:srgbClr val="660066"/>
                </a:solidFill>
              </a:endParaRPr>
            </a:p>
          </p:txBody>
        </p:sp>
      </p:grpSp>
      <p:grpSp>
        <p:nvGrpSpPr>
          <p:cNvPr id="9233" name="Group 17"/>
          <p:cNvGrpSpPr>
            <a:grpSpLocks/>
          </p:cNvGrpSpPr>
          <p:nvPr/>
        </p:nvGrpSpPr>
        <p:grpSpPr bwMode="auto">
          <a:xfrm>
            <a:off x="990600" y="4267200"/>
            <a:ext cx="2362200" cy="1127125"/>
            <a:chOff x="624" y="2688"/>
            <a:chExt cx="1488" cy="710"/>
          </a:xfrm>
        </p:grpSpPr>
        <p:sp>
          <p:nvSpPr>
            <p:cNvPr id="9224" name="Text Box 8"/>
            <p:cNvSpPr txBox="1">
              <a:spLocks noChangeArrowheads="1"/>
            </p:cNvSpPr>
            <p:nvPr/>
          </p:nvSpPr>
          <p:spPr bwMode="auto">
            <a:xfrm>
              <a:off x="624" y="2880"/>
              <a:ext cx="1150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006600"/>
                  </a:solidFill>
                </a:rPr>
                <a:t>Forvaltnings-</a:t>
              </a:r>
            </a:p>
            <a:p>
              <a:r>
                <a:rPr lang="nb-NO">
                  <a:solidFill>
                    <a:srgbClr val="006600"/>
                  </a:solidFill>
                </a:rPr>
                <a:t>organ</a:t>
              </a:r>
            </a:p>
          </p:txBody>
        </p:sp>
        <p:sp>
          <p:nvSpPr>
            <p:cNvPr id="9227" name="Line 11"/>
            <p:cNvSpPr>
              <a:spLocks noChangeShapeType="1"/>
            </p:cNvSpPr>
            <p:nvPr/>
          </p:nvSpPr>
          <p:spPr bwMode="auto">
            <a:xfrm flipV="1">
              <a:off x="1392" y="2688"/>
              <a:ext cx="720" cy="192"/>
            </a:xfrm>
            <a:prstGeom prst="line">
              <a:avLst/>
            </a:prstGeom>
            <a:noFill/>
            <a:ln w="28575">
              <a:solidFill>
                <a:srgbClr val="006600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9235" name="Group 19"/>
          <p:cNvGrpSpPr>
            <a:grpSpLocks/>
          </p:cNvGrpSpPr>
          <p:nvPr/>
        </p:nvGrpSpPr>
        <p:grpSpPr bwMode="auto">
          <a:xfrm>
            <a:off x="4876800" y="1641475"/>
            <a:ext cx="2055813" cy="1406525"/>
            <a:chOff x="3072" y="1034"/>
            <a:chExt cx="1295" cy="886"/>
          </a:xfrm>
        </p:grpSpPr>
        <p:sp>
          <p:nvSpPr>
            <p:cNvPr id="9222" name="Text Box 6"/>
            <p:cNvSpPr txBox="1">
              <a:spLocks noChangeArrowheads="1"/>
            </p:cNvSpPr>
            <p:nvPr/>
          </p:nvSpPr>
          <p:spPr bwMode="auto">
            <a:xfrm>
              <a:off x="3398" y="1034"/>
              <a:ext cx="96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FF3300"/>
                  </a:solidFill>
                </a:rPr>
                <a:t>Næringsliv</a:t>
              </a:r>
            </a:p>
          </p:txBody>
        </p:sp>
        <p:sp>
          <p:nvSpPr>
            <p:cNvPr id="9228" name="Line 12"/>
            <p:cNvSpPr>
              <a:spLocks noChangeShapeType="1"/>
            </p:cNvSpPr>
            <p:nvPr/>
          </p:nvSpPr>
          <p:spPr bwMode="auto">
            <a:xfrm flipV="1">
              <a:off x="3072" y="1344"/>
              <a:ext cx="576" cy="576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9236" name="Group 20"/>
          <p:cNvGrpSpPr>
            <a:grpSpLocks/>
          </p:cNvGrpSpPr>
          <p:nvPr/>
        </p:nvGrpSpPr>
        <p:grpSpPr bwMode="auto">
          <a:xfrm>
            <a:off x="5257800" y="3429000"/>
            <a:ext cx="2943225" cy="822325"/>
            <a:chOff x="3312" y="2160"/>
            <a:chExt cx="1854" cy="518"/>
          </a:xfrm>
        </p:grpSpPr>
        <p:sp>
          <p:nvSpPr>
            <p:cNvPr id="9225" name="Text Box 9"/>
            <p:cNvSpPr txBox="1">
              <a:spLocks noChangeArrowheads="1"/>
            </p:cNvSpPr>
            <p:nvPr/>
          </p:nvSpPr>
          <p:spPr bwMode="auto">
            <a:xfrm>
              <a:off x="4080" y="2160"/>
              <a:ext cx="1086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0000CC"/>
                  </a:solidFill>
                </a:rPr>
                <a:t>Frivillig</a:t>
              </a:r>
            </a:p>
            <a:p>
              <a:r>
                <a:rPr lang="nb-NO">
                  <a:solidFill>
                    <a:srgbClr val="0000CC"/>
                  </a:solidFill>
                </a:rPr>
                <a:t>organisasjon</a:t>
              </a:r>
            </a:p>
          </p:txBody>
        </p:sp>
        <p:sp>
          <p:nvSpPr>
            <p:cNvPr id="9229" name="Line 13"/>
            <p:cNvSpPr>
              <a:spLocks noChangeShapeType="1"/>
            </p:cNvSpPr>
            <p:nvPr/>
          </p:nvSpPr>
          <p:spPr bwMode="auto">
            <a:xfrm flipV="1">
              <a:off x="3312" y="2352"/>
              <a:ext cx="768" cy="48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9234" name="Group 18"/>
          <p:cNvGrpSpPr>
            <a:grpSpLocks/>
          </p:cNvGrpSpPr>
          <p:nvPr/>
        </p:nvGrpSpPr>
        <p:grpSpPr bwMode="auto">
          <a:xfrm>
            <a:off x="1905000" y="1752600"/>
            <a:ext cx="1600200" cy="1447800"/>
            <a:chOff x="1200" y="1104"/>
            <a:chExt cx="1008" cy="912"/>
          </a:xfrm>
        </p:grpSpPr>
        <p:sp>
          <p:nvSpPr>
            <p:cNvPr id="9223" name="Text Box 7"/>
            <p:cNvSpPr txBox="1">
              <a:spLocks noChangeArrowheads="1"/>
            </p:cNvSpPr>
            <p:nvPr/>
          </p:nvSpPr>
          <p:spPr bwMode="auto">
            <a:xfrm>
              <a:off x="1200" y="1104"/>
              <a:ext cx="10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CC0099"/>
                  </a:solidFill>
                </a:rPr>
                <a:t>Bruker/part</a:t>
              </a:r>
            </a:p>
          </p:txBody>
        </p:sp>
        <p:sp>
          <p:nvSpPr>
            <p:cNvPr id="9230" name="Line 14"/>
            <p:cNvSpPr>
              <a:spLocks noChangeShapeType="1"/>
            </p:cNvSpPr>
            <p:nvPr/>
          </p:nvSpPr>
          <p:spPr bwMode="auto">
            <a:xfrm>
              <a:off x="1632" y="1440"/>
              <a:ext cx="576" cy="576"/>
            </a:xfrm>
            <a:prstGeom prst="line">
              <a:avLst/>
            </a:prstGeom>
            <a:noFill/>
            <a:ln w="28575">
              <a:solidFill>
                <a:srgbClr val="CC3399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9237" name="Group 21"/>
          <p:cNvGrpSpPr>
            <a:grpSpLocks/>
          </p:cNvGrpSpPr>
          <p:nvPr/>
        </p:nvGrpSpPr>
        <p:grpSpPr bwMode="auto">
          <a:xfrm>
            <a:off x="4572000" y="4648200"/>
            <a:ext cx="1485900" cy="1431925"/>
            <a:chOff x="2880" y="2928"/>
            <a:chExt cx="936" cy="902"/>
          </a:xfrm>
        </p:grpSpPr>
        <p:sp>
          <p:nvSpPr>
            <p:cNvPr id="9226" name="Text Box 10"/>
            <p:cNvSpPr txBox="1">
              <a:spLocks noChangeArrowheads="1"/>
            </p:cNvSpPr>
            <p:nvPr/>
          </p:nvSpPr>
          <p:spPr bwMode="auto">
            <a:xfrm>
              <a:off x="2880" y="3312"/>
              <a:ext cx="936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9900CC"/>
                  </a:solidFill>
                </a:rPr>
                <a:t>Tjeneste-</a:t>
              </a:r>
            </a:p>
            <a:p>
              <a:r>
                <a:rPr lang="nb-NO">
                  <a:solidFill>
                    <a:srgbClr val="9900CC"/>
                  </a:solidFill>
                </a:rPr>
                <a:t>leverandør</a:t>
              </a:r>
            </a:p>
          </p:txBody>
        </p:sp>
        <p:sp>
          <p:nvSpPr>
            <p:cNvPr id="9231" name="Line 15"/>
            <p:cNvSpPr>
              <a:spLocks noChangeShapeType="1"/>
            </p:cNvSpPr>
            <p:nvPr/>
          </p:nvSpPr>
          <p:spPr bwMode="auto">
            <a:xfrm flipH="1" flipV="1">
              <a:off x="2880" y="2928"/>
              <a:ext cx="288" cy="384"/>
            </a:xfrm>
            <a:prstGeom prst="line">
              <a:avLst/>
            </a:prstGeom>
            <a:noFill/>
            <a:ln w="28575">
              <a:solidFill>
                <a:srgbClr val="9900CC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9248" name="Text Box 32"/>
          <p:cNvSpPr txBox="1">
            <a:spLocks noChangeArrowheads="1"/>
          </p:cNvSpPr>
          <p:nvPr/>
        </p:nvSpPr>
        <p:spPr bwMode="auto">
          <a:xfrm>
            <a:off x="669925" y="2147888"/>
            <a:ext cx="2146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/>
              <a:t>Betydning for</a:t>
            </a:r>
          </a:p>
          <a:p>
            <a:r>
              <a:rPr lang="nb-NO" sz="2000"/>
              <a:t>registrerte personer</a:t>
            </a:r>
          </a:p>
        </p:txBody>
      </p:sp>
      <p:sp>
        <p:nvSpPr>
          <p:cNvPr id="9249" name="Text Box 33"/>
          <p:cNvSpPr txBox="1">
            <a:spLocks noChangeArrowheads="1"/>
          </p:cNvSpPr>
          <p:nvPr/>
        </p:nvSpPr>
        <p:spPr bwMode="auto">
          <a:xfrm>
            <a:off x="990600" y="5334000"/>
            <a:ext cx="21526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/>
              <a:t>Forholdet til Data-</a:t>
            </a:r>
            <a:br>
              <a:rPr lang="nb-NO" sz="2000"/>
            </a:br>
            <a:r>
              <a:rPr lang="nb-NO" sz="2000"/>
              <a:t>tilsynet og tilsynets</a:t>
            </a:r>
          </a:p>
          <a:p>
            <a:r>
              <a:rPr lang="nb-NO" sz="2000"/>
              <a:t>praksis</a:t>
            </a:r>
          </a:p>
        </p:txBody>
      </p:sp>
      <p:sp>
        <p:nvSpPr>
          <p:cNvPr id="9250" name="Text Box 34"/>
          <p:cNvSpPr txBox="1">
            <a:spLocks noChangeArrowheads="1"/>
          </p:cNvSpPr>
          <p:nvPr/>
        </p:nvSpPr>
        <p:spPr bwMode="auto">
          <a:xfrm>
            <a:off x="5943600" y="2133600"/>
            <a:ext cx="22193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/>
              <a:t>Betydning og rolle i</a:t>
            </a:r>
          </a:p>
          <a:p>
            <a:r>
              <a:rPr lang="nb-NO" sz="2000"/>
              <a:t>privat bedrift mv</a:t>
            </a:r>
          </a:p>
        </p:txBody>
      </p:sp>
      <p:sp>
        <p:nvSpPr>
          <p:cNvPr id="30" name="Rektangel 29"/>
          <p:cNvSpPr/>
          <p:nvPr/>
        </p:nvSpPr>
        <p:spPr>
          <a:xfrm>
            <a:off x="3643306" y="3571876"/>
            <a:ext cx="10715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b="1" dirty="0" smtClean="0">
                <a:solidFill>
                  <a:srgbClr val="006600"/>
                </a:solidFill>
              </a:rPr>
              <a:t>Emnet</a:t>
            </a:r>
            <a:endParaRPr lang="nb-NO" sz="1400" dirty="0">
              <a:solidFill>
                <a:srgbClr val="006600"/>
              </a:solidFill>
            </a:endParaRPr>
          </a:p>
        </p:txBody>
      </p:sp>
      <p:grpSp>
        <p:nvGrpSpPr>
          <p:cNvPr id="9244" name="Group 28"/>
          <p:cNvGrpSpPr>
            <a:grpSpLocks/>
          </p:cNvGrpSpPr>
          <p:nvPr/>
        </p:nvGrpSpPr>
        <p:grpSpPr bwMode="auto">
          <a:xfrm>
            <a:off x="3071802" y="2714620"/>
            <a:ext cx="2438400" cy="2357454"/>
            <a:chOff x="1920" y="1728"/>
            <a:chExt cx="1536" cy="1485"/>
          </a:xfrm>
          <a:solidFill>
            <a:schemeClr val="bg1"/>
          </a:solidFill>
        </p:grpSpPr>
        <p:sp>
          <p:nvSpPr>
            <p:cNvPr id="9245" name="Oval 29" descr="5 %"/>
            <p:cNvSpPr>
              <a:spLocks noChangeArrowheads="1"/>
            </p:cNvSpPr>
            <p:nvPr/>
          </p:nvSpPr>
          <p:spPr bwMode="auto">
            <a:xfrm>
              <a:off x="1920" y="1728"/>
              <a:ext cx="1536" cy="1485"/>
            </a:xfrm>
            <a:prstGeom prst="ellipse">
              <a:avLst/>
            </a:prstGeom>
            <a:grpFill/>
            <a:ln w="19050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9246" name="Text Box 30" descr="5 %"/>
            <p:cNvSpPr txBox="1">
              <a:spLocks noChangeArrowheads="1"/>
            </p:cNvSpPr>
            <p:nvPr/>
          </p:nvSpPr>
          <p:spPr bwMode="auto">
            <a:xfrm>
              <a:off x="2190" y="2223"/>
              <a:ext cx="887" cy="52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b="1" dirty="0" smtClean="0">
                  <a:solidFill>
                    <a:schemeClr val="accent2">
                      <a:lumMod val="75000"/>
                    </a:schemeClr>
                  </a:solidFill>
                </a:rPr>
                <a:t>Problem-</a:t>
              </a:r>
              <a:br>
                <a:rPr lang="nb-NO" b="1" dirty="0" smtClean="0">
                  <a:solidFill>
                    <a:schemeClr val="accent2">
                      <a:lumMod val="75000"/>
                    </a:schemeClr>
                  </a:solidFill>
                </a:rPr>
              </a:br>
              <a:r>
                <a:rPr lang="nb-NO" b="1" dirty="0" smtClean="0">
                  <a:solidFill>
                    <a:schemeClr val="accent2">
                      <a:lumMod val="75000"/>
                    </a:schemeClr>
                  </a:solidFill>
                </a:rPr>
                <a:t>stilling</a:t>
              </a:r>
              <a:endParaRPr lang="nb-NO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9247" name="Text Box 31"/>
          <p:cNvSpPr txBox="1">
            <a:spLocks noChangeArrowheads="1"/>
          </p:cNvSpPr>
          <p:nvPr/>
        </p:nvSpPr>
        <p:spPr bwMode="auto">
          <a:xfrm>
            <a:off x="3428992" y="3571876"/>
            <a:ext cx="1709742" cy="830997"/>
          </a:xfrm>
          <a:prstGeom prst="rect">
            <a:avLst/>
          </a:prstGeom>
          <a:solidFill>
            <a:srgbClr val="0066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 err="1" smtClean="0">
                <a:solidFill>
                  <a:srgbClr val="FF3300"/>
                </a:solidFill>
              </a:rPr>
              <a:t>Personvern-ombud</a:t>
            </a:r>
            <a:endParaRPr lang="nb-NO" dirty="0">
              <a:solidFill>
                <a:srgbClr val="FF3300"/>
              </a:solidFill>
            </a:endParaRPr>
          </a:p>
        </p:txBody>
      </p:sp>
      <p:sp>
        <p:nvSpPr>
          <p:cNvPr id="29" name="TekstSylinder 28"/>
          <p:cNvSpPr txBox="1"/>
          <p:nvPr/>
        </p:nvSpPr>
        <p:spPr>
          <a:xfrm>
            <a:off x="5357818" y="4357694"/>
            <a:ext cx="274786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i="1" dirty="0" smtClean="0"/>
              <a:t>(noe om personvern)</a:t>
            </a:r>
            <a:endParaRPr lang="nb-NO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9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9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9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8" grpId="0" autoUpdateAnimBg="0"/>
      <p:bldP spid="9249" grpId="0" autoUpdateAnimBg="0"/>
      <p:bldP spid="9250" grpId="0" autoUpdateAnimBg="0"/>
      <p:bldP spid="9247" grpId="0" animBg="1" autoUpdateAnimBg="0"/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685800" y="1524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Om forskningsspørsmål (I)</a:t>
            </a:r>
            <a:endParaRPr lang="nb-NO" sz="32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81000" y="762000"/>
            <a:ext cx="85344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b="1" u="sng" dirty="0" smtClean="0">
                <a:solidFill>
                  <a:srgbClr val="660066"/>
                </a:solidFill>
              </a:rPr>
              <a:t>Eksempel</a:t>
            </a:r>
            <a:r>
              <a:rPr lang="nb-NO" sz="1800" b="1" dirty="0">
                <a:solidFill>
                  <a:srgbClr val="660066"/>
                </a:solidFill>
              </a:rPr>
              <a:t>: </a:t>
            </a:r>
            <a:endParaRPr lang="nb-NO" sz="1800" b="1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 smtClean="0">
                <a:solidFill>
                  <a:srgbClr val="0033CC"/>
                </a:solidFill>
              </a:rPr>
              <a:t>Emne: </a:t>
            </a:r>
            <a:r>
              <a:rPr lang="nb-NO" sz="1800" dirty="0" smtClean="0">
                <a:solidFill>
                  <a:srgbClr val="0033CC"/>
                </a:solidFill>
              </a:rPr>
              <a:t>Noe om </a:t>
            </a:r>
            <a:r>
              <a:rPr lang="nb-NO" sz="1800" dirty="0" smtClean="0">
                <a:solidFill>
                  <a:srgbClr val="0033CC"/>
                </a:solidFill>
              </a:rPr>
              <a:t>dokumentasjon av rettslig innhold </a:t>
            </a:r>
            <a:r>
              <a:rPr lang="nb-NO" sz="1800" dirty="0" smtClean="0">
                <a:solidFill>
                  <a:srgbClr val="0033CC"/>
                </a:solidFill>
              </a:rPr>
              <a:t>i IS</a:t>
            </a:r>
            <a:endParaRPr lang="nb-NO" sz="1800" dirty="0" smtClean="0">
              <a:solidFill>
                <a:srgbClr val="0033CC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 smtClean="0">
                <a:solidFill>
                  <a:srgbClr val="CC3300"/>
                </a:solidFill>
              </a:rPr>
              <a:t>Hovedspørsmål: Hvordan dokumenterer Lånekassens </a:t>
            </a:r>
            <a:r>
              <a:rPr lang="nb-NO" sz="1800" dirty="0" smtClean="0">
                <a:solidFill>
                  <a:srgbClr val="CC3300"/>
                </a:solidFill>
              </a:rPr>
              <a:t>rettslig innhold </a:t>
            </a:r>
            <a:r>
              <a:rPr lang="nb-NO" sz="1800" dirty="0" smtClean="0">
                <a:solidFill>
                  <a:srgbClr val="CC3300"/>
                </a:solidFill>
              </a:rPr>
              <a:t>i sine informasjonssystemer?</a:t>
            </a:r>
            <a:r>
              <a:rPr lang="nb-NO" sz="1800" dirty="0" smtClean="0">
                <a:solidFill>
                  <a:srgbClr val="CC3300"/>
                </a:solidFill>
              </a:rPr>
              <a:t>  </a:t>
            </a:r>
            <a:r>
              <a:rPr lang="nb-NO" sz="1800" dirty="0" smtClean="0">
                <a:solidFill>
                  <a:srgbClr val="CC3300"/>
                </a:solidFill>
              </a:rPr>
              <a:t>(</a:t>
            </a:r>
            <a:r>
              <a:rPr lang="nb-NO" sz="1800" dirty="0">
                <a:solidFill>
                  <a:srgbClr val="CC3300"/>
                </a:solidFill>
              </a:rPr>
              <a:t>jf rettssikkerhetsteori</a:t>
            </a:r>
            <a:r>
              <a:rPr lang="nb-NO" sz="1800" dirty="0" smtClean="0">
                <a:solidFill>
                  <a:srgbClr val="CC3300"/>
                </a:solidFill>
              </a:rPr>
              <a:t>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 smtClean="0">
                <a:solidFill>
                  <a:srgbClr val="660066"/>
                </a:solidFill>
              </a:rPr>
              <a:t>Mulige </a:t>
            </a:r>
            <a:r>
              <a:rPr lang="nb-NO" sz="1800" dirty="0" smtClean="0">
                <a:solidFill>
                  <a:srgbClr val="660066"/>
                </a:solidFill>
              </a:rPr>
              <a:t>delspørsmål:</a:t>
            </a:r>
            <a:endParaRPr lang="nb-NO" sz="3200" dirty="0">
              <a:solidFill>
                <a:srgbClr val="660066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nb-NO" sz="1500" i="1" dirty="0" smtClean="0">
                <a:solidFill>
                  <a:srgbClr val="660066"/>
                </a:solidFill>
              </a:rPr>
              <a:t>Forvaltning (aktør 1)</a:t>
            </a:r>
            <a:r>
              <a:rPr lang="nb-NO" sz="1500" dirty="0" smtClean="0">
                <a:solidFill>
                  <a:srgbClr val="660066"/>
                </a:solidFill>
              </a:rPr>
              <a:t>: </a:t>
            </a:r>
            <a:endParaRPr lang="nb-NO" sz="1500" dirty="0">
              <a:solidFill>
                <a:srgbClr val="660066"/>
              </a:solidFill>
            </a:endParaRP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 smtClean="0">
                <a:solidFill>
                  <a:srgbClr val="660066"/>
                </a:solidFill>
              </a:rPr>
              <a:t>Hva anses som systemdokumentasjon i LK og hvilke interne retningslinjer gjelder?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 smtClean="0">
                <a:solidFill>
                  <a:srgbClr val="660066"/>
                </a:solidFill>
              </a:rPr>
              <a:t>I </a:t>
            </a:r>
            <a:r>
              <a:rPr lang="nb-NO" sz="1500" dirty="0" smtClean="0">
                <a:solidFill>
                  <a:srgbClr val="660066"/>
                </a:solidFill>
              </a:rPr>
              <a:t>hvilken grad er </a:t>
            </a:r>
            <a:r>
              <a:rPr lang="nb-NO" sz="1500" dirty="0">
                <a:solidFill>
                  <a:srgbClr val="660066"/>
                </a:solidFill>
              </a:rPr>
              <a:t>Lånekassens informasjonssystem (LIS) </a:t>
            </a:r>
            <a:r>
              <a:rPr lang="nb-NO" sz="1500" dirty="0" smtClean="0">
                <a:solidFill>
                  <a:srgbClr val="660066"/>
                </a:solidFill>
              </a:rPr>
              <a:t>dokumentert</a:t>
            </a:r>
            <a:r>
              <a:rPr lang="nb-NO" sz="1500" dirty="0">
                <a:solidFill>
                  <a:srgbClr val="660066"/>
                </a:solidFill>
              </a:rPr>
              <a:t>?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 smtClean="0">
                <a:solidFill>
                  <a:srgbClr val="660066"/>
                </a:solidFill>
              </a:rPr>
              <a:t>Hvordan </a:t>
            </a:r>
            <a:r>
              <a:rPr lang="nb-NO" sz="1500" dirty="0">
                <a:solidFill>
                  <a:srgbClr val="660066"/>
                </a:solidFill>
              </a:rPr>
              <a:t>er arbeid med dokumentasjon organisert (oppgaver, ansvar)?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I hvilken grad er rettslig innhold dokumentert og sammenholdt med grunnlaget i lov og forskrift?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nb-NO" sz="1500" i="1" dirty="0" smtClean="0">
                <a:solidFill>
                  <a:srgbClr val="660066"/>
                </a:solidFill>
              </a:rPr>
              <a:t>Bruker/part (aktør 2):</a:t>
            </a:r>
            <a:r>
              <a:rPr lang="nb-NO" sz="1500" dirty="0" smtClean="0">
                <a:solidFill>
                  <a:srgbClr val="660066"/>
                </a:solidFill>
              </a:rPr>
              <a:t> </a:t>
            </a:r>
            <a:endParaRPr lang="nb-NO" sz="1500" dirty="0">
              <a:solidFill>
                <a:srgbClr val="660066"/>
              </a:solidFill>
            </a:endParaRP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Hvilket behov har brukere/parter for å finne ut noe om innholdet i LIS?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Hvor </a:t>
            </a:r>
            <a:r>
              <a:rPr lang="nb-NO" sz="1500" dirty="0" smtClean="0">
                <a:solidFill>
                  <a:srgbClr val="660066"/>
                </a:solidFill>
              </a:rPr>
              <a:t>omstridt </a:t>
            </a:r>
            <a:r>
              <a:rPr lang="nb-NO" sz="1500" dirty="0">
                <a:solidFill>
                  <a:srgbClr val="660066"/>
                </a:solidFill>
              </a:rPr>
              <a:t>kan innholdet av LIS sies å </a:t>
            </a:r>
            <a:r>
              <a:rPr lang="nb-NO" sz="1500" dirty="0" smtClean="0">
                <a:solidFill>
                  <a:srgbClr val="660066"/>
                </a:solidFill>
              </a:rPr>
              <a:t>være (regelverk med stort </a:t>
            </a:r>
            <a:r>
              <a:rPr lang="nb-NO" sz="1500" dirty="0" err="1" smtClean="0">
                <a:solidFill>
                  <a:srgbClr val="660066"/>
                </a:solidFill>
              </a:rPr>
              <a:t>tolkningsrom</a:t>
            </a:r>
            <a:r>
              <a:rPr lang="nb-NO" sz="1500" dirty="0" smtClean="0">
                <a:solidFill>
                  <a:srgbClr val="660066"/>
                </a:solidFill>
              </a:rPr>
              <a:t>)?</a:t>
            </a:r>
            <a:endParaRPr lang="nb-NO" sz="1500" dirty="0">
              <a:solidFill>
                <a:srgbClr val="660066"/>
              </a:solidFill>
            </a:endParaRP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Hvilket kilder har brukere/parter tilgang til for kunnskap om innholdet av LIS</a:t>
            </a:r>
            <a:r>
              <a:rPr lang="nb-NO" sz="1500" dirty="0" smtClean="0">
                <a:solidFill>
                  <a:srgbClr val="660066"/>
                </a:solidFill>
              </a:rPr>
              <a:t>?</a:t>
            </a:r>
          </a:p>
          <a:p>
            <a:pPr marL="714375" lvl="1" indent="-266700">
              <a:spcBef>
                <a:spcPct val="20000"/>
              </a:spcBef>
              <a:buFont typeface="Arial" pitchFamily="34" charset="0"/>
              <a:buChar char="•"/>
            </a:pPr>
            <a:r>
              <a:rPr lang="nb-NO" sz="1500" i="1" dirty="0" smtClean="0">
                <a:solidFill>
                  <a:srgbClr val="660066"/>
                </a:solidFill>
              </a:rPr>
              <a:t>Eksterne konsulenter (aktør 3):</a:t>
            </a:r>
          </a:p>
          <a:p>
            <a:pPr marL="1171575" lvl="2" indent="-266700">
              <a:spcBef>
                <a:spcPct val="20000"/>
              </a:spcBef>
              <a:buFont typeface="Arial" pitchFamily="34" charset="0"/>
              <a:buChar char="•"/>
            </a:pPr>
            <a:r>
              <a:rPr lang="nb-NO" sz="1500" dirty="0" smtClean="0">
                <a:solidFill>
                  <a:srgbClr val="660066"/>
                </a:solidFill>
              </a:rPr>
              <a:t>Hvilken rolle spiller eksterne konsulenter i utviklingsarbeidet og hva er virkningen for spørsmålet om rettslig dokumentasjon</a:t>
            </a:r>
            <a:r>
              <a:rPr lang="nb-NO" sz="1500" dirty="0" smtClean="0">
                <a:solidFill>
                  <a:srgbClr val="660066"/>
                </a:solidFill>
              </a:rPr>
              <a:t>?</a:t>
            </a:r>
          </a:p>
          <a:p>
            <a:pPr marL="1171575" lvl="2" indent="-266700">
              <a:spcBef>
                <a:spcPct val="20000"/>
              </a:spcBef>
            </a:pPr>
            <a:endParaRPr lang="nb-NO" sz="1500" dirty="0" smtClean="0">
              <a:solidFill>
                <a:srgbClr val="660066"/>
              </a:solidFill>
            </a:endParaRPr>
          </a:p>
          <a:p>
            <a:pPr marL="1171575" lvl="2" indent="-266700">
              <a:spcBef>
                <a:spcPct val="20000"/>
              </a:spcBef>
            </a:pPr>
            <a:r>
              <a:rPr lang="nb-NO" sz="1500" b="1" i="1" dirty="0" smtClean="0">
                <a:solidFill>
                  <a:schemeClr val="accent6"/>
                </a:solidFill>
              </a:rPr>
              <a:t>(Og dette blir åpenbart for mange spørsmål å gi svar på: velge de mest lovende!)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500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0" dur="500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6" dur="500"/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9" dur="500"/>
                                        <p:tgtEl>
                                          <p:spTgt spid="40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40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5" dur="500"/>
                                        <p:tgtEl>
                                          <p:spTgt spid="409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8" dur="500"/>
                                        <p:tgtEl>
                                          <p:spTgt spid="409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762000"/>
          </a:xfrm>
        </p:spPr>
        <p:txBody>
          <a:bodyPr/>
          <a:lstStyle/>
          <a:p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Om forskningsspørsmål (II)</a:t>
            </a:r>
            <a:endParaRPr lang="nb-NO" sz="3200" dirty="0">
              <a:solidFill>
                <a:schemeClr val="accent2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224482"/>
          </a:xfrm>
        </p:spPr>
        <p:txBody>
          <a:bodyPr/>
          <a:lstStyle/>
          <a:p>
            <a:r>
              <a:rPr lang="nb-NO" sz="2000" b="1" dirty="0" smtClean="0">
                <a:solidFill>
                  <a:srgbClr val="006600"/>
                </a:solidFill>
              </a:rPr>
              <a:t>Spørsmålsstruktur</a:t>
            </a:r>
            <a:endParaRPr lang="nb-NO" sz="2000" dirty="0">
              <a:solidFill>
                <a:srgbClr val="006600"/>
              </a:solidFill>
            </a:endParaRPr>
          </a:p>
          <a:p>
            <a:pPr lvl="1"/>
            <a:r>
              <a:rPr lang="nb-NO" sz="1700" dirty="0" smtClean="0">
                <a:solidFill>
                  <a:srgbClr val="006600"/>
                </a:solidFill>
              </a:rPr>
              <a:t>Spørsmålene </a:t>
            </a:r>
            <a:r>
              <a:rPr lang="nb-NO" sz="1700" dirty="0">
                <a:solidFill>
                  <a:srgbClr val="006600"/>
                </a:solidFill>
              </a:rPr>
              <a:t>kan gjerne formuleres på </a:t>
            </a:r>
            <a:r>
              <a:rPr lang="nb-NO" sz="1700" i="1" dirty="0">
                <a:solidFill>
                  <a:srgbClr val="006600"/>
                </a:solidFill>
              </a:rPr>
              <a:t>to </a:t>
            </a:r>
            <a:r>
              <a:rPr lang="nb-NO" sz="1700" i="1" dirty="0" smtClean="0">
                <a:solidFill>
                  <a:srgbClr val="006600"/>
                </a:solidFill>
              </a:rPr>
              <a:t>nivåer </a:t>
            </a:r>
            <a:r>
              <a:rPr lang="nb-NO" sz="1700" dirty="0" smtClean="0">
                <a:solidFill>
                  <a:srgbClr val="006600"/>
                </a:solidFill>
              </a:rPr>
              <a:t>(jf forrige bilde), </a:t>
            </a:r>
            <a:r>
              <a:rPr lang="nb-NO" sz="1700" dirty="0" err="1">
                <a:solidFill>
                  <a:srgbClr val="006600"/>
                </a:solidFill>
              </a:rPr>
              <a:t>f.eks</a:t>
            </a:r>
            <a:r>
              <a:rPr lang="nb-NO" sz="1700" dirty="0">
                <a:solidFill>
                  <a:srgbClr val="006600"/>
                </a:solidFill>
              </a:rPr>
              <a:t> med </a:t>
            </a:r>
            <a:r>
              <a:rPr lang="nb-NO" sz="1700" dirty="0" smtClean="0">
                <a:solidFill>
                  <a:srgbClr val="006600"/>
                </a:solidFill>
              </a:rPr>
              <a:t>et hovedspørsmål </a:t>
            </a:r>
            <a:r>
              <a:rPr lang="nb-NO" sz="1700" dirty="0" smtClean="0">
                <a:solidFill>
                  <a:srgbClr val="006600"/>
                </a:solidFill>
              </a:rPr>
              <a:t>og </a:t>
            </a:r>
            <a:r>
              <a:rPr lang="nb-NO" sz="1700" dirty="0">
                <a:solidFill>
                  <a:srgbClr val="006600"/>
                </a:solidFill>
              </a:rPr>
              <a:t>tilhørende </a:t>
            </a:r>
            <a:r>
              <a:rPr lang="nb-NO" sz="1700" dirty="0" smtClean="0">
                <a:solidFill>
                  <a:srgbClr val="006600"/>
                </a:solidFill>
              </a:rPr>
              <a:t>delspørsmål</a:t>
            </a:r>
            <a:endParaRPr lang="nb-NO" sz="1700" dirty="0">
              <a:solidFill>
                <a:srgbClr val="006600"/>
              </a:solidFill>
            </a:endParaRPr>
          </a:p>
          <a:p>
            <a:pPr lvl="1"/>
            <a:r>
              <a:rPr lang="nb-NO" sz="1700" dirty="0" err="1" smtClean="0">
                <a:solidFill>
                  <a:srgbClr val="006600"/>
                </a:solidFill>
              </a:rPr>
              <a:t>Delspørsmålene</a:t>
            </a:r>
            <a:r>
              <a:rPr lang="nb-NO" sz="1700" dirty="0" smtClean="0">
                <a:solidFill>
                  <a:srgbClr val="006600"/>
                </a:solidFill>
              </a:rPr>
              <a:t> </a:t>
            </a:r>
            <a:r>
              <a:rPr lang="nb-NO" sz="1700" dirty="0">
                <a:solidFill>
                  <a:srgbClr val="006600"/>
                </a:solidFill>
              </a:rPr>
              <a:t>kan </a:t>
            </a:r>
            <a:r>
              <a:rPr lang="nb-NO" sz="1700" dirty="0" smtClean="0">
                <a:solidFill>
                  <a:srgbClr val="006600"/>
                </a:solidFill>
              </a:rPr>
              <a:t>gjerne formuleres </a:t>
            </a:r>
            <a:r>
              <a:rPr lang="nb-NO" sz="1700" dirty="0">
                <a:solidFill>
                  <a:srgbClr val="006600"/>
                </a:solidFill>
              </a:rPr>
              <a:t>i </a:t>
            </a:r>
            <a:r>
              <a:rPr lang="nb-NO" sz="1700" i="1" dirty="0">
                <a:solidFill>
                  <a:srgbClr val="006600"/>
                </a:solidFill>
              </a:rPr>
              <a:t>to omganger</a:t>
            </a:r>
            <a:r>
              <a:rPr lang="nb-NO" sz="1700" dirty="0">
                <a:solidFill>
                  <a:srgbClr val="006600"/>
                </a:solidFill>
              </a:rPr>
              <a:t>, på ulike nivå, for eksempel slik at du har </a:t>
            </a:r>
            <a:r>
              <a:rPr lang="nb-NO" sz="1700" dirty="0" smtClean="0">
                <a:solidFill>
                  <a:srgbClr val="006600"/>
                </a:solidFill>
              </a:rPr>
              <a:t>delspørsmål </a:t>
            </a:r>
            <a:r>
              <a:rPr lang="nb-NO" sz="1700" dirty="0" smtClean="0">
                <a:solidFill>
                  <a:srgbClr val="006600"/>
                </a:solidFill>
              </a:rPr>
              <a:t>helt </a:t>
            </a:r>
            <a:r>
              <a:rPr lang="nb-NO" sz="1700" dirty="0">
                <a:solidFill>
                  <a:srgbClr val="006600"/>
                </a:solidFill>
              </a:rPr>
              <a:t>innledningsvis </a:t>
            </a:r>
            <a:r>
              <a:rPr lang="nb-NO" sz="1700" dirty="0" smtClean="0">
                <a:solidFill>
                  <a:srgbClr val="006600"/>
                </a:solidFill>
              </a:rPr>
              <a:t>som du senere presiserer etter gjennomgang og i lys </a:t>
            </a:r>
            <a:r>
              <a:rPr lang="nb-NO" sz="1700" dirty="0">
                <a:solidFill>
                  <a:srgbClr val="006600"/>
                </a:solidFill>
              </a:rPr>
              <a:t>av </a:t>
            </a:r>
            <a:r>
              <a:rPr lang="nb-NO" sz="1700" dirty="0" smtClean="0">
                <a:solidFill>
                  <a:srgbClr val="006600"/>
                </a:solidFill>
              </a:rPr>
              <a:t>relevant </a:t>
            </a:r>
            <a:r>
              <a:rPr lang="nb-NO" sz="1700" dirty="0">
                <a:solidFill>
                  <a:srgbClr val="006600"/>
                </a:solidFill>
              </a:rPr>
              <a:t>teori </a:t>
            </a:r>
            <a:r>
              <a:rPr lang="nb-NO" sz="1700" dirty="0" smtClean="0">
                <a:solidFill>
                  <a:srgbClr val="006600"/>
                </a:solidFill>
              </a:rPr>
              <a:t>mv</a:t>
            </a:r>
          </a:p>
          <a:p>
            <a:pPr lvl="1"/>
            <a:r>
              <a:rPr lang="nb-NO" sz="1700" dirty="0" smtClean="0">
                <a:solidFill>
                  <a:srgbClr val="006600"/>
                </a:solidFill>
              </a:rPr>
              <a:t>Det kan være greit å ha flere </a:t>
            </a:r>
            <a:r>
              <a:rPr lang="nb-NO" sz="1700" dirty="0" smtClean="0">
                <a:solidFill>
                  <a:srgbClr val="006600"/>
                </a:solidFill>
              </a:rPr>
              <a:t>delspørsmål </a:t>
            </a:r>
            <a:r>
              <a:rPr lang="nb-NO" sz="1700" dirty="0" smtClean="0">
                <a:solidFill>
                  <a:srgbClr val="006600"/>
                </a:solidFill>
              </a:rPr>
              <a:t>i starten enn du har mulighet til å skrive om, og senere velge bort noen</a:t>
            </a:r>
            <a:endParaRPr lang="nb-NO" sz="1700" dirty="0">
              <a:solidFill>
                <a:srgbClr val="006600"/>
              </a:solidFill>
            </a:endParaRPr>
          </a:p>
          <a:p>
            <a:pPr lvl="1"/>
            <a:r>
              <a:rPr lang="nb-NO" sz="1700" dirty="0">
                <a:solidFill>
                  <a:srgbClr val="006600"/>
                </a:solidFill>
              </a:rPr>
              <a:t>Det kan være aktuelt å illustrere </a:t>
            </a:r>
            <a:r>
              <a:rPr lang="nb-NO" sz="1700" dirty="0" smtClean="0">
                <a:solidFill>
                  <a:srgbClr val="006600"/>
                </a:solidFill>
              </a:rPr>
              <a:t>spørsmålsstrukturen</a:t>
            </a:r>
            <a:endParaRPr lang="nb-NO" sz="1700" dirty="0">
              <a:solidFill>
                <a:srgbClr val="006600"/>
              </a:solidFill>
            </a:endParaRPr>
          </a:p>
          <a:p>
            <a:r>
              <a:rPr lang="nb-NO" sz="2000" b="1" dirty="0" smtClean="0">
                <a:solidFill>
                  <a:srgbClr val="006600"/>
                </a:solidFill>
              </a:rPr>
              <a:t>Avgrensning av spørsmå</a:t>
            </a:r>
            <a:r>
              <a:rPr lang="nb-NO" sz="2000" b="1" dirty="0" smtClean="0">
                <a:solidFill>
                  <a:srgbClr val="006600"/>
                </a:solidFill>
              </a:rPr>
              <a:t>lene</a:t>
            </a:r>
            <a:endParaRPr lang="nb-NO" sz="2000" dirty="0">
              <a:solidFill>
                <a:srgbClr val="006600"/>
              </a:solidFill>
            </a:endParaRPr>
          </a:p>
          <a:p>
            <a:pPr lvl="1"/>
            <a:r>
              <a:rPr lang="nb-NO" sz="1700" dirty="0">
                <a:solidFill>
                  <a:srgbClr val="006600"/>
                </a:solidFill>
              </a:rPr>
              <a:t>Velg </a:t>
            </a:r>
            <a:r>
              <a:rPr lang="nb-NO" sz="1700" i="1" dirty="0">
                <a:solidFill>
                  <a:srgbClr val="006600"/>
                </a:solidFill>
              </a:rPr>
              <a:t>positiv </a:t>
            </a:r>
            <a:r>
              <a:rPr lang="nb-NO" sz="1700" i="1" dirty="0" smtClean="0">
                <a:solidFill>
                  <a:srgbClr val="006600"/>
                </a:solidFill>
              </a:rPr>
              <a:t>avgrensning</a:t>
            </a:r>
            <a:r>
              <a:rPr lang="nb-NO" sz="1700" dirty="0" smtClean="0">
                <a:solidFill>
                  <a:srgbClr val="006600"/>
                </a:solidFill>
              </a:rPr>
              <a:t> av spørsmålene og </a:t>
            </a:r>
            <a:r>
              <a:rPr lang="nb-NO" sz="1700" dirty="0">
                <a:solidFill>
                  <a:srgbClr val="006600"/>
                </a:solidFill>
              </a:rPr>
              <a:t>negativ avgrensning kun når det er nødvendig (det er så mye du </a:t>
            </a:r>
            <a:r>
              <a:rPr lang="nb-NO" sz="1700" i="1" dirty="0">
                <a:solidFill>
                  <a:srgbClr val="006600"/>
                </a:solidFill>
              </a:rPr>
              <a:t>ikke</a:t>
            </a:r>
            <a:r>
              <a:rPr lang="nb-NO" sz="1700" dirty="0">
                <a:solidFill>
                  <a:srgbClr val="006600"/>
                </a:solidFill>
              </a:rPr>
              <a:t> skal skrive om!).</a:t>
            </a:r>
          </a:p>
          <a:p>
            <a:r>
              <a:rPr lang="nb-NO" sz="2000" b="1" dirty="0" smtClean="0">
                <a:solidFill>
                  <a:srgbClr val="006600"/>
                </a:solidFill>
              </a:rPr>
              <a:t>Formidling av spørsmålene</a:t>
            </a:r>
            <a:endParaRPr lang="nb-NO" sz="2000" dirty="0">
              <a:solidFill>
                <a:srgbClr val="006600"/>
              </a:solidFill>
            </a:endParaRPr>
          </a:p>
          <a:p>
            <a:pPr lvl="1"/>
            <a:r>
              <a:rPr lang="nb-NO" sz="1700" dirty="0">
                <a:solidFill>
                  <a:srgbClr val="006600"/>
                </a:solidFill>
              </a:rPr>
              <a:t>”Oversikt over fremstillingen” i innledningskapittelet kan med fordel skrives som en </a:t>
            </a:r>
            <a:r>
              <a:rPr lang="nb-NO" sz="1700" i="1" dirty="0" smtClean="0">
                <a:solidFill>
                  <a:srgbClr val="006600"/>
                </a:solidFill>
              </a:rPr>
              <a:t>spørsmålsoversikt </a:t>
            </a:r>
            <a:r>
              <a:rPr lang="nb-NO" sz="1700" dirty="0">
                <a:solidFill>
                  <a:srgbClr val="006600"/>
                </a:solidFill>
              </a:rPr>
              <a:t>der poenget er å formidle hvorledes de ulike </a:t>
            </a:r>
            <a:r>
              <a:rPr lang="nb-NO" sz="1700" dirty="0" smtClean="0">
                <a:solidFill>
                  <a:srgbClr val="006600"/>
                </a:solidFill>
              </a:rPr>
              <a:t>spørsmålene </a:t>
            </a:r>
            <a:r>
              <a:rPr lang="nb-NO" sz="1700" dirty="0">
                <a:solidFill>
                  <a:srgbClr val="006600"/>
                </a:solidFill>
              </a:rPr>
              <a:t>blir behandlet i </a:t>
            </a:r>
            <a:r>
              <a:rPr lang="nb-NO" sz="1700" dirty="0" smtClean="0">
                <a:solidFill>
                  <a:srgbClr val="006600"/>
                </a:solidFill>
              </a:rPr>
              <a:t>oppgaven, dvs. </a:t>
            </a:r>
            <a:r>
              <a:rPr lang="nb-NO" sz="1700" i="1" dirty="0" smtClean="0">
                <a:solidFill>
                  <a:srgbClr val="006600"/>
                </a:solidFill>
              </a:rPr>
              <a:t>logikken i disposisjonen</a:t>
            </a:r>
            <a:endParaRPr lang="nb-NO" sz="1700" i="1" dirty="0">
              <a:solidFill>
                <a:srgbClr val="006600"/>
              </a:solidFill>
            </a:endParaRPr>
          </a:p>
          <a:p>
            <a:pPr lvl="1"/>
            <a:r>
              <a:rPr lang="nb-NO" sz="1700" dirty="0">
                <a:solidFill>
                  <a:srgbClr val="006600"/>
                </a:solidFill>
              </a:rPr>
              <a:t>Det kan være lurt å minne om </a:t>
            </a:r>
            <a:r>
              <a:rPr lang="nb-NO" sz="1700" dirty="0" smtClean="0">
                <a:solidFill>
                  <a:srgbClr val="006600"/>
                </a:solidFill>
              </a:rPr>
              <a:t>spørsm</a:t>
            </a:r>
            <a:r>
              <a:rPr lang="nb-NO" sz="1700" dirty="0" smtClean="0">
                <a:solidFill>
                  <a:srgbClr val="006600"/>
                </a:solidFill>
              </a:rPr>
              <a:t>ålene</a:t>
            </a:r>
            <a:r>
              <a:rPr lang="nb-NO" sz="1700" dirty="0" smtClean="0">
                <a:solidFill>
                  <a:srgbClr val="006600"/>
                </a:solidFill>
              </a:rPr>
              <a:t> </a:t>
            </a:r>
            <a:r>
              <a:rPr lang="nb-NO" sz="1700" dirty="0">
                <a:solidFill>
                  <a:srgbClr val="006600"/>
                </a:solidFill>
              </a:rPr>
              <a:t>under veis i fremstillingen</a:t>
            </a:r>
            <a:endParaRPr lang="nb-NO" sz="1700" i="1" dirty="0"/>
          </a:p>
          <a:p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500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Om forskningsspørsmål</a:t>
            </a:r>
            <a:r>
              <a:rPr lang="nb-NO" sz="3200" dirty="0" smtClean="0">
                <a:solidFill>
                  <a:schemeClr val="accent2"/>
                </a:solidFill>
              </a:rPr>
              <a:t> (III)</a:t>
            </a:r>
            <a:endParaRPr lang="nb-NO" sz="3200" dirty="0">
              <a:solidFill>
                <a:schemeClr val="accent2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10" y="1142984"/>
            <a:ext cx="7772400" cy="5500726"/>
          </a:xfrm>
        </p:spPr>
        <p:txBody>
          <a:bodyPr/>
          <a:lstStyle/>
          <a:p>
            <a:r>
              <a:rPr lang="nb-NO" sz="2000" dirty="0" smtClean="0">
                <a:solidFill>
                  <a:srgbClr val="006600"/>
                </a:solidFill>
              </a:rPr>
              <a:t>Selvstendighet og originalitet</a:t>
            </a:r>
          </a:p>
          <a:p>
            <a:pPr lvl="1"/>
            <a:r>
              <a:rPr lang="nb-NO" sz="1800" dirty="0" smtClean="0">
                <a:solidFill>
                  <a:srgbClr val="006600"/>
                </a:solidFill>
              </a:rPr>
              <a:t>Det beste er hvis </a:t>
            </a:r>
            <a:r>
              <a:rPr lang="nb-NO" sz="1800" dirty="0" smtClean="0">
                <a:solidFill>
                  <a:srgbClr val="006600"/>
                </a:solidFill>
              </a:rPr>
              <a:t>du </a:t>
            </a:r>
            <a:r>
              <a:rPr lang="nb-NO" sz="1800" dirty="0" smtClean="0">
                <a:solidFill>
                  <a:srgbClr val="006600"/>
                </a:solidFill>
              </a:rPr>
              <a:t>mest lar seg </a:t>
            </a:r>
            <a:r>
              <a:rPr lang="nb-NO" sz="1800" i="1" dirty="0" smtClean="0">
                <a:solidFill>
                  <a:srgbClr val="006600"/>
                </a:solidFill>
              </a:rPr>
              <a:t>inspirere</a:t>
            </a:r>
            <a:r>
              <a:rPr lang="nb-NO" sz="1800" dirty="0" smtClean="0">
                <a:solidFill>
                  <a:srgbClr val="006600"/>
                </a:solidFill>
              </a:rPr>
              <a:t> av litteratur og ikke blir for mye styrt av andres tanker. Kan derfor være lurt å vente med å lese andres arbeider, slik at det er andres tanker som blir knyttet til </a:t>
            </a:r>
            <a:r>
              <a:rPr lang="nb-NO" sz="1800" i="1" dirty="0" smtClean="0">
                <a:solidFill>
                  <a:srgbClr val="006600"/>
                </a:solidFill>
              </a:rPr>
              <a:t>din</a:t>
            </a:r>
            <a:r>
              <a:rPr lang="nb-NO" sz="1800" dirty="0" smtClean="0">
                <a:solidFill>
                  <a:srgbClr val="006600"/>
                </a:solidFill>
              </a:rPr>
              <a:t> </a:t>
            </a:r>
            <a:r>
              <a:rPr lang="nb-NO" sz="1800" dirty="0" err="1" smtClean="0">
                <a:solidFill>
                  <a:srgbClr val="006600"/>
                </a:solidFill>
              </a:rPr>
              <a:t>problem-forståelse</a:t>
            </a:r>
            <a:r>
              <a:rPr lang="nb-NO" sz="1800" dirty="0" smtClean="0">
                <a:solidFill>
                  <a:srgbClr val="006600"/>
                </a:solidFill>
              </a:rPr>
              <a:t> – og ikke omvendt</a:t>
            </a:r>
          </a:p>
          <a:p>
            <a:r>
              <a:rPr lang="nb-NO" sz="2000" dirty="0" smtClean="0">
                <a:solidFill>
                  <a:srgbClr val="006600"/>
                </a:solidFill>
              </a:rPr>
              <a:t>Betydning</a:t>
            </a:r>
            <a:endParaRPr lang="nb-NO" sz="2000" dirty="0">
              <a:solidFill>
                <a:srgbClr val="006600"/>
              </a:solidFill>
            </a:endParaRPr>
          </a:p>
          <a:p>
            <a:pPr lvl="1"/>
            <a:r>
              <a:rPr lang="nb-NO" sz="1800" dirty="0" smtClean="0">
                <a:solidFill>
                  <a:srgbClr val="006600"/>
                </a:solidFill>
              </a:rPr>
              <a:t>Forskningsspørsmålene </a:t>
            </a:r>
            <a:r>
              <a:rPr lang="nb-NO" sz="1800" dirty="0">
                <a:solidFill>
                  <a:srgbClr val="006600"/>
                </a:solidFill>
              </a:rPr>
              <a:t>er ”regissøren” og skal gjennomlyse/prege hele oppgaven</a:t>
            </a:r>
          </a:p>
          <a:p>
            <a:pPr lvl="1"/>
            <a:r>
              <a:rPr lang="nb-NO" sz="1800" dirty="0">
                <a:solidFill>
                  <a:srgbClr val="006600"/>
                </a:solidFill>
              </a:rPr>
              <a:t>Bare det som kan begrunnes ut i fra </a:t>
            </a:r>
            <a:r>
              <a:rPr lang="nb-NO" sz="1800" dirty="0" smtClean="0">
                <a:solidFill>
                  <a:srgbClr val="006600"/>
                </a:solidFill>
              </a:rPr>
              <a:t>forskningsspørsmålene </a:t>
            </a:r>
            <a:r>
              <a:rPr lang="nb-NO" sz="1800" dirty="0">
                <a:solidFill>
                  <a:srgbClr val="006600"/>
                </a:solidFill>
              </a:rPr>
              <a:t>skal </a:t>
            </a:r>
            <a:r>
              <a:rPr lang="nb-NO" sz="1800" dirty="0" smtClean="0">
                <a:solidFill>
                  <a:srgbClr val="006600"/>
                </a:solidFill>
              </a:rPr>
              <a:t>med </a:t>
            </a:r>
            <a:r>
              <a:rPr lang="nb-NO" sz="1800" dirty="0">
                <a:solidFill>
                  <a:srgbClr val="006600"/>
                </a:solidFill>
              </a:rPr>
              <a:t>i oppgaven</a:t>
            </a:r>
          </a:p>
          <a:p>
            <a:r>
              <a:rPr lang="nb-NO" sz="2000" dirty="0">
                <a:solidFill>
                  <a:srgbClr val="006600"/>
                </a:solidFill>
              </a:rPr>
              <a:t>Prosessen</a:t>
            </a:r>
          </a:p>
          <a:p>
            <a:pPr lvl="1"/>
            <a:r>
              <a:rPr lang="nb-NO" sz="1800" dirty="0">
                <a:solidFill>
                  <a:srgbClr val="006600"/>
                </a:solidFill>
              </a:rPr>
              <a:t>Ved påbegynnelse av arbeidet med oppgaven er </a:t>
            </a:r>
            <a:r>
              <a:rPr lang="nb-NO" sz="1800" dirty="0" smtClean="0">
                <a:solidFill>
                  <a:srgbClr val="006600"/>
                </a:solidFill>
              </a:rPr>
              <a:t>forskningsspørsmålene </a:t>
            </a:r>
            <a:r>
              <a:rPr lang="nb-NO" sz="1800" i="1" dirty="0" smtClean="0">
                <a:solidFill>
                  <a:srgbClr val="006600"/>
                </a:solidFill>
              </a:rPr>
              <a:t>foreløpige</a:t>
            </a:r>
            <a:r>
              <a:rPr lang="nb-NO" sz="1800" dirty="0" smtClean="0">
                <a:solidFill>
                  <a:srgbClr val="006600"/>
                </a:solidFill>
              </a:rPr>
              <a:t>, </a:t>
            </a:r>
            <a:r>
              <a:rPr lang="nb-NO" sz="1800" dirty="0">
                <a:solidFill>
                  <a:srgbClr val="006600"/>
                </a:solidFill>
              </a:rPr>
              <a:t>og du kan forvente at du kan/bør/må foreta justeringer etter hvert som du lærer av å gjennomføre undersøkelsene.</a:t>
            </a:r>
          </a:p>
          <a:p>
            <a:pPr lvl="1"/>
            <a:r>
              <a:rPr lang="nb-NO" sz="1800" dirty="0" smtClean="0">
                <a:solidFill>
                  <a:srgbClr val="006600"/>
                </a:solidFill>
              </a:rPr>
              <a:t>Formulering av forskningsspørsmålene </a:t>
            </a:r>
            <a:r>
              <a:rPr lang="nb-NO" sz="1800" dirty="0">
                <a:solidFill>
                  <a:srgbClr val="006600"/>
                </a:solidFill>
              </a:rPr>
              <a:t>vil ofte bli sluttført </a:t>
            </a:r>
            <a:r>
              <a:rPr lang="nb-NO" sz="1800" i="1" dirty="0">
                <a:solidFill>
                  <a:srgbClr val="006600"/>
                </a:solidFill>
              </a:rPr>
              <a:t>til slutt</a:t>
            </a:r>
            <a:r>
              <a:rPr lang="nb-NO" sz="1800" dirty="0">
                <a:solidFill>
                  <a:srgbClr val="006600"/>
                </a:solidFill>
              </a:rPr>
              <a:t>!</a:t>
            </a:r>
          </a:p>
          <a:p>
            <a:pPr lvl="1"/>
            <a:r>
              <a:rPr lang="nb-NO" sz="1800" dirty="0">
                <a:solidFill>
                  <a:srgbClr val="006600"/>
                </a:solidFill>
              </a:rPr>
              <a:t>Det er ”god skikk” å drøfte/redegjøre noe for hvorledes en </a:t>
            </a:r>
            <a:r>
              <a:rPr lang="nb-NO" sz="1800" dirty="0" smtClean="0">
                <a:solidFill>
                  <a:srgbClr val="006600"/>
                </a:solidFill>
              </a:rPr>
              <a:t>forskningsspørsmålene </a:t>
            </a:r>
            <a:r>
              <a:rPr lang="nb-NO" sz="1800" dirty="0">
                <a:solidFill>
                  <a:srgbClr val="006600"/>
                </a:solidFill>
              </a:rPr>
              <a:t>har utviklet seg under veis i </a:t>
            </a:r>
            <a:r>
              <a:rPr lang="nb-NO" sz="1800" dirty="0" smtClean="0">
                <a:solidFill>
                  <a:srgbClr val="006600"/>
                </a:solidFill>
              </a:rPr>
              <a:t>arbeidet</a:t>
            </a:r>
            <a:endParaRPr lang="nb-NO" sz="1800" dirty="0">
              <a:solidFill>
                <a:srgbClr val="006600"/>
              </a:solidFill>
            </a:endParaRPr>
          </a:p>
          <a:p>
            <a:endParaRPr lang="nb-NO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</TotalTime>
  <Words>870</Words>
  <Application>Microsoft PowerPoint</Application>
  <PresentationFormat>Skjermfremvisning (4:3)</PresentationFormat>
  <Paragraphs>91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9" baseType="lpstr">
      <vt:lpstr>Office-tema</vt:lpstr>
      <vt:lpstr>Skrive masteroppgave i forvaltningsinformatikk: Fra valg av emne til forskningsspørsmål på to nivåer </vt:lpstr>
      <vt:lpstr>Lysbilde 2</vt:lpstr>
      <vt:lpstr>Mer om forvaltningsinformatisk vinkling</vt:lpstr>
      <vt:lpstr>De viktigste trinnene slik Dag forestiller seg det</vt:lpstr>
      <vt:lpstr>Valg av “aktørvinkling”</vt:lpstr>
      <vt:lpstr>Lysbilde 6</vt:lpstr>
      <vt:lpstr>Om forskningsspørsmål (II)</vt:lpstr>
      <vt:lpstr>Om forskningsspørsmål (III)</vt:lpstr>
    </vt:vector>
  </TitlesOfParts>
  <Company>uio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Skrive masteroppgave (1): idéskisse og problemstilling</dc:title>
  <dc:creator>Administrator</dc:creator>
  <cp:lastModifiedBy>dagws</cp:lastModifiedBy>
  <cp:revision>11</cp:revision>
  <cp:lastPrinted>2010-01-11T20:51:53Z</cp:lastPrinted>
  <dcterms:created xsi:type="dcterms:W3CDTF">2007-02-07T20:08:19Z</dcterms:created>
  <dcterms:modified xsi:type="dcterms:W3CDTF">2014-01-07T21:53:33Z</dcterms:modified>
</cp:coreProperties>
</file>