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65" r:id="rId4"/>
    <p:sldId id="261" r:id="rId5"/>
    <p:sldId id="262" r:id="rId6"/>
    <p:sldId id="258" r:id="rId7"/>
    <p:sldId id="263" r:id="rId8"/>
    <p:sldId id="264" r:id="rId9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CC"/>
    <a:srgbClr val="0033CC"/>
    <a:srgbClr val="660066"/>
    <a:srgbClr val="CC3300"/>
    <a:srgbClr val="FF3300"/>
    <a:srgbClr val="0000CC"/>
    <a:srgbClr val="9900CC"/>
    <a:srgbClr val="CC33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74A59-1467-4BC9-8A59-3F10AAB289B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214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E0F4C-BE3E-4DD3-96DD-BEEDAE394E6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68460-5947-4E4F-9463-871B0F04A24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22C0D-09D5-4E17-83BE-A6E0E721E54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1AFCC-9D7B-45E7-89A1-507072B7F39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F92B-D510-4DD9-A313-8AFFFBEF709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061A-733B-4090-8EDC-1BC07692AC5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4EA19-081F-49D8-80ED-3C8A5EFE9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CC41-118E-4BBB-A10C-EC75DBFEDDB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75BF9-2BA1-426D-ACBB-B2945DEDDA5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5178-C036-44E9-841F-C7EB6A6D55E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4098D-7C29-45A2-AAC0-CFB7AD50997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EA153F-4366-4AFF-AECE-C5A14A614940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2357430"/>
            <a:ext cx="8101042" cy="1143000"/>
          </a:xfrm>
        </p:spPr>
        <p:txBody>
          <a:bodyPr/>
          <a:lstStyle/>
          <a:p>
            <a:pPr algn="l"/>
            <a:r>
              <a:rPr lang="nb-NO" sz="1800" dirty="0" smtClean="0">
                <a:solidFill>
                  <a:schemeClr val="tx1"/>
                </a:solidFill>
              </a:rPr>
              <a:t>Skrive masteroppgave i forvaltningsinformatikk:</a:t>
            </a:r>
            <a:r>
              <a:rPr lang="nb-NO" sz="3200" dirty="0" smtClean="0">
                <a:solidFill>
                  <a:schemeClr val="accent2"/>
                </a:solidFill>
              </a:rPr>
              <a:t/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Fra valg </a:t>
            </a:r>
            <a:r>
              <a:rPr lang="nb-NO" sz="3200" dirty="0">
                <a:solidFill>
                  <a:schemeClr val="accent2"/>
                </a:solidFill>
              </a:rPr>
              <a:t>av </a:t>
            </a:r>
            <a:r>
              <a:rPr lang="nb-NO" sz="3200" dirty="0" smtClean="0">
                <a:solidFill>
                  <a:schemeClr val="accent2"/>
                </a:solidFill>
              </a:rPr>
              <a:t>emne til</a:t>
            </a:r>
            <a:br>
              <a:rPr lang="nb-NO" sz="3200" dirty="0" smtClean="0">
                <a:solidFill>
                  <a:schemeClr val="accent2"/>
                </a:solidFill>
              </a:rPr>
            </a:br>
            <a:r>
              <a:rPr lang="nb-NO" sz="3200" dirty="0" smtClean="0">
                <a:solidFill>
                  <a:schemeClr val="accent2"/>
                </a:solidFill>
              </a:rPr>
              <a:t>problemstilling på to nivåer</a:t>
            </a:r>
            <a:br>
              <a:rPr lang="nb-NO" sz="3200" dirty="0" smtClean="0">
                <a:solidFill>
                  <a:schemeClr val="accent2"/>
                </a:solidFill>
              </a:rPr>
            </a:br>
            <a:endParaRPr lang="nb-NO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Valg av overordnet problemstilling (emne)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33400" y="990600"/>
            <a:ext cx="800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Jf ”emne” i konkret forstand: ”grovt tildannet stykke til å lage noe av</a:t>
            </a:r>
            <a:r>
              <a:rPr lang="nb-NO" sz="1800" dirty="0" smtClean="0"/>
              <a:t>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/>
              <a:t>Emnet skal transformeres til problemstilling; dvs. til de problemer innen emneområdet som oppgaven skal gi svar på.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/>
              <a:t>Problemstillingen </a:t>
            </a:r>
            <a:r>
              <a:rPr lang="nb-NO" sz="1800" dirty="0" smtClean="0"/>
              <a:t>kan i første omgang mangle presisjon og være foreløpig, men skal </a:t>
            </a:r>
            <a:r>
              <a:rPr lang="nb-NO" sz="1800" dirty="0"/>
              <a:t>bli stadig mer </a:t>
            </a:r>
            <a:r>
              <a:rPr lang="nb-NO" sz="1800" dirty="0" smtClean="0"/>
              <a:t>presis i </a:t>
            </a:r>
            <a:r>
              <a:rPr lang="nb-NO" sz="1800" dirty="0"/>
              <a:t>løpet av vårsemesteret</a:t>
            </a: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/>
              <a:t>Valget </a:t>
            </a:r>
            <a:r>
              <a:rPr lang="nb-NO" sz="1800" dirty="0"/>
              <a:t>kan/bør/vil styres av én </a:t>
            </a:r>
            <a:r>
              <a:rPr lang="nb-NO" sz="1800" dirty="0" smtClean="0"/>
              <a:t>eller flere av </a:t>
            </a:r>
            <a:r>
              <a:rPr lang="nb-NO" sz="1800" dirty="0"/>
              <a:t>de følgende begrunnelsene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Egne interesser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Forhåndskunnskaper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Muligheter for å samarbeide med andre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Vitetrang og nysgjerrighet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Yrkesrelevans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nb-NO" sz="1600" dirty="0"/>
              <a:t>Samfunnsmessig betydning</a:t>
            </a:r>
            <a:endParaRPr lang="nb-NO" sz="1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2000" dirty="0" smtClean="0"/>
              <a:t>Situasjonen </a:t>
            </a:r>
            <a:r>
              <a:rPr lang="nb-NO" sz="2000" dirty="0"/>
              <a:t>er ofte at det står mellom flere gode valg, og valget er derfor ikke så </a:t>
            </a:r>
            <a:r>
              <a:rPr lang="nb-NO" sz="2000" dirty="0" smtClean="0"/>
              <a:t>dramatisk. Senk skuldrene!  </a:t>
            </a:r>
            <a:r>
              <a:rPr lang="nb-NO" sz="2600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sz="2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Nærmere om trinnene frem til primo februar</a:t>
            </a:r>
            <a:endParaRPr lang="nb-NO" sz="28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nb-NO" sz="1800" dirty="0" smtClean="0"/>
              <a:t>Fastleggelse av emne(område) [noe om …]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Idéskisse, alt. 1 [skriv om emneområdet i </a:t>
            </a:r>
            <a:r>
              <a:rPr lang="nb-NO" sz="1800" dirty="0" err="1" smtClean="0"/>
              <a:t>saksprosa</a:t>
            </a:r>
            <a:r>
              <a:rPr lang="nb-NO" sz="1800" dirty="0"/>
              <a:t>,</a:t>
            </a:r>
            <a:r>
              <a:rPr lang="nb-NO" sz="1800" dirty="0" smtClean="0"/>
              <a:t> </a:t>
            </a:r>
            <a:r>
              <a:rPr lang="nb-NO" sz="1800" dirty="0" smtClean="0"/>
              <a:t>1 – 3 sider]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overordnet problemstilling [det du skal finne svar på]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Fastsett delproblemstillinger [to eller flere for å konkretisere det overordnede spørsmålet]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Tenke igjennom hvordan du kan skaffe sikre svar på spørsmålene dine. Hvilke metoder må du anvende? Er problemstillingene dine forskbare?</a:t>
            </a:r>
          </a:p>
          <a:p>
            <a:pPr>
              <a:buFont typeface="+mj-lt"/>
              <a:buAutoNum type="arabicPeriod"/>
            </a:pPr>
            <a:r>
              <a:rPr lang="nb-NO" sz="1800" dirty="0" smtClean="0"/>
              <a:t>Juster problemstillingene ut i fra responsen fra veileder, medstudenter og andre.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nb-NO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 om </a:t>
            </a: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forvaltningsinformatisk vinkling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/>
          <a:lstStyle/>
          <a:p>
            <a:r>
              <a:rPr lang="nb-NO" sz="2000" dirty="0"/>
              <a:t>Faglig vinkling</a:t>
            </a:r>
          </a:p>
          <a:p>
            <a:pPr lvl="1"/>
            <a:r>
              <a:rPr lang="nb-NO" sz="1800" dirty="0"/>
              <a:t>Oppgaver i forvaltningsinformatikk er </a:t>
            </a:r>
            <a:r>
              <a:rPr lang="nb-NO" sz="1800" dirty="0" smtClean="0"/>
              <a:t>karakterisert ved anvendelse </a:t>
            </a:r>
            <a:r>
              <a:rPr lang="nb-NO" sz="1800" dirty="0"/>
              <a:t>av fler- eller tverrfaglig forskningsmetode som </a:t>
            </a:r>
            <a:r>
              <a:rPr lang="nb-NO" sz="1800" dirty="0" smtClean="0"/>
              <a:t>involverer  </a:t>
            </a:r>
            <a:r>
              <a:rPr lang="nb-NO" sz="1800" dirty="0"/>
              <a:t>jus, samfunnsvitenskap og informatikk</a:t>
            </a:r>
          </a:p>
          <a:p>
            <a:pPr lvl="1"/>
            <a:r>
              <a:rPr lang="nb-NO" sz="1800" dirty="0"/>
              <a:t>Kan velge vinklinger som gir ulik vekt på de forskjellige faglige aspektene</a:t>
            </a:r>
          </a:p>
          <a:p>
            <a:r>
              <a:rPr lang="nb-NO" sz="2000" dirty="0"/>
              <a:t>Teoretisk/praktisk vinkling</a:t>
            </a:r>
          </a:p>
          <a:p>
            <a:pPr lvl="1"/>
            <a:r>
              <a:rPr lang="nb-NO" sz="1800" dirty="0"/>
              <a:t>Typisk </a:t>
            </a:r>
            <a:r>
              <a:rPr lang="nb-NO" sz="1800" dirty="0" smtClean="0"/>
              <a:t>både å ha </a:t>
            </a:r>
            <a:r>
              <a:rPr lang="nb-NO" sz="1800" dirty="0"/>
              <a:t>teoretisk og praktisk sikte </a:t>
            </a:r>
          </a:p>
          <a:p>
            <a:pPr lvl="1"/>
            <a:r>
              <a:rPr lang="nb-NO" sz="1800" dirty="0"/>
              <a:t>Mange har fokus på styringsidealer mv, ofte med et </a:t>
            </a:r>
            <a:r>
              <a:rPr lang="nb-NO" sz="1800" dirty="0" smtClean="0"/>
              <a:t>rettighetsperspektiv i bunn</a:t>
            </a:r>
            <a:endParaRPr lang="nb-NO" sz="1800" dirty="0"/>
          </a:p>
          <a:p>
            <a:pPr lvl="1"/>
            <a:r>
              <a:rPr lang="nb-NO" sz="1800" dirty="0"/>
              <a:t>Ofte kritisk-konstruktivt, alltid uavhengig</a:t>
            </a:r>
          </a:p>
          <a:p>
            <a:r>
              <a:rPr lang="nb-NO" sz="2000" dirty="0"/>
              <a:t>Aktørvinkling</a:t>
            </a:r>
          </a:p>
          <a:p>
            <a:pPr lvl="1"/>
            <a:r>
              <a:rPr lang="nb-NO" sz="1800" dirty="0"/>
              <a:t>Emnet vil ofte </a:t>
            </a:r>
            <a:r>
              <a:rPr lang="nb-NO" sz="1800" dirty="0" smtClean="0"/>
              <a:t>gjelde </a:t>
            </a:r>
            <a:r>
              <a:rPr lang="nb-NO" sz="1800" dirty="0"/>
              <a:t>offentlig sektor, men </a:t>
            </a:r>
            <a:r>
              <a:rPr lang="nb-NO" sz="1800" dirty="0" smtClean="0"/>
              <a:t>dette innebærer ikke at en bare har </a:t>
            </a:r>
            <a:r>
              <a:rPr lang="nb-NO" sz="1800" dirty="0"/>
              <a:t>forvaltningen som ståsted (jf figuren </a:t>
            </a:r>
            <a:r>
              <a:rPr lang="nb-NO" sz="1800" dirty="0" smtClean="0"/>
              <a:t>på side 6)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03275"/>
          </a:xfrm>
        </p:spPr>
        <p:txBody>
          <a:bodyPr/>
          <a:lstStyle/>
          <a:p>
            <a:r>
              <a:rPr lang="nb-NO" sz="3200" dirty="0">
                <a:solidFill>
                  <a:schemeClr val="accent2"/>
                </a:solidFill>
              </a:rPr>
              <a:t>Valg av “aktørvinkling”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3048000" y="2743200"/>
            <a:ext cx="2438400" cy="2286000"/>
            <a:chOff x="1920" y="1728"/>
            <a:chExt cx="1536" cy="1440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1920" y="1728"/>
              <a:ext cx="1536" cy="1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256" y="2160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nb-NO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990600" y="4267200"/>
            <a:ext cx="2362200" cy="1127125"/>
            <a:chOff x="624" y="2688"/>
            <a:chExt cx="1488" cy="710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624" y="2880"/>
              <a:ext cx="115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6600"/>
                  </a:solidFill>
                </a:rPr>
                <a:t>Forvaltnings-</a:t>
              </a:r>
            </a:p>
            <a:p>
              <a:r>
                <a:rPr lang="nb-NO">
                  <a:solidFill>
                    <a:srgbClr val="006600"/>
                  </a:solidFill>
                </a:rPr>
                <a:t>organ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 flipV="1">
              <a:off x="1392" y="2688"/>
              <a:ext cx="720" cy="192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4876800" y="1641475"/>
            <a:ext cx="2055813" cy="1406525"/>
            <a:chOff x="3072" y="1034"/>
            <a:chExt cx="1295" cy="886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398" y="1034"/>
              <a:ext cx="9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Næringsliv</a:t>
              </a:r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V="1">
              <a:off x="3072" y="1344"/>
              <a:ext cx="576" cy="57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257800" y="3429000"/>
            <a:ext cx="2943225" cy="822325"/>
            <a:chOff x="3312" y="2160"/>
            <a:chExt cx="1854" cy="518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10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00CC"/>
                  </a:solidFill>
                </a:rPr>
                <a:t>Frivillig</a:t>
              </a:r>
            </a:p>
            <a:p>
              <a:r>
                <a:rPr lang="nb-NO">
                  <a:solidFill>
                    <a:srgbClr val="0000CC"/>
                  </a:solidFill>
                </a:rPr>
                <a:t>organisasjon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V="1">
              <a:off x="3312" y="2352"/>
              <a:ext cx="768" cy="48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1905000" y="1752600"/>
            <a:ext cx="1600200" cy="1447800"/>
            <a:chOff x="1200" y="1104"/>
            <a:chExt cx="1008" cy="912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00" y="1104"/>
              <a:ext cx="10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0099"/>
                  </a:solidFill>
                </a:rPr>
                <a:t>Bruker/part</a:t>
              </a:r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>
              <a:off x="1632" y="1440"/>
              <a:ext cx="576" cy="576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572000" y="4648200"/>
            <a:ext cx="1485900" cy="1431925"/>
            <a:chOff x="2880" y="2928"/>
            <a:chExt cx="936" cy="902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880" y="3312"/>
              <a:ext cx="93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9900CC"/>
                  </a:solidFill>
                </a:rPr>
                <a:t>Tjeneste-</a:t>
              </a:r>
            </a:p>
            <a:p>
              <a:r>
                <a:rPr lang="nb-NO">
                  <a:solidFill>
                    <a:srgbClr val="9900CC"/>
                  </a:solidFill>
                </a:rPr>
                <a:t>leverandør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 flipH="1" flipV="1">
              <a:off x="2880" y="2928"/>
              <a:ext cx="288" cy="384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669925" y="2147888"/>
            <a:ext cx="22797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for</a:t>
            </a:r>
          </a:p>
          <a:p>
            <a:r>
              <a:rPr lang="nb-NO" sz="2000" dirty="0"/>
              <a:t>registrerte </a:t>
            </a:r>
            <a:r>
              <a:rPr lang="nb-NO" sz="2000" dirty="0" smtClean="0"/>
              <a:t>personer?</a:t>
            </a:r>
            <a:endParaRPr lang="nb-NO" sz="2000" dirty="0"/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990600" y="5334000"/>
            <a:ext cx="2152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Forholdet til Data-</a:t>
            </a:r>
            <a:br>
              <a:rPr lang="nb-NO" sz="2000" dirty="0"/>
            </a:br>
            <a:r>
              <a:rPr lang="nb-NO" sz="2000" dirty="0"/>
              <a:t>tilsynet og tilsynets</a:t>
            </a:r>
          </a:p>
          <a:p>
            <a:r>
              <a:rPr lang="nb-NO" sz="2000" dirty="0" smtClean="0"/>
              <a:t>praksis?</a:t>
            </a:r>
            <a:endParaRPr lang="nb-NO" sz="2000" dirty="0"/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943600" y="2133600"/>
            <a:ext cx="221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Betydning og rolle i</a:t>
            </a:r>
          </a:p>
          <a:p>
            <a:r>
              <a:rPr lang="nb-NO" sz="2000" dirty="0"/>
              <a:t>privat bedrift </a:t>
            </a:r>
            <a:r>
              <a:rPr lang="nb-NO" sz="2000" dirty="0" smtClean="0"/>
              <a:t>mv?</a:t>
            </a:r>
            <a:endParaRPr lang="nb-NO" sz="2000" dirty="0"/>
          </a:p>
        </p:txBody>
      </p:sp>
      <p:sp>
        <p:nvSpPr>
          <p:cNvPr id="30" name="Rektangel 29"/>
          <p:cNvSpPr/>
          <p:nvPr/>
        </p:nvSpPr>
        <p:spPr>
          <a:xfrm>
            <a:off x="3643306" y="3571876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b="1" dirty="0" smtClean="0">
                <a:solidFill>
                  <a:srgbClr val="006600"/>
                </a:solidFill>
              </a:rPr>
              <a:t>Emnet</a:t>
            </a:r>
            <a:endParaRPr lang="nb-NO" sz="1400" dirty="0">
              <a:solidFill>
                <a:srgbClr val="006600"/>
              </a:solidFill>
            </a:endParaRP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3428992" y="3571876"/>
            <a:ext cx="1709742" cy="830997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smtClean="0">
                <a:solidFill>
                  <a:srgbClr val="FF3300"/>
                </a:solidFill>
              </a:rPr>
              <a:t>Innbygget </a:t>
            </a:r>
            <a:r>
              <a:rPr lang="nb-NO" dirty="0">
                <a:solidFill>
                  <a:srgbClr val="FF3300"/>
                </a:solidFill>
              </a:rPr>
              <a:t>p</a:t>
            </a:r>
            <a:r>
              <a:rPr lang="nb-NO" dirty="0" smtClean="0">
                <a:solidFill>
                  <a:srgbClr val="FF3300"/>
                </a:solidFill>
              </a:rPr>
              <a:t>ersonvern</a:t>
            </a:r>
            <a:endParaRPr lang="nb-NO" dirty="0">
              <a:solidFill>
                <a:srgbClr val="FF3300"/>
              </a:solidFill>
            </a:endParaRPr>
          </a:p>
        </p:txBody>
      </p: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3071802" y="2714620"/>
            <a:ext cx="2438400" cy="2357454"/>
            <a:chOff x="1920" y="1728"/>
            <a:chExt cx="1536" cy="1485"/>
          </a:xfrm>
          <a:solidFill>
            <a:schemeClr val="bg1"/>
          </a:solidFill>
        </p:grpSpPr>
        <p:sp>
          <p:nvSpPr>
            <p:cNvPr id="9245" name="Oval 29" descr="5 %"/>
            <p:cNvSpPr>
              <a:spLocks noChangeArrowheads="1"/>
            </p:cNvSpPr>
            <p:nvPr/>
          </p:nvSpPr>
          <p:spPr bwMode="auto">
            <a:xfrm>
              <a:off x="1920" y="1728"/>
              <a:ext cx="1536" cy="1485"/>
            </a:xfrm>
            <a:prstGeom prst="ellipse">
              <a:avLst/>
            </a:prstGeom>
            <a:grp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246" name="Text Box 30" descr="5 %"/>
            <p:cNvSpPr txBox="1">
              <a:spLocks noChangeArrowheads="1"/>
            </p:cNvSpPr>
            <p:nvPr/>
          </p:nvSpPr>
          <p:spPr bwMode="auto">
            <a:xfrm>
              <a:off x="2190" y="2223"/>
              <a:ext cx="887" cy="5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Problem-</a:t>
              </a:r>
              <a:b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</a:br>
              <a:r>
                <a:rPr lang="nb-NO" b="1" dirty="0" smtClean="0">
                  <a:solidFill>
                    <a:schemeClr val="accent2">
                      <a:lumMod val="75000"/>
                    </a:schemeClr>
                  </a:solidFill>
                </a:rPr>
                <a:t>stillinger</a:t>
              </a:r>
              <a:endParaRPr lang="nb-NO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kstSylinder 28"/>
          <p:cNvSpPr txBox="1"/>
          <p:nvPr/>
        </p:nvSpPr>
        <p:spPr>
          <a:xfrm>
            <a:off x="5357818" y="4357694"/>
            <a:ext cx="27478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 smtClean="0"/>
              <a:t>(noe om personvern)</a:t>
            </a:r>
            <a:endParaRPr lang="nb-NO" i="1" dirty="0"/>
          </a:p>
        </p:txBody>
      </p:sp>
      <p:sp>
        <p:nvSpPr>
          <p:cNvPr id="2" name="TekstSylinder 1"/>
          <p:cNvSpPr txBox="1"/>
          <p:nvPr/>
        </p:nvSpPr>
        <p:spPr>
          <a:xfrm>
            <a:off x="691298" y="880981"/>
            <a:ext cx="7199407" cy="40011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000" dirty="0" smtClean="0"/>
              <a:t>Aktørperspektiv </a:t>
            </a:r>
            <a:r>
              <a:rPr lang="nb-NO" sz="2000" i="1" dirty="0" smtClean="0"/>
              <a:t>kan</a:t>
            </a:r>
            <a:r>
              <a:rPr lang="nb-NO" sz="2000" dirty="0" smtClean="0"/>
              <a:t> være nyttig når du formulerer problemstillinger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8" grpId="0" autoUpdateAnimBg="0"/>
      <p:bldP spid="9249" grpId="0" autoUpdateAnimBg="0"/>
      <p:bldP spid="9250" grpId="0" autoUpdateAnimBg="0"/>
      <p:bldP spid="9247" grpId="0" animBg="1" autoUpdateAnimBg="0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Eksempel på problemstilling</a:t>
            </a:r>
            <a:endParaRPr lang="nb-NO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7620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0033CC"/>
                </a:solidFill>
              </a:rPr>
              <a:t>Emne: Noe om dokumentasjon av rettslig innhold i IS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CC3300"/>
                </a:solidFill>
              </a:rPr>
              <a:t>Hovedproblemstilling: Hvordan dokumenterer Lånekassen det rettslige innholdet i sine informasjonssystemer?  (</a:t>
            </a:r>
            <a:r>
              <a:rPr lang="nb-NO" sz="1800" dirty="0">
                <a:solidFill>
                  <a:srgbClr val="CC3300"/>
                </a:solidFill>
              </a:rPr>
              <a:t>jf rettssikkerhetsteori</a:t>
            </a:r>
            <a:r>
              <a:rPr lang="nb-NO" sz="1800" dirty="0" smtClean="0">
                <a:solidFill>
                  <a:srgbClr val="CC3300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 dirty="0" smtClean="0">
                <a:solidFill>
                  <a:srgbClr val="660066"/>
                </a:solidFill>
              </a:rPr>
              <a:t>Mulige delproblemstillinger:</a:t>
            </a:r>
            <a:endParaRPr lang="nb-NO" sz="3200" dirty="0">
              <a:solidFill>
                <a:srgbClr val="660066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Forvaltning (aktør 1)</a:t>
            </a:r>
            <a:r>
              <a:rPr lang="nb-NO" sz="1500" dirty="0" smtClean="0">
                <a:solidFill>
                  <a:srgbClr val="660066"/>
                </a:solidFill>
              </a:rPr>
              <a:t>: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Hva anses som systemdokumentasjon i LK og hvilke interne retningslinjer gjelder?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I hvilken grad er </a:t>
            </a:r>
            <a:r>
              <a:rPr lang="nb-NO" sz="1500" dirty="0">
                <a:solidFill>
                  <a:srgbClr val="660066"/>
                </a:solidFill>
              </a:rPr>
              <a:t>Lånekassens informasjonssystem (LIS) </a:t>
            </a:r>
            <a:r>
              <a:rPr lang="nb-NO" sz="1500" dirty="0" smtClean="0">
                <a:solidFill>
                  <a:srgbClr val="660066"/>
                </a:solidFill>
              </a:rPr>
              <a:t>dokumentert</a:t>
            </a:r>
            <a:r>
              <a:rPr lang="nb-NO" sz="1500" dirty="0">
                <a:solidFill>
                  <a:srgbClr val="660066"/>
                </a:solidFill>
              </a:rPr>
              <a:t>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Hvordan </a:t>
            </a:r>
            <a:r>
              <a:rPr lang="nb-NO" sz="1500" dirty="0">
                <a:solidFill>
                  <a:srgbClr val="660066"/>
                </a:solidFill>
              </a:rPr>
              <a:t>er arbeid med dokumentasjon organisert (oppgaver, ansvar)?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I hvilken grad er rettslig innhold dokumentert og sammenholdt med grunnlaget i lov og forskrift?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Bruker/part (aktør 2):</a:t>
            </a:r>
            <a:r>
              <a:rPr lang="nb-NO" sz="1500" dirty="0" smtClean="0">
                <a:solidFill>
                  <a:srgbClr val="660066"/>
                </a:solidFill>
              </a:rPr>
              <a:t> 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behov har brukere/parter for å finne ut noe om innholdet i LIS?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Hvor </a:t>
            </a:r>
            <a:r>
              <a:rPr lang="nb-NO" sz="1500" dirty="0" smtClean="0">
                <a:solidFill>
                  <a:srgbClr val="660066"/>
                </a:solidFill>
              </a:rPr>
              <a:t>omstridt </a:t>
            </a:r>
            <a:r>
              <a:rPr lang="nb-NO" sz="1500" dirty="0">
                <a:solidFill>
                  <a:srgbClr val="660066"/>
                </a:solidFill>
              </a:rPr>
              <a:t>kan innholdet av LIS sies å </a:t>
            </a:r>
            <a:r>
              <a:rPr lang="nb-NO" sz="1500" dirty="0" smtClean="0">
                <a:solidFill>
                  <a:srgbClr val="660066"/>
                </a:solidFill>
              </a:rPr>
              <a:t>være (regelverk med stort </a:t>
            </a:r>
            <a:r>
              <a:rPr lang="nb-NO" sz="1500" dirty="0" err="1" smtClean="0">
                <a:solidFill>
                  <a:srgbClr val="660066"/>
                </a:solidFill>
              </a:rPr>
              <a:t>tolkningsrom</a:t>
            </a:r>
            <a:r>
              <a:rPr lang="nb-NO" sz="1500" dirty="0" smtClean="0">
                <a:solidFill>
                  <a:srgbClr val="660066"/>
                </a:solidFill>
              </a:rPr>
              <a:t>)?</a:t>
            </a:r>
            <a:endParaRPr lang="nb-NO" sz="1500" dirty="0">
              <a:solidFill>
                <a:srgbClr val="660066"/>
              </a:solidFill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nb-NO" sz="1500" dirty="0">
                <a:solidFill>
                  <a:srgbClr val="660066"/>
                </a:solidFill>
              </a:rPr>
              <a:t>Hvilket kilder har brukere/parter tilgang til for kunnskap om innholdet av LIS</a:t>
            </a:r>
            <a:r>
              <a:rPr lang="nb-NO" sz="1500" dirty="0" smtClean="0">
                <a:solidFill>
                  <a:srgbClr val="660066"/>
                </a:solidFill>
              </a:rPr>
              <a:t>?</a:t>
            </a:r>
          </a:p>
          <a:p>
            <a:pPr marL="714375" lvl="1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i="1" dirty="0" smtClean="0">
                <a:solidFill>
                  <a:srgbClr val="660066"/>
                </a:solidFill>
              </a:rPr>
              <a:t>Eksterne konsulenter (aktør 3):</a:t>
            </a:r>
          </a:p>
          <a:p>
            <a:pPr marL="1171575" lvl="2" indent="-266700"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500" dirty="0" smtClean="0">
                <a:solidFill>
                  <a:srgbClr val="660066"/>
                </a:solidFill>
              </a:rPr>
              <a:t>Hvilken rolle spiller eksterne konsulenter i utviklingsarbeidet og hva er virkningen for spørsmålet om rettslig dokumentasjon?</a:t>
            </a:r>
          </a:p>
          <a:p>
            <a:pPr marL="1171575" lvl="2" indent="-266700">
              <a:spcBef>
                <a:spcPct val="20000"/>
              </a:spcBef>
            </a:pPr>
            <a:endParaRPr lang="nb-NO" sz="1500" dirty="0" smtClean="0">
              <a:solidFill>
                <a:srgbClr val="660066"/>
              </a:solidFill>
            </a:endParaRPr>
          </a:p>
          <a:p>
            <a:pPr marL="1171575" lvl="2" indent="-266700">
              <a:spcBef>
                <a:spcPct val="20000"/>
              </a:spcBef>
            </a:pPr>
            <a:r>
              <a:rPr lang="nb-NO" sz="1500" b="1" i="1" dirty="0" smtClean="0">
                <a:solidFill>
                  <a:schemeClr val="accent6"/>
                </a:solidFill>
              </a:rPr>
              <a:t>(Og dette blir åpenbart for mange spørsmål å gi svar på: velge de mest lovende!)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762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 (I)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90728"/>
          </a:xfrm>
        </p:spPr>
        <p:txBody>
          <a:bodyPr>
            <a:normAutofit/>
          </a:bodyPr>
          <a:lstStyle/>
          <a:p>
            <a:r>
              <a:rPr lang="nb-NO" sz="2000" b="1" dirty="0" smtClean="0">
                <a:solidFill>
                  <a:srgbClr val="006600"/>
                </a:solidFill>
              </a:rPr>
              <a:t>Problemstruktur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Problemstillingen </a:t>
            </a:r>
            <a:r>
              <a:rPr lang="nb-NO" sz="1700" dirty="0">
                <a:solidFill>
                  <a:srgbClr val="006600"/>
                </a:solidFill>
              </a:rPr>
              <a:t>kan gjerne formuleres på </a:t>
            </a:r>
            <a:r>
              <a:rPr lang="nb-NO" sz="1700" i="1" dirty="0">
                <a:solidFill>
                  <a:srgbClr val="006600"/>
                </a:solidFill>
              </a:rPr>
              <a:t>to </a:t>
            </a:r>
            <a:r>
              <a:rPr lang="nb-NO" sz="1700" i="1" dirty="0" smtClean="0">
                <a:solidFill>
                  <a:srgbClr val="006600"/>
                </a:solidFill>
              </a:rPr>
              <a:t>nivåer </a:t>
            </a:r>
            <a:r>
              <a:rPr lang="nb-NO" sz="1700" dirty="0" smtClean="0">
                <a:solidFill>
                  <a:srgbClr val="006600"/>
                </a:solidFill>
              </a:rPr>
              <a:t>(jf forrige bilde)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Delproblemstillingene </a:t>
            </a:r>
            <a:r>
              <a:rPr lang="nb-NO" sz="1700" dirty="0">
                <a:solidFill>
                  <a:srgbClr val="006600"/>
                </a:solidFill>
              </a:rPr>
              <a:t>kan </a:t>
            </a:r>
            <a:r>
              <a:rPr lang="nb-NO" sz="1700" dirty="0" smtClean="0">
                <a:solidFill>
                  <a:srgbClr val="006600"/>
                </a:solidFill>
              </a:rPr>
              <a:t>gjerne formuleres </a:t>
            </a:r>
            <a:r>
              <a:rPr lang="nb-NO" sz="1700" dirty="0">
                <a:solidFill>
                  <a:srgbClr val="006600"/>
                </a:solidFill>
              </a:rPr>
              <a:t>i </a:t>
            </a:r>
            <a:r>
              <a:rPr lang="nb-NO" sz="1700" i="1" dirty="0">
                <a:solidFill>
                  <a:srgbClr val="006600"/>
                </a:solidFill>
              </a:rPr>
              <a:t>to omganger</a:t>
            </a:r>
            <a:r>
              <a:rPr lang="nb-NO" sz="1700" dirty="0">
                <a:solidFill>
                  <a:srgbClr val="006600"/>
                </a:solidFill>
              </a:rPr>
              <a:t>, på ulike nivå, for eksempel slik at du har </a:t>
            </a:r>
            <a:r>
              <a:rPr lang="nb-NO" sz="1700" dirty="0" smtClean="0">
                <a:solidFill>
                  <a:srgbClr val="006600"/>
                </a:solidFill>
              </a:rPr>
              <a:t>«røffe» delproblemstillinger helt innledningsvis, som du senere presiserer etter gjennomgang og i lys </a:t>
            </a:r>
            <a:r>
              <a:rPr lang="nb-NO" sz="1700" dirty="0">
                <a:solidFill>
                  <a:srgbClr val="006600"/>
                </a:solidFill>
              </a:rPr>
              <a:t>av </a:t>
            </a:r>
            <a:r>
              <a:rPr lang="nb-NO" sz="1700" dirty="0" smtClean="0">
                <a:solidFill>
                  <a:srgbClr val="006600"/>
                </a:solidFill>
              </a:rPr>
              <a:t>relevant </a:t>
            </a:r>
            <a:r>
              <a:rPr lang="nb-NO" sz="1700" dirty="0">
                <a:solidFill>
                  <a:srgbClr val="006600"/>
                </a:solidFill>
              </a:rPr>
              <a:t>teori </a:t>
            </a:r>
            <a:r>
              <a:rPr lang="nb-NO" sz="1700" dirty="0" smtClean="0">
                <a:solidFill>
                  <a:srgbClr val="006600"/>
                </a:solidFill>
              </a:rPr>
              <a:t>mv</a:t>
            </a:r>
          </a:p>
          <a:p>
            <a:pPr lvl="1"/>
            <a:r>
              <a:rPr lang="nb-NO" sz="1700" dirty="0" smtClean="0">
                <a:solidFill>
                  <a:srgbClr val="006600"/>
                </a:solidFill>
              </a:rPr>
              <a:t>Det kan være greit å ha flere delproblemstillinger i starten enn du har mulighet til å skrive om, og senere velge bort noen</a:t>
            </a:r>
            <a:endParaRPr lang="nb-NO" sz="17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aktuelt å illustrere </a:t>
            </a:r>
            <a:r>
              <a:rPr lang="nb-NO" sz="1700" dirty="0" smtClean="0">
                <a:solidFill>
                  <a:srgbClr val="006600"/>
                </a:solidFill>
              </a:rPr>
              <a:t>problemstrukturen</a:t>
            </a:r>
            <a:endParaRPr lang="nb-NO" sz="1700" dirty="0">
              <a:solidFill>
                <a:srgbClr val="006600"/>
              </a:solidFill>
            </a:endParaRPr>
          </a:p>
          <a:p>
            <a:r>
              <a:rPr lang="nb-NO" sz="2000" b="1" dirty="0" smtClean="0">
                <a:solidFill>
                  <a:srgbClr val="006600"/>
                </a:solidFill>
              </a:rPr>
              <a:t>Avgrensning av problemstillingen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Velg </a:t>
            </a:r>
            <a:r>
              <a:rPr lang="nb-NO" sz="1700" i="1" dirty="0">
                <a:solidFill>
                  <a:srgbClr val="006600"/>
                </a:solidFill>
              </a:rPr>
              <a:t>positiv </a:t>
            </a:r>
            <a:r>
              <a:rPr lang="nb-NO" sz="1700" i="1" dirty="0" smtClean="0">
                <a:solidFill>
                  <a:srgbClr val="006600"/>
                </a:solidFill>
              </a:rPr>
              <a:t>avgrensning</a:t>
            </a:r>
            <a:r>
              <a:rPr lang="nb-NO" sz="1700" dirty="0" smtClean="0">
                <a:solidFill>
                  <a:srgbClr val="006600"/>
                </a:solidFill>
              </a:rPr>
              <a:t> av problemstillingen, og </a:t>
            </a:r>
            <a:r>
              <a:rPr lang="nb-NO" sz="1700" dirty="0">
                <a:solidFill>
                  <a:srgbClr val="006600"/>
                </a:solidFill>
              </a:rPr>
              <a:t>negativ avgrensning kun når </a:t>
            </a:r>
            <a:r>
              <a:rPr lang="nb-NO" sz="1700" dirty="0" smtClean="0">
                <a:solidFill>
                  <a:srgbClr val="006600"/>
                </a:solidFill>
              </a:rPr>
              <a:t>du «amputerer» </a:t>
            </a:r>
            <a:r>
              <a:rPr lang="nb-NO" sz="1700" dirty="0">
                <a:solidFill>
                  <a:srgbClr val="006600"/>
                </a:solidFill>
              </a:rPr>
              <a:t>(det er så mye du </a:t>
            </a:r>
            <a:r>
              <a:rPr lang="nb-NO" sz="1700" i="1" dirty="0">
                <a:solidFill>
                  <a:srgbClr val="006600"/>
                </a:solidFill>
              </a:rPr>
              <a:t>ikke</a:t>
            </a:r>
            <a:r>
              <a:rPr lang="nb-NO" sz="1700" dirty="0">
                <a:solidFill>
                  <a:srgbClr val="006600"/>
                </a:solidFill>
              </a:rPr>
              <a:t> skal skrive om!).</a:t>
            </a:r>
          </a:p>
          <a:p>
            <a:r>
              <a:rPr lang="nb-NO" sz="2000" b="1" dirty="0" smtClean="0">
                <a:solidFill>
                  <a:srgbClr val="006600"/>
                </a:solidFill>
              </a:rPr>
              <a:t>Formidling av spørsmålene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”Oversikt over fremstillingen” i innledningskapittelet kan med fordel skrives som en </a:t>
            </a:r>
            <a:r>
              <a:rPr lang="nb-NO" sz="1700" i="1" dirty="0" smtClean="0">
                <a:solidFill>
                  <a:srgbClr val="006600"/>
                </a:solidFill>
              </a:rPr>
              <a:t>problemoversikt </a:t>
            </a:r>
            <a:r>
              <a:rPr lang="nb-NO" sz="1700" dirty="0">
                <a:solidFill>
                  <a:srgbClr val="006600"/>
                </a:solidFill>
              </a:rPr>
              <a:t>der poenget er å formidle hvorledes de ulike </a:t>
            </a:r>
            <a:r>
              <a:rPr lang="nb-NO" sz="1700" dirty="0" smtClean="0">
                <a:solidFill>
                  <a:srgbClr val="006600"/>
                </a:solidFill>
              </a:rPr>
              <a:t>spørsmålene </a:t>
            </a:r>
            <a:r>
              <a:rPr lang="nb-NO" sz="1700" dirty="0">
                <a:solidFill>
                  <a:srgbClr val="006600"/>
                </a:solidFill>
              </a:rPr>
              <a:t>blir behandlet i </a:t>
            </a:r>
            <a:r>
              <a:rPr lang="nb-NO" sz="1700" dirty="0" smtClean="0">
                <a:solidFill>
                  <a:srgbClr val="006600"/>
                </a:solidFill>
              </a:rPr>
              <a:t>oppgaven; dvs. </a:t>
            </a:r>
            <a:r>
              <a:rPr lang="nb-NO" sz="1700" i="1" dirty="0" smtClean="0">
                <a:solidFill>
                  <a:srgbClr val="006600"/>
                </a:solidFill>
              </a:rPr>
              <a:t>logikken i disposisjonen</a:t>
            </a:r>
            <a:endParaRPr lang="nb-NO" sz="1700" i="1" dirty="0">
              <a:solidFill>
                <a:srgbClr val="006600"/>
              </a:solidFill>
            </a:endParaRPr>
          </a:p>
          <a:p>
            <a:pPr lvl="1"/>
            <a:r>
              <a:rPr lang="nb-NO" sz="1700" dirty="0">
                <a:solidFill>
                  <a:srgbClr val="006600"/>
                </a:solidFill>
              </a:rPr>
              <a:t>Det kan være lurt å minne om </a:t>
            </a:r>
            <a:r>
              <a:rPr lang="nb-NO" sz="1700" dirty="0" smtClean="0">
                <a:solidFill>
                  <a:srgbClr val="006600"/>
                </a:solidFill>
              </a:rPr>
              <a:t>problemstillingene </a:t>
            </a:r>
            <a:r>
              <a:rPr lang="nb-NO" sz="1700" dirty="0">
                <a:solidFill>
                  <a:srgbClr val="006600"/>
                </a:solidFill>
              </a:rPr>
              <a:t>under veis i </a:t>
            </a:r>
            <a:r>
              <a:rPr lang="nb-NO" sz="1700" dirty="0" smtClean="0">
                <a:solidFill>
                  <a:srgbClr val="006600"/>
                </a:solidFill>
              </a:rPr>
              <a:t>fremstillingen, og forklare hvilken funksjon de ulike delene har for å svare på problemene du har formulert</a:t>
            </a:r>
            <a:endParaRPr lang="nb-NO" sz="1700" i="1" dirty="0"/>
          </a:p>
          <a:p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Videre om problemstillingen</a:t>
            </a:r>
            <a:r>
              <a:rPr lang="nb-NO" sz="3200" dirty="0" smtClean="0">
                <a:solidFill>
                  <a:schemeClr val="accent2"/>
                </a:solidFill>
              </a:rPr>
              <a:t> (II)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142984"/>
            <a:ext cx="7772400" cy="5500726"/>
          </a:xfrm>
        </p:spPr>
        <p:txBody>
          <a:bodyPr/>
          <a:lstStyle/>
          <a:p>
            <a:r>
              <a:rPr lang="nb-NO" sz="2000" dirty="0" smtClean="0">
                <a:solidFill>
                  <a:srgbClr val="006600"/>
                </a:solidFill>
              </a:rPr>
              <a:t>Selvstendighet og originalitet</a:t>
            </a: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Det beste er hvis du mest lar seg </a:t>
            </a:r>
            <a:r>
              <a:rPr lang="nb-NO" sz="1800" i="1" dirty="0" smtClean="0">
                <a:solidFill>
                  <a:srgbClr val="006600"/>
                </a:solidFill>
              </a:rPr>
              <a:t>inspirere</a:t>
            </a:r>
            <a:r>
              <a:rPr lang="nb-NO" sz="1800" dirty="0" smtClean="0">
                <a:solidFill>
                  <a:srgbClr val="006600"/>
                </a:solidFill>
              </a:rPr>
              <a:t> av litteratur og ikke blir for mye styrt av andres tanker. Kan derfor være lurt å vente med å lese andres arbeider, slik at det er andres tanker som blir knyttet til </a:t>
            </a:r>
            <a:r>
              <a:rPr lang="nb-NO" sz="1800" i="1" dirty="0" smtClean="0">
                <a:solidFill>
                  <a:srgbClr val="006600"/>
                </a:solidFill>
              </a:rPr>
              <a:t>din</a:t>
            </a:r>
            <a:r>
              <a:rPr lang="nb-NO" sz="1800" dirty="0" smtClean="0">
                <a:solidFill>
                  <a:srgbClr val="006600"/>
                </a:solidFill>
              </a:rPr>
              <a:t> </a:t>
            </a:r>
            <a:r>
              <a:rPr lang="nb-NO" sz="1800" dirty="0" err="1" smtClean="0">
                <a:solidFill>
                  <a:srgbClr val="006600"/>
                </a:solidFill>
              </a:rPr>
              <a:t>problem-forståelse</a:t>
            </a:r>
            <a:r>
              <a:rPr lang="nb-NO" sz="1800" dirty="0" smtClean="0">
                <a:solidFill>
                  <a:srgbClr val="006600"/>
                </a:solidFill>
              </a:rPr>
              <a:t> – og ikke omvendt</a:t>
            </a:r>
          </a:p>
          <a:p>
            <a:r>
              <a:rPr lang="nb-NO" sz="2000" dirty="0" smtClean="0">
                <a:solidFill>
                  <a:srgbClr val="006600"/>
                </a:solidFill>
              </a:rPr>
              <a:t>Betydning</a:t>
            </a:r>
            <a:endParaRPr lang="nb-NO" sz="20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Problemstillingen </a:t>
            </a:r>
            <a:r>
              <a:rPr lang="nb-NO" sz="1800" dirty="0">
                <a:solidFill>
                  <a:srgbClr val="006600"/>
                </a:solidFill>
              </a:rPr>
              <a:t>er ”regissøren” og skal gjennomlyse/prege hele oppgaven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Bare det som kan begrunnes ut i fra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dirty="0">
                <a:solidFill>
                  <a:srgbClr val="006600"/>
                </a:solidFill>
              </a:rPr>
              <a:t>skal </a:t>
            </a:r>
            <a:r>
              <a:rPr lang="nb-NO" sz="1800" dirty="0" smtClean="0">
                <a:solidFill>
                  <a:srgbClr val="006600"/>
                </a:solidFill>
              </a:rPr>
              <a:t>med </a:t>
            </a:r>
            <a:r>
              <a:rPr lang="nb-NO" sz="1800" dirty="0">
                <a:solidFill>
                  <a:srgbClr val="006600"/>
                </a:solidFill>
              </a:rPr>
              <a:t>i oppgaven</a:t>
            </a:r>
          </a:p>
          <a:p>
            <a:r>
              <a:rPr lang="nb-NO" sz="2000" dirty="0">
                <a:solidFill>
                  <a:srgbClr val="006600"/>
                </a:solidFill>
              </a:rPr>
              <a:t>Prosessen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Ved påbegynnelse av arbeidet med oppgaven er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i="1" dirty="0" smtClean="0">
                <a:solidFill>
                  <a:srgbClr val="006600"/>
                </a:solidFill>
              </a:rPr>
              <a:t>foreløpige</a:t>
            </a:r>
            <a:r>
              <a:rPr lang="nb-NO" sz="1800" dirty="0" smtClean="0">
                <a:solidFill>
                  <a:srgbClr val="006600"/>
                </a:solidFill>
              </a:rPr>
              <a:t>, </a:t>
            </a:r>
            <a:r>
              <a:rPr lang="nb-NO" sz="1800" dirty="0">
                <a:solidFill>
                  <a:srgbClr val="006600"/>
                </a:solidFill>
              </a:rPr>
              <a:t>og du kan forvente at du kan/bør/må foreta justeringer etter hvert som du lærer av å gjennomføre </a:t>
            </a:r>
            <a:r>
              <a:rPr lang="nb-NO" sz="1800" dirty="0" smtClean="0">
                <a:solidFill>
                  <a:srgbClr val="006600"/>
                </a:solidFill>
              </a:rPr>
              <a:t>undersøkelser mv</a:t>
            </a:r>
            <a:endParaRPr lang="nb-NO" sz="1800" dirty="0">
              <a:solidFill>
                <a:srgbClr val="006600"/>
              </a:solidFill>
            </a:endParaRPr>
          </a:p>
          <a:p>
            <a:pPr lvl="1"/>
            <a:r>
              <a:rPr lang="nb-NO" sz="1800" dirty="0" smtClean="0">
                <a:solidFill>
                  <a:srgbClr val="006600"/>
                </a:solidFill>
              </a:rPr>
              <a:t>Formulering av problemstillingene </a:t>
            </a:r>
            <a:r>
              <a:rPr lang="nb-NO" sz="1800" dirty="0">
                <a:solidFill>
                  <a:srgbClr val="006600"/>
                </a:solidFill>
              </a:rPr>
              <a:t>vil ofte bli sluttført </a:t>
            </a:r>
            <a:r>
              <a:rPr lang="nb-NO" sz="1800" i="1" dirty="0">
                <a:solidFill>
                  <a:srgbClr val="006600"/>
                </a:solidFill>
              </a:rPr>
              <a:t>til slutt</a:t>
            </a:r>
            <a:r>
              <a:rPr lang="nb-NO" sz="1800" dirty="0">
                <a:solidFill>
                  <a:srgbClr val="006600"/>
                </a:solidFill>
              </a:rPr>
              <a:t>!</a:t>
            </a:r>
          </a:p>
          <a:p>
            <a:pPr lvl="1"/>
            <a:r>
              <a:rPr lang="nb-NO" sz="1800" dirty="0">
                <a:solidFill>
                  <a:srgbClr val="006600"/>
                </a:solidFill>
              </a:rPr>
              <a:t>Det er ”god skikk” å drøfte/redegjøre noe for hvorledes en </a:t>
            </a:r>
            <a:r>
              <a:rPr lang="nb-NO" sz="1800" dirty="0" smtClean="0">
                <a:solidFill>
                  <a:srgbClr val="006600"/>
                </a:solidFill>
              </a:rPr>
              <a:t>problemstillingene </a:t>
            </a:r>
            <a:r>
              <a:rPr lang="nb-NO" sz="1800" dirty="0">
                <a:solidFill>
                  <a:srgbClr val="006600"/>
                </a:solidFill>
              </a:rPr>
              <a:t>har utviklet seg under veis i </a:t>
            </a:r>
            <a:r>
              <a:rPr lang="nb-NO" sz="1800" dirty="0" smtClean="0">
                <a:solidFill>
                  <a:srgbClr val="006600"/>
                </a:solidFill>
              </a:rPr>
              <a:t>arbeidet</a:t>
            </a:r>
            <a:endParaRPr lang="nb-NO" sz="1800" dirty="0">
              <a:solidFill>
                <a:srgbClr val="006600"/>
              </a:solidFill>
            </a:endParaRPr>
          </a:p>
          <a:p>
            <a:endParaRPr lang="nb-NO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853</Words>
  <Application>Microsoft Office PowerPoint</Application>
  <PresentationFormat>Skjermfremvisning (4:3)</PresentationFormat>
  <Paragraphs>89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Wingdings</vt:lpstr>
      <vt:lpstr>Office-tema</vt:lpstr>
      <vt:lpstr>Skrive masteroppgave i forvaltningsinformatikk: Fra valg av emne til problemstilling på to nivåer </vt:lpstr>
      <vt:lpstr>PowerPoint-presentasjon</vt:lpstr>
      <vt:lpstr>Nærmere om trinnene frem til primo februar</vt:lpstr>
      <vt:lpstr>Mer om forvaltningsinformatisk vinkling</vt:lpstr>
      <vt:lpstr>Valg av “aktørvinkling”</vt:lpstr>
      <vt:lpstr>PowerPoint-presentasjon</vt:lpstr>
      <vt:lpstr>Videre om problemstillingen (I)</vt:lpstr>
      <vt:lpstr>Videre om problemstillingen (II)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masteroppgave (1): idéskisse og problemstilling</dc:title>
  <dc:creator>Administrator</dc:creator>
  <cp:lastModifiedBy>dags</cp:lastModifiedBy>
  <cp:revision>24</cp:revision>
  <cp:lastPrinted>2016-01-19T15:38:21Z</cp:lastPrinted>
  <dcterms:created xsi:type="dcterms:W3CDTF">2007-02-07T20:08:19Z</dcterms:created>
  <dcterms:modified xsi:type="dcterms:W3CDTF">2016-01-19T15:42:05Z</dcterms:modified>
</cp:coreProperties>
</file>