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5" r:id="rId2"/>
    <p:sldId id="306" r:id="rId3"/>
    <p:sldId id="357" r:id="rId4"/>
    <p:sldId id="358" r:id="rId5"/>
    <p:sldId id="259" r:id="rId6"/>
    <p:sldId id="307" r:id="rId7"/>
    <p:sldId id="361" r:id="rId8"/>
    <p:sldId id="360" r:id="rId9"/>
    <p:sldId id="359" r:id="rId10"/>
    <p:sldId id="328" r:id="rId11"/>
    <p:sldId id="355" r:id="rId12"/>
    <p:sldId id="354" r:id="rId13"/>
    <p:sldId id="313" r:id="rId14"/>
    <p:sldId id="329" r:id="rId15"/>
    <p:sldId id="352" r:id="rId16"/>
    <p:sldId id="353" r:id="rId17"/>
    <p:sldId id="356" r:id="rId18"/>
    <p:sldId id="343" r:id="rId19"/>
  </p:sldIdLst>
  <p:sldSz cx="9144000" cy="6858000" type="screen4x3"/>
  <p:notesSz cx="6794500" cy="9906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C0C0C0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9" autoAdjust="0"/>
    <p:restoredTop sz="94660" autoAdjust="0"/>
  </p:normalViewPr>
  <p:slideViewPr>
    <p:cSldViewPr>
      <p:cViewPr>
        <p:scale>
          <a:sx n="75" d="100"/>
          <a:sy n="75" d="100"/>
        </p:scale>
        <p:origin x="-1824" y="-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-2820" y="-72"/>
      </p:cViewPr>
      <p:guideLst>
        <p:guide orient="horz" pos="3120"/>
        <p:guide pos="21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824413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27" tIns="45064" rIns="90127" bIns="45064" numCol="1" anchor="t" anchorCtr="0" compatLnSpc="1">
            <a:prstTxWarp prst="textNoShape">
              <a:avLst/>
            </a:prstTxWarp>
          </a:bodyPr>
          <a:lstStyle>
            <a:lvl1pPr algn="ctr" defTabSz="901700">
              <a:spcBef>
                <a:spcPct val="20000"/>
              </a:spcBef>
              <a:defRPr sz="1400" b="0">
                <a:latin typeface="Arial" charset="0"/>
              </a:defRPr>
            </a:lvl1pPr>
          </a:lstStyle>
          <a:p>
            <a:pPr>
              <a:defRPr/>
            </a:pPr>
            <a:r>
              <a:rPr lang="en-GB"/>
              <a:t>Masterskolen  </a:t>
            </a:r>
            <a:r>
              <a:rPr lang="en-GB" smtClean="0"/>
              <a:t>Introduksjon  </a:t>
            </a:r>
            <a:endParaRPr lang="en-GB"/>
          </a:p>
          <a:p>
            <a:pPr>
              <a:defRPr/>
            </a:pPr>
            <a:r>
              <a:rPr lang="en-GB"/>
              <a:t>Arild Jansen   AFIN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32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27" tIns="45064" rIns="90127" bIns="45064" numCol="1" anchor="t" anchorCtr="0" compatLnSpc="1">
            <a:prstTxWarp prst="textNoShape">
              <a:avLst/>
            </a:prstTxWarp>
          </a:bodyPr>
          <a:lstStyle>
            <a:lvl1pPr algn="r" defTabSz="901700">
              <a:defRPr sz="1100" b="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432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27" tIns="45064" rIns="90127" bIns="45064" numCol="1" anchor="b" anchorCtr="0" compatLnSpc="1">
            <a:prstTxWarp prst="textNoShape">
              <a:avLst/>
            </a:prstTxWarp>
          </a:bodyPr>
          <a:lstStyle>
            <a:lvl1pPr defTabSz="901700">
              <a:defRPr sz="1100" b="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09113"/>
            <a:ext cx="29432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27" tIns="45064" rIns="90127" bIns="45064" numCol="1" anchor="b" anchorCtr="0" compatLnSpc="1">
            <a:prstTxWarp prst="textNoShape">
              <a:avLst/>
            </a:prstTxWarp>
          </a:bodyPr>
          <a:lstStyle>
            <a:lvl1pPr algn="r" defTabSz="901700">
              <a:defRPr sz="1100" b="0">
                <a:latin typeface="Arial" charset="0"/>
              </a:defRPr>
            </a:lvl1pPr>
          </a:lstStyle>
          <a:p>
            <a:pPr>
              <a:defRPr/>
            </a:pPr>
            <a:fld id="{9A5F32C9-09B3-4376-BCAA-72CE3689C2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486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27" tIns="45064" rIns="90127" bIns="45064" numCol="1" anchor="t" anchorCtr="0" compatLnSpc="1">
            <a:prstTxWarp prst="textNoShape">
              <a:avLst/>
            </a:prstTxWarp>
          </a:bodyPr>
          <a:lstStyle>
            <a:lvl1pPr defTabSz="901700">
              <a:defRPr sz="11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32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27" tIns="45064" rIns="90127" bIns="45064" numCol="1" anchor="t" anchorCtr="0" compatLnSpc="1">
            <a:prstTxWarp prst="textNoShape">
              <a:avLst/>
            </a:prstTxWarp>
          </a:bodyPr>
          <a:lstStyle>
            <a:lvl1pPr algn="r" defTabSz="901700">
              <a:defRPr sz="11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27" tIns="45064" rIns="90127" bIns="450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9113"/>
            <a:ext cx="29432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27" tIns="45064" rIns="90127" bIns="45064" numCol="1" anchor="b" anchorCtr="0" compatLnSpc="1">
            <a:prstTxWarp prst="textNoShape">
              <a:avLst/>
            </a:prstTxWarp>
          </a:bodyPr>
          <a:lstStyle>
            <a:lvl1pPr defTabSz="901700">
              <a:defRPr sz="11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09113"/>
            <a:ext cx="29432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27" tIns="45064" rIns="90127" bIns="45064" numCol="1" anchor="b" anchorCtr="0" compatLnSpc="1">
            <a:prstTxWarp prst="textNoShape">
              <a:avLst/>
            </a:prstTxWarp>
          </a:bodyPr>
          <a:lstStyle>
            <a:lvl1pPr algn="r" defTabSz="901700">
              <a:defRPr sz="1100" b="0">
                <a:latin typeface="Arial" charset="0"/>
              </a:defRPr>
            </a:lvl1pPr>
          </a:lstStyle>
          <a:p>
            <a:pPr>
              <a:defRPr/>
            </a:pPr>
            <a:fld id="{B2E94C0A-4D37-4E72-90D0-A8008C3AD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64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17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17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17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17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17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17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17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17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17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48482C7-18B9-4BCB-9A62-3E64CC2C9604}" type="slidenum">
              <a:rPr lang="en-US" altLang="nb-NO" sz="11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nb-NO" sz="1100" smtClean="0"/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nb-N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nb-N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55FD9-59CF-4A72-9E37-F7FF11354CE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937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2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EF17F-61BA-4877-A9BD-63530C918E2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3146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E771C-C13B-4510-A99C-11FD78A3595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146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850" y="1268413"/>
            <a:ext cx="4243388" cy="5002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8" y="1268413"/>
            <a:ext cx="4244975" cy="5002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BBAE2-B6F8-4A4C-B9FE-FFC125D103D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0567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D3F6A-ADBB-4698-B0DA-70FCD091D23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126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D136D-5C7B-46B9-BE88-BAE6B8CAFF7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2796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92B74-64A4-4411-A9FC-0E24878204B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5204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2EC95-FEE4-4A26-96DA-908F559BD03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781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A1C16-6A21-4BF2-920F-4F2A705E447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2241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58BC5-2D2D-4DEC-A1DB-26B849FEC23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6248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5613" y="0"/>
            <a:ext cx="2159000" cy="62706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850" y="0"/>
            <a:ext cx="6329363" cy="6270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92189-20F5-45E3-AD1B-0725199D54A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6187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23850" y="1268413"/>
            <a:ext cx="8640763" cy="5002212"/>
          </a:xfrm>
        </p:spPr>
        <p:txBody>
          <a:bodyPr/>
          <a:lstStyle/>
          <a:p>
            <a:pPr lvl="0"/>
            <a:endParaRPr lang="nb-NO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E166E-836B-4C7D-B039-6905D6A1E71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527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850" y="1268413"/>
            <a:ext cx="4243388" cy="2424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19638" y="1268413"/>
            <a:ext cx="4244975" cy="2424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23850" y="3844925"/>
            <a:ext cx="4243388" cy="2425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8" y="3844925"/>
            <a:ext cx="4244975" cy="2425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FCC52-38EA-4830-A73B-ED7D5853ED5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35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" y="981075"/>
            <a:ext cx="8785225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</a:defRPr>
            </a:lvl1pPr>
          </a:lstStyle>
          <a:p>
            <a:pPr>
              <a:defRPr/>
            </a:pPr>
            <a:fld id="{D5A987B4-C9B2-4989-8276-66D16A023D9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emner/jus/afin/FINF4002/v16/timeplan/index.html" TargetMode="External"/><Relationship Id="rId2" Type="http://schemas.openxmlformats.org/officeDocument/2006/relationships/hyperlink" Target="http://www.uio.no/studier/emner/jus/afin/FINF4002/v16/beskrivelse-av-masterskolen-2016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io.no/studier/emner/jus/afin/FINF4002/v14/forslag-til-emner-for-masteroppgaver-innen-retts_v03012014.pdf" TargetMode="External"/><Relationship Id="rId4" Type="http://schemas.openxmlformats.org/officeDocument/2006/relationships/hyperlink" Target="http://www.uio.no/studier/emner/jus/afin/FINF4002/v16/pensumliste/index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emner/jus/afin/FINF4002/v16/finf-4002_oblig.gruppeoppgave_1_2016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Microsoft_Word_97_-_2003_Document1.doc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11" Type="http://schemas.openxmlformats.org/officeDocument/2006/relationships/image" Target="../media/image5.emf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Microsoft_Word_97_-_2003_Document2.doc"/><Relationship Id="rId4" Type="http://schemas.openxmlformats.org/officeDocument/2006/relationships/image" Target="../media/image1.emf"/><Relationship Id="rId9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z="3600" smtClean="0"/>
              <a:t>Masterskolen 2016:  Introduksjon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8964612" cy="5040313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Opplegget for Masterskolen </a:t>
            </a:r>
          </a:p>
          <a:p>
            <a:pPr lvl="1" eaLnBrk="1" hangingPunct="1"/>
            <a:r>
              <a:rPr lang="nb-NO" altLang="nb-NO" dirty="0" smtClean="0"/>
              <a:t>Opplegget, timeplan med mer  </a:t>
            </a:r>
          </a:p>
          <a:p>
            <a:pPr eaLnBrk="1" hangingPunct="1"/>
            <a:r>
              <a:rPr lang="nb-NO" altLang="nb-NO" dirty="0" smtClean="0"/>
              <a:t>Elementene i en masteroppgave</a:t>
            </a:r>
          </a:p>
          <a:p>
            <a:pPr lvl="1" eaLnBrk="1" hangingPunct="1"/>
            <a:r>
              <a:rPr lang="nb-NO" altLang="nb-NO" dirty="0" smtClean="0"/>
              <a:t>Teori,  metode og empiri (data) </a:t>
            </a:r>
          </a:p>
          <a:p>
            <a:pPr lvl="1" eaLnBrk="1" hangingPunct="1"/>
            <a:r>
              <a:rPr lang="nb-NO" altLang="nb-NO" dirty="0" smtClean="0"/>
              <a:t>og forholdet mellom dem </a:t>
            </a:r>
          </a:p>
          <a:p>
            <a:pPr eaLnBrk="1" hangingPunct="1"/>
            <a:r>
              <a:rPr lang="nb-NO" altLang="nb-NO" dirty="0" smtClean="0"/>
              <a:t>Litt om noen forvaltningsinformatiske perspektiver, med fokus på informatiske problemstillinger</a:t>
            </a:r>
          </a:p>
          <a:p>
            <a:pPr eaLnBrk="1" hangingPunct="1"/>
            <a:r>
              <a:rPr lang="nb-NO" altLang="nb-NO" dirty="0" smtClean="0"/>
              <a:t>Eksempler på noen AFIN-oppgaver </a:t>
            </a:r>
          </a:p>
          <a:p>
            <a:pPr eaLnBrk="1" hangingPunct="1"/>
            <a:endParaRPr lang="nb-NO" altLang="nb-NO" dirty="0" smtClean="0"/>
          </a:p>
          <a:p>
            <a:pPr eaLnBrk="1" hangingPunct="1"/>
            <a:endParaRPr lang="nb-NO" altLang="nb-NO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6EF17F-61BA-4877-A9BD-63530C918E28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/>
              <a:t>Opplegget og planen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9144000" cy="5616575"/>
          </a:xfrm>
        </p:spPr>
        <p:txBody>
          <a:bodyPr/>
          <a:lstStyle/>
          <a:p>
            <a:pPr>
              <a:defRPr/>
            </a:pPr>
            <a:r>
              <a:rPr lang="nb-NO" altLang="nb-NO" dirty="0" smtClean="0"/>
              <a:t>Opplegg, pensum og planen, se</a:t>
            </a:r>
          </a:p>
          <a:p>
            <a:pPr lvl="1">
              <a:defRPr/>
            </a:pPr>
            <a:r>
              <a:rPr lang="nb-NO" altLang="nb-NO" sz="2400" dirty="0" smtClean="0"/>
              <a:t>Opplegget </a:t>
            </a:r>
            <a:r>
              <a:rPr lang="nb-NO" altLang="nb-NO" sz="2400" dirty="0"/>
              <a:t>for </a:t>
            </a:r>
            <a:r>
              <a:rPr lang="nb-NO" altLang="nb-NO" sz="2400" dirty="0" smtClean="0"/>
              <a:t>masterskolen</a:t>
            </a:r>
          </a:p>
          <a:p>
            <a:pPr lvl="1">
              <a:defRPr/>
            </a:pPr>
            <a:r>
              <a:rPr lang="nb-NO" altLang="nb-NO" dirty="0" smtClean="0">
                <a:hlinkClick r:id="rId2"/>
              </a:rPr>
              <a:t>http</a:t>
            </a:r>
            <a:r>
              <a:rPr lang="nb-NO" altLang="nb-NO" dirty="0">
                <a:hlinkClick r:id="rId2"/>
              </a:rPr>
              <a:t>://</a:t>
            </a:r>
            <a:r>
              <a:rPr lang="nb-NO" altLang="nb-NO" dirty="0" smtClean="0">
                <a:hlinkClick r:id="rId2"/>
              </a:rPr>
              <a:t>www.uio.no/studier/emner/jus/afin/FINF4002/v16/beskrivelse-av-masterskolen-2016.pdf</a:t>
            </a:r>
            <a:endParaRPr lang="nb-NO" altLang="nb-NO" dirty="0"/>
          </a:p>
          <a:p>
            <a:pPr lvl="1">
              <a:buFontTx/>
              <a:buChar char="-"/>
              <a:defRPr/>
            </a:pPr>
            <a:r>
              <a:rPr lang="nb-NO" altLang="nb-NO" sz="2400" dirty="0" smtClean="0"/>
              <a:t>Detaljert </a:t>
            </a:r>
            <a:r>
              <a:rPr lang="nb-NO" altLang="nb-NO" sz="2400" dirty="0" smtClean="0"/>
              <a:t>undervisningsplan</a:t>
            </a:r>
          </a:p>
          <a:p>
            <a:pPr lvl="1">
              <a:buFontTx/>
              <a:buChar char="-"/>
              <a:defRPr/>
            </a:pPr>
            <a:r>
              <a:rPr lang="nb-NO" altLang="nb-NO" dirty="0">
                <a:hlinkClick r:id="rId3"/>
              </a:rPr>
              <a:t>http://</a:t>
            </a:r>
            <a:r>
              <a:rPr lang="nb-NO" altLang="nb-NO" dirty="0" smtClean="0">
                <a:hlinkClick r:id="rId3"/>
              </a:rPr>
              <a:t>www.uio.no/studier/emner/jus/afin/FINF4002/v16/timeplan/index.html</a:t>
            </a:r>
            <a:endParaRPr lang="nb-NO" altLang="nb-NO" dirty="0" smtClean="0"/>
          </a:p>
          <a:p>
            <a:pPr>
              <a:buFontTx/>
              <a:buChar char="-"/>
              <a:defRPr/>
            </a:pPr>
            <a:r>
              <a:rPr lang="nb-NO" altLang="nb-NO" dirty="0" smtClean="0"/>
              <a:t>Pensum</a:t>
            </a:r>
          </a:p>
          <a:p>
            <a:pPr>
              <a:buFontTx/>
              <a:buChar char="-"/>
              <a:defRPr/>
            </a:pPr>
            <a:r>
              <a:rPr lang="nb-NO" altLang="nb-NO" sz="2000" dirty="0">
                <a:hlinkClick r:id="rId4"/>
              </a:rPr>
              <a:t>http://</a:t>
            </a:r>
            <a:r>
              <a:rPr lang="nb-NO" altLang="nb-NO" sz="2000" dirty="0" smtClean="0">
                <a:hlinkClick r:id="rId4"/>
              </a:rPr>
              <a:t>www.uio.no/studier/emner/jus/afin/FINF4002/v16/pensumliste/index.html</a:t>
            </a:r>
            <a:endParaRPr lang="nb-NO" altLang="nb-NO" sz="2000" dirty="0" smtClean="0"/>
          </a:p>
          <a:p>
            <a:pPr>
              <a:buFontTx/>
              <a:buChar char="-"/>
              <a:defRPr/>
            </a:pPr>
            <a:r>
              <a:rPr lang="nb-NO" altLang="nb-NO" dirty="0" smtClean="0"/>
              <a:t>Tips til masteroppgaver</a:t>
            </a:r>
          </a:p>
          <a:p>
            <a:pPr marL="457200" lvl="1" indent="0">
              <a:buFontTx/>
              <a:buNone/>
              <a:defRPr/>
            </a:pPr>
            <a:r>
              <a:rPr lang="nb-NO" altLang="nb-NO" sz="1800" dirty="0" smtClean="0">
                <a:hlinkClick r:id="rId5"/>
              </a:rPr>
              <a:t>https://www.uio.no/studier/emner/jus/afin/FINF4002/v14/forslag-til-emner-for-masteroppgaver-innen-retts_v03012014.pdf</a:t>
            </a:r>
            <a:endParaRPr lang="nb-NO" altLang="nb-NO" sz="1800" dirty="0" smtClean="0"/>
          </a:p>
          <a:p>
            <a:pPr>
              <a:defRPr/>
            </a:pPr>
            <a:endParaRPr lang="nb-NO" altLang="nb-NO" sz="1800" dirty="0" smtClean="0"/>
          </a:p>
          <a:p>
            <a:pPr>
              <a:defRPr/>
            </a:pPr>
            <a:endParaRPr lang="nb-NO" altLang="nb-NO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6EF17F-61BA-4877-A9BD-63530C918E28}" type="slidenum">
              <a:rPr lang="nb-NO" smtClean="0"/>
              <a:pPr>
                <a:defRPr/>
              </a:pPr>
              <a:t>2</a:t>
            </a:fld>
            <a:endParaRPr lang="nb-NO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r>
              <a:rPr lang="nb-NO" altLang="nb-NO" sz="2800" smtClean="0"/>
              <a:t>Frister mm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5400" y="692150"/>
          <a:ext cx="9118600" cy="6049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132"/>
                <a:gridCol w="6994468"/>
              </a:tblGrid>
              <a:tr h="3659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Dato</a:t>
                      </a:r>
                      <a:endParaRPr lang="nb-NO" sz="2000" baseline="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Hva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7318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Onsdag 27.01.16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Utlevering av første obligatoriske oppgave. Gruppeoppgave: kvalitativ metode (intervjuer/observasjon).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6195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Uke 5 og 6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Individuell veiledning med tanke på formulering av emne og problemstillinger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4781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b="1" noProof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Mandag 01.02.16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Frist</a:t>
                      </a:r>
                      <a:r>
                        <a:rPr lang="nb-NO" sz="2000" b="1" noProof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for godkjenning av forslag til problemstilling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7318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b="1" noProof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Mandag 08.02.6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Frist</a:t>
                      </a:r>
                      <a:r>
                        <a:rPr lang="nb-NO" sz="2000" b="1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for innlevering av bearbeidet problemstilling til veileder. Individuelle tilbakemeldinger senest innen mandag 23.02 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6195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Onsdag 17.02.16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Utlevering av andre obligatoriske oppgave. Individuelle oppgaver som gis av veileder.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4048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b="1" noProof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Mandag 29.02.16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Frist</a:t>
                      </a:r>
                      <a:r>
                        <a:rPr lang="nb-NO" sz="2000" b="1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for innlevering av </a:t>
                      </a:r>
                      <a:r>
                        <a:rPr lang="nb-NO" sz="2000" noProof="0" dirty="0" err="1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oblig</a:t>
                      </a: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 1 – gruppeoppgave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6195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b="1" noProof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Fredag 08.04.16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Frist</a:t>
                      </a:r>
                      <a:r>
                        <a:rPr lang="nb-NO" sz="2000" b="1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for innlevering av </a:t>
                      </a:r>
                      <a:r>
                        <a:rPr lang="nb-NO" sz="2000" noProof="0" dirty="0" err="1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oblig</a:t>
                      </a: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 2 - individuell oppgave. Gjennomgås med veileder etter egne avtaler.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9904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b="1" noProof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Fredag 22.04.16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Frist</a:t>
                      </a:r>
                      <a:r>
                        <a:rPr lang="nb-NO" sz="2000" b="1" noProof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for innlevering til veileder av fullstendig utkast til forprosjektrapport.</a:t>
                      </a:r>
                      <a:endParaRPr lang="nb-NO" sz="2000" noProof="0" dirty="0" smtClean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Individuelle tilbakemeldinger med veiledningsmøter innen  29.4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4883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b="1" noProof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Onsdag 04.05.16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Frist</a:t>
                      </a:r>
                      <a:r>
                        <a:rPr lang="nb-NO" sz="2000" b="1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nb-NO" sz="2000" noProof="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for innlevering av forprosjektrapport til sensur</a:t>
                      </a:r>
                      <a:endParaRPr lang="nb-NO" sz="2000" noProof="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6EF17F-61BA-4877-A9BD-63530C918E28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r>
              <a:rPr lang="nb-NO" altLang="nb-NO" smtClean="0"/>
              <a:t>Noe om obligatorisk oppgave  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50" y="765175"/>
            <a:ext cx="8928100" cy="57594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nb-NO" sz="3200" b="1" dirty="0"/>
              <a:t>Gruppeoppgave for kvalitativ metode</a:t>
            </a:r>
          </a:p>
          <a:p>
            <a:pPr marL="0" indent="0">
              <a:buFontTx/>
              <a:buNone/>
              <a:defRPr/>
            </a:pPr>
            <a:r>
              <a:rPr lang="nb-NO" sz="2400" i="1" dirty="0" smtClean="0"/>
              <a:t>Kvalitative </a:t>
            </a:r>
            <a:r>
              <a:rPr lang="nb-NO" sz="2400" i="1" dirty="0"/>
              <a:t>intervjuer skal </a:t>
            </a:r>
            <a:r>
              <a:rPr lang="nb-NO" sz="2400" i="1" dirty="0" smtClean="0"/>
              <a:t>anvendes </a:t>
            </a:r>
            <a:r>
              <a:rPr lang="nb-NO" sz="2400" i="1" dirty="0"/>
              <a:t>for å kartlegge (a) hvordan </a:t>
            </a:r>
            <a:r>
              <a:rPr lang="nb-NO" sz="2400" i="1" dirty="0" smtClean="0"/>
              <a:t>DRI-studenter </a:t>
            </a:r>
            <a:r>
              <a:rPr lang="nb-NO" sz="2400" i="1" dirty="0"/>
              <a:t>vurderer trusler </a:t>
            </a:r>
            <a:r>
              <a:rPr lang="nb-NO" sz="2400" i="1" dirty="0" smtClean="0"/>
              <a:t>mot </a:t>
            </a:r>
            <a:r>
              <a:rPr lang="nb-NO" sz="2400" i="1" dirty="0"/>
              <a:t>personvernet ved bruk av sosiale medier og (b) hva de gjør for å ivareta sitt </a:t>
            </a:r>
            <a:r>
              <a:rPr lang="nb-NO" sz="2400" i="1" dirty="0" smtClean="0"/>
              <a:t>eget personvern </a:t>
            </a:r>
            <a:r>
              <a:rPr lang="nb-NO" sz="2400" i="1" dirty="0"/>
              <a:t>ved bruk av sosiale </a:t>
            </a:r>
            <a:r>
              <a:rPr lang="nb-NO" sz="2400" i="1" dirty="0" smtClean="0"/>
              <a:t>medier.</a:t>
            </a:r>
            <a:endParaRPr lang="nb-NO" sz="2400" i="1" dirty="0"/>
          </a:p>
          <a:p>
            <a:pPr marL="0" indent="0">
              <a:buFontTx/>
              <a:buNone/>
              <a:defRPr/>
            </a:pPr>
            <a:endParaRPr lang="nb-NO" sz="2400" dirty="0"/>
          </a:p>
          <a:p>
            <a:pPr>
              <a:defRPr/>
            </a:pPr>
            <a:r>
              <a:rPr lang="nb-NO" sz="2400" dirty="0"/>
              <a:t>Det skal gjennomføres intervjuer med utvalgte </a:t>
            </a:r>
            <a:r>
              <a:rPr lang="nb-NO" sz="2400" dirty="0" smtClean="0"/>
              <a:t>DRI-studenter </a:t>
            </a:r>
            <a:r>
              <a:rPr lang="nb-NO" sz="2400" dirty="0"/>
              <a:t>og </a:t>
            </a:r>
            <a:r>
              <a:rPr lang="nb-NO" sz="2400" dirty="0" smtClean="0"/>
              <a:t>intervjuene </a:t>
            </a:r>
            <a:r>
              <a:rPr lang="nb-NO" sz="2400" dirty="0"/>
              <a:t>skal ha en </a:t>
            </a:r>
            <a:r>
              <a:rPr lang="nb-NO" sz="2400" dirty="0" smtClean="0"/>
              <a:t>varighet </a:t>
            </a:r>
            <a:r>
              <a:rPr lang="nb-NO" sz="2400" dirty="0"/>
              <a:t>på </a:t>
            </a:r>
            <a:r>
              <a:rPr lang="nb-NO" sz="2400" dirty="0" smtClean="0"/>
              <a:t>30 -45 </a:t>
            </a:r>
            <a:r>
              <a:rPr lang="nb-NO" sz="2400" dirty="0"/>
              <a:t>minutter</a:t>
            </a:r>
            <a:r>
              <a:rPr lang="nb-NO" sz="2400" dirty="0" smtClean="0"/>
              <a:t>.</a:t>
            </a:r>
          </a:p>
          <a:p>
            <a:pPr>
              <a:defRPr/>
            </a:pPr>
            <a:r>
              <a:rPr lang="nb-NO" sz="2400" dirty="0" smtClean="0"/>
              <a:t>Gruppeinndeling: 3-4 studenter i hver gruppe </a:t>
            </a:r>
            <a:endParaRPr lang="nb-NO" sz="2400" dirty="0"/>
          </a:p>
          <a:p>
            <a:pPr marL="0" indent="0">
              <a:buFontTx/>
              <a:buNone/>
              <a:defRPr/>
            </a:pPr>
            <a:endParaRPr lang="nb-NO" dirty="0" smtClean="0"/>
          </a:p>
          <a:p>
            <a:pPr marL="0" indent="0">
              <a:buFontTx/>
              <a:buNone/>
              <a:defRPr/>
            </a:pPr>
            <a:r>
              <a:rPr lang="nb-NO" dirty="0" smtClean="0"/>
              <a:t>For mer , se </a:t>
            </a:r>
            <a:r>
              <a:rPr lang="nb-NO" sz="2400" dirty="0" smtClean="0">
                <a:hlinkClick r:id="rId2"/>
              </a:rPr>
              <a:t>http://www.uio.no/studier/emner/jus/afin/FINF4002/v16/finf-4002_oblig.gruppeoppgave_1_2016.pdf</a:t>
            </a:r>
            <a:endParaRPr lang="nb-NO" sz="2400" dirty="0" smtClean="0"/>
          </a:p>
          <a:p>
            <a:pPr marL="0" indent="0">
              <a:buFontTx/>
              <a:buNone/>
              <a:defRPr/>
            </a:pPr>
            <a:endParaRPr lang="nb-NO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6EF17F-61BA-4877-A9BD-63530C918E28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144000" cy="649287"/>
          </a:xfrm>
        </p:spPr>
        <p:txBody>
          <a:bodyPr/>
          <a:lstStyle/>
          <a:p>
            <a:pPr eaLnBrk="1" hangingPunct="1"/>
            <a:r>
              <a:rPr lang="nb-NO" altLang="nb-NO" sz="2800" smtClean="0"/>
              <a:t>Hva en masteroppgave i bør inneholde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875" y="836613"/>
            <a:ext cx="8785225" cy="5689600"/>
          </a:xfrm>
        </p:spPr>
        <p:txBody>
          <a:bodyPr/>
          <a:lstStyle/>
          <a:p>
            <a:pPr marL="533400" indent="-533400" eaLnBrk="1" hangingPunct="1">
              <a:spcBef>
                <a:spcPts val="300"/>
              </a:spcBef>
              <a:buFontTx/>
              <a:buChar char="-"/>
            </a:pPr>
            <a:r>
              <a:rPr lang="nb-NO" altLang="nb-NO" sz="2600" smtClean="0"/>
              <a:t>Innledning til temaet/problemstillingen – motivasjon ..</a:t>
            </a:r>
          </a:p>
          <a:p>
            <a:pPr marL="533400" indent="-533400" eaLnBrk="1" hangingPunct="1">
              <a:spcBef>
                <a:spcPts val="300"/>
              </a:spcBef>
              <a:buFontTx/>
              <a:buChar char="-"/>
            </a:pPr>
            <a:r>
              <a:rPr lang="nb-NO" altLang="nb-NO" sz="2600" i="1" smtClean="0"/>
              <a:t>Teoretisk plattform</a:t>
            </a:r>
            <a:r>
              <a:rPr lang="nb-NO" altLang="nb-NO" sz="2600" smtClean="0"/>
              <a:t>: beskriver faglig ståsted, aktuelle begreper og sammenhengen mellom dem (teori), dvs. relevant, kjent kunnskap på det valgte fagområdet</a:t>
            </a:r>
          </a:p>
          <a:p>
            <a:pPr marL="533400" indent="-533400" eaLnBrk="1" hangingPunct="1">
              <a:spcBef>
                <a:spcPts val="300"/>
              </a:spcBef>
              <a:buFontTx/>
              <a:buChar char="-"/>
            </a:pPr>
            <a:r>
              <a:rPr lang="nb-NO" altLang="nb-NO" sz="2600" i="1" smtClean="0"/>
              <a:t>Forskningsspørsmål </a:t>
            </a:r>
            <a:r>
              <a:rPr lang="nb-NO" altLang="nb-NO" sz="2600" smtClean="0"/>
              <a:t>[og eventuelt noen hypoteser] som knyttes til teorien beskrevet foran</a:t>
            </a:r>
          </a:p>
          <a:p>
            <a:pPr marL="533400" indent="-533400" eaLnBrk="1" hangingPunct="1">
              <a:spcBef>
                <a:spcPts val="300"/>
              </a:spcBef>
              <a:buFontTx/>
              <a:buChar char="-"/>
            </a:pPr>
            <a:r>
              <a:rPr lang="nb-NO" altLang="nb-NO" sz="2600" i="1" smtClean="0"/>
              <a:t>Metodisk tilnærming:</a:t>
            </a:r>
            <a:r>
              <a:rPr lang="nb-NO" altLang="nb-NO" sz="2600" smtClean="0"/>
              <a:t> utforme er undersøkelsesopplegg tilpasset forskningsspørsmålene</a:t>
            </a:r>
          </a:p>
          <a:p>
            <a:pPr marL="533400" indent="-533400" eaLnBrk="1" hangingPunct="1">
              <a:spcBef>
                <a:spcPts val="300"/>
              </a:spcBef>
              <a:buFontTx/>
              <a:buChar char="-"/>
            </a:pPr>
            <a:r>
              <a:rPr lang="nb-NO" altLang="nb-NO" sz="2600" i="1" smtClean="0"/>
              <a:t>Empiri</a:t>
            </a:r>
            <a:r>
              <a:rPr lang="nb-NO" altLang="nb-NO" sz="2600" smtClean="0"/>
              <a:t> – innsamling og beskrivelse av disse data </a:t>
            </a:r>
          </a:p>
          <a:p>
            <a:pPr marL="533400" indent="-533400" eaLnBrk="1" hangingPunct="1">
              <a:spcBef>
                <a:spcPts val="300"/>
              </a:spcBef>
              <a:buFontTx/>
              <a:buChar char="-"/>
            </a:pPr>
            <a:r>
              <a:rPr lang="nb-NO" altLang="nb-NO" sz="2600" i="1" smtClean="0"/>
              <a:t>Analyse og drøftinger</a:t>
            </a:r>
            <a:r>
              <a:rPr lang="nb-NO" altLang="nb-NO" sz="2600" smtClean="0"/>
              <a:t>: sammenholde egne funn med teori beskrevet foran </a:t>
            </a:r>
          </a:p>
          <a:p>
            <a:pPr marL="533400" indent="-533400" eaLnBrk="1" hangingPunct="1">
              <a:spcBef>
                <a:spcPts val="300"/>
              </a:spcBef>
              <a:buFontTx/>
              <a:buChar char="-"/>
            </a:pPr>
            <a:r>
              <a:rPr lang="nb-NO" altLang="nb-NO" sz="2600" smtClean="0"/>
              <a:t>Konklusjoner </a:t>
            </a:r>
            <a:endParaRPr lang="nb-NO" altLang="nb-NO" sz="2600" i="1" smtClean="0"/>
          </a:p>
          <a:p>
            <a:pPr marL="533400" indent="-533400" eaLnBrk="1" hangingPunct="1">
              <a:spcBef>
                <a:spcPts val="300"/>
              </a:spcBef>
              <a:buFontTx/>
              <a:buNone/>
            </a:pPr>
            <a:r>
              <a:rPr lang="nb-NO" altLang="nb-NO" sz="2600" i="1" smtClean="0"/>
              <a:t>Men denne strukturen og rekkefølgen passer ikke for alle typer oppgaver 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6EF17F-61BA-4877-A9BD-63530C918E28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92150"/>
          </a:xfrm>
        </p:spPr>
        <p:txBody>
          <a:bodyPr/>
          <a:lstStyle/>
          <a:p>
            <a:r>
              <a:rPr lang="nb-NO" altLang="nb-NO" smtClean="0"/>
              <a:t>Hva er forskning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92150"/>
            <a:ext cx="9144000" cy="6049963"/>
          </a:xfrm>
        </p:spPr>
        <p:txBody>
          <a:bodyPr/>
          <a:lstStyle/>
          <a:p>
            <a:pPr>
              <a:spcBef>
                <a:spcPts val="300"/>
              </a:spcBef>
              <a:defRPr/>
            </a:pPr>
            <a:r>
              <a:rPr lang="nb-NO" altLang="nb-NO" b="1" dirty="0" smtClean="0"/>
              <a:t>Forskning</a:t>
            </a:r>
            <a:r>
              <a:rPr lang="nb-NO" altLang="nb-NO" dirty="0" smtClean="0"/>
              <a:t> er en aktiv, grundig og systematisk granskning for å finne ny viten og øke kunnskapen.</a:t>
            </a:r>
          </a:p>
          <a:p>
            <a:pPr>
              <a:spcBef>
                <a:spcPts val="300"/>
              </a:spcBef>
              <a:defRPr/>
            </a:pPr>
            <a:r>
              <a:rPr lang="nb-NO" altLang="nb-NO" dirty="0" smtClean="0"/>
              <a:t>Forskning er en </a:t>
            </a:r>
            <a:r>
              <a:rPr lang="nb-NO" altLang="nb-NO" b="1" dirty="0" smtClean="0"/>
              <a:t>strukturert</a:t>
            </a:r>
            <a:r>
              <a:rPr lang="nb-NO" altLang="nb-NO" dirty="0" smtClean="0"/>
              <a:t> </a:t>
            </a:r>
            <a:r>
              <a:rPr lang="nb-NO" altLang="nb-NO" dirty="0" smtClean="0"/>
              <a:t>prosess med ulike </a:t>
            </a:r>
            <a:r>
              <a:rPr lang="nb-NO" altLang="nb-NO" dirty="0" smtClean="0"/>
              <a:t>faser. </a:t>
            </a:r>
            <a:r>
              <a:rPr lang="nb-NO" altLang="nb-NO" dirty="0" smtClean="0"/>
              <a:t>Disse faser er normalt inkludert både i et typisk forskningsarbeid:</a:t>
            </a:r>
          </a:p>
          <a:p>
            <a:pPr lvl="1">
              <a:spcBef>
                <a:spcPts val="300"/>
              </a:spcBef>
              <a:defRPr/>
            </a:pPr>
            <a:r>
              <a:rPr lang="nb-NO" altLang="nb-NO" dirty="0" smtClean="0"/>
              <a:t>Avgrense hvilket emne som det handler om (tema, problemområde)</a:t>
            </a:r>
          </a:p>
          <a:p>
            <a:pPr lvl="1">
              <a:spcBef>
                <a:spcPts val="300"/>
              </a:spcBef>
              <a:defRPr/>
            </a:pPr>
            <a:r>
              <a:rPr lang="nb-NO" altLang="nb-NO" dirty="0" smtClean="0"/>
              <a:t>Utforme problemstillinger/forskningsspørsmål (</a:t>
            </a:r>
            <a:r>
              <a:rPr lang="nb-NO" altLang="nb-NO" i="1" dirty="0" smtClean="0"/>
              <a:t>hypoteser?</a:t>
            </a:r>
            <a:r>
              <a:rPr lang="nb-NO" altLang="nb-NO" dirty="0" smtClean="0"/>
              <a:t>),  basert på eksisterende kunnskap innen feltet (teori) </a:t>
            </a:r>
          </a:p>
          <a:p>
            <a:pPr lvl="1">
              <a:spcBef>
                <a:spcPts val="300"/>
              </a:spcBef>
              <a:defRPr/>
            </a:pPr>
            <a:r>
              <a:rPr lang="nb-NO" altLang="nb-NO" dirty="0" smtClean="0"/>
              <a:t>Planlegge og samle inn data (Undersøkelsesopplegg - metodebruk) </a:t>
            </a:r>
          </a:p>
          <a:p>
            <a:pPr lvl="1">
              <a:spcBef>
                <a:spcPts val="300"/>
              </a:spcBef>
              <a:defRPr/>
            </a:pPr>
            <a:r>
              <a:rPr lang="nb-NO" altLang="nb-NO" dirty="0" smtClean="0"/>
              <a:t>Beskrive og analysere data (fortolke data og </a:t>
            </a:r>
            <a:r>
              <a:rPr lang="nb-NO" altLang="nb-NO" i="1" dirty="0" smtClean="0"/>
              <a:t>sammenholde resultater med eksisterende teori </a:t>
            </a:r>
            <a:r>
              <a:rPr lang="nb-NO" altLang="nb-NO" dirty="0" smtClean="0"/>
              <a:t>: bruk av ulike metoder/teknikker for analyse)</a:t>
            </a:r>
          </a:p>
          <a:p>
            <a:pPr lvl="1">
              <a:spcBef>
                <a:spcPts val="300"/>
              </a:spcBef>
              <a:defRPr/>
            </a:pPr>
            <a:r>
              <a:rPr lang="nb-NO" altLang="nb-NO" dirty="0" smtClean="0"/>
              <a:t>Slutninger og konklusjoner, hvor en framhever hva/hvordan  denne konkrete studien har bidratt til ny kunnskap, og behov for videre arbeid.</a:t>
            </a:r>
          </a:p>
          <a:p>
            <a:pPr marL="0" indent="0">
              <a:spcBef>
                <a:spcPts val="300"/>
              </a:spcBef>
              <a:buFontTx/>
              <a:buNone/>
              <a:defRPr/>
            </a:pPr>
            <a:r>
              <a:rPr lang="nb-NO" altLang="nb-NO" b="1" i="1" dirty="0" smtClean="0">
                <a:solidFill>
                  <a:srgbClr val="0070C0"/>
                </a:solidFill>
              </a:rPr>
              <a:t>Men </a:t>
            </a:r>
            <a:r>
              <a:rPr lang="nb-NO" altLang="nb-NO" b="1" i="1" dirty="0" smtClean="0">
                <a:solidFill>
                  <a:srgbClr val="0070C0"/>
                </a:solidFill>
              </a:rPr>
              <a:t>metodisk tilnærming og innholdet i fasene varierer betydelige, avhengig av fagområde, problemstilling, teorigrunnlag og metodebruk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6EF17F-61BA-4877-A9BD-63530C918E28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568952" cy="980727"/>
          </a:xfrm>
        </p:spPr>
        <p:txBody>
          <a:bodyPr/>
          <a:lstStyle/>
          <a:p>
            <a:r>
              <a:rPr lang="nb-NO" dirty="0" smtClean="0"/>
              <a:t>Noen eksempler </a:t>
            </a:r>
            <a:r>
              <a:rPr lang="nb-NO" dirty="0"/>
              <a:t> </a:t>
            </a:r>
            <a:r>
              <a:rPr lang="nb-NO" dirty="0" smtClean="0"/>
              <a:t>på gode forskningsspørsmål [eller  ikke]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097062"/>
            <a:ext cx="8785671" cy="5760938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Hvilke </a:t>
            </a:r>
            <a:r>
              <a:rPr lang="nb-NO" dirty="0"/>
              <a:t>av disse spørsmål </a:t>
            </a:r>
            <a:r>
              <a:rPr lang="nb-NO" dirty="0" smtClean="0"/>
              <a:t>er egnet i et forskningsarbeid </a:t>
            </a:r>
          </a:p>
          <a:p>
            <a:r>
              <a:rPr lang="nb-NO" dirty="0" smtClean="0"/>
              <a:t>Hva skrives på avisenes debatt-sider?</a:t>
            </a:r>
          </a:p>
          <a:p>
            <a:r>
              <a:rPr lang="nb-NO" dirty="0" smtClean="0"/>
              <a:t>Hva skiller debatter i nettaviser fra [leserinnlegg] papiraviser?</a:t>
            </a:r>
          </a:p>
          <a:p>
            <a:r>
              <a:rPr lang="nb-NO" dirty="0" smtClean="0"/>
              <a:t>Hvordan foregår en anskaffelse av et IS [i en  etat]?</a:t>
            </a:r>
          </a:p>
          <a:p>
            <a:r>
              <a:rPr lang="nb-NO" dirty="0" smtClean="0"/>
              <a:t>Hvilke faktorer er viktige i valg av IS i en etat …..?</a:t>
            </a:r>
          </a:p>
          <a:p>
            <a:r>
              <a:rPr lang="nb-NO" dirty="0" smtClean="0"/>
              <a:t>Hvordan forskjeller mellom anskaffelse av et kontorstøttesystem og et [automatisert] beslutningssystem og hvorfor?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6EF17F-61BA-4877-A9BD-63530C918E28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519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r>
              <a:rPr lang="nb-NO" altLang="nb-NO" smtClean="0"/>
              <a:t>Hva er krav til et forskningsarbeid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13" y="620688"/>
            <a:ext cx="9120187" cy="5977210"/>
          </a:xfrm>
        </p:spPr>
        <p:txBody>
          <a:bodyPr/>
          <a:lstStyle/>
          <a:p>
            <a:pPr>
              <a:spcBef>
                <a:spcPts val="300"/>
              </a:spcBef>
              <a:defRPr/>
            </a:pPr>
            <a:r>
              <a:rPr lang="nb-NO" dirty="0" smtClean="0"/>
              <a:t>Er basert på en </a:t>
            </a:r>
            <a:r>
              <a:rPr lang="nb-NO" dirty="0" smtClean="0"/>
              <a:t>presis og fruktbar </a:t>
            </a:r>
            <a:r>
              <a:rPr lang="nb-NO" dirty="0" smtClean="0"/>
              <a:t>problemstilling/spørsmål </a:t>
            </a:r>
            <a:r>
              <a:rPr lang="nb-NO" dirty="0" smtClean="0"/>
              <a:t>som det </a:t>
            </a:r>
            <a:r>
              <a:rPr lang="nb-NO" dirty="0" smtClean="0"/>
              <a:t>er </a:t>
            </a:r>
            <a:r>
              <a:rPr lang="nb-NO" dirty="0" smtClean="0"/>
              <a:t>mulig å gi svar på </a:t>
            </a:r>
            <a:r>
              <a:rPr lang="nb-NO" dirty="0" smtClean="0"/>
              <a:t>(men ikke </a:t>
            </a:r>
            <a:r>
              <a:rPr lang="nb-NO" dirty="0" err="1" smtClean="0"/>
              <a:t>nødv</a:t>
            </a:r>
            <a:r>
              <a:rPr lang="nb-NO" dirty="0" smtClean="0"/>
              <a:t>. </a:t>
            </a:r>
            <a:r>
              <a:rPr lang="nb-NO" dirty="0" smtClean="0"/>
              <a:t>entydige</a:t>
            </a:r>
            <a:r>
              <a:rPr lang="nb-NO" dirty="0" smtClean="0"/>
              <a:t>)</a:t>
            </a:r>
          </a:p>
          <a:p>
            <a:pPr lvl="1">
              <a:spcBef>
                <a:spcPts val="300"/>
              </a:spcBef>
              <a:defRPr/>
            </a:pPr>
            <a:r>
              <a:rPr lang="nb-NO" dirty="0"/>
              <a:t>Utforme problemstillinger som bygger på </a:t>
            </a:r>
            <a:r>
              <a:rPr lang="nb-NO" dirty="0" smtClean="0"/>
              <a:t>kunnskapsstatus</a:t>
            </a:r>
            <a:endParaRPr lang="nb-NO" dirty="0" smtClean="0"/>
          </a:p>
          <a:p>
            <a:pPr>
              <a:spcBef>
                <a:spcPts val="300"/>
              </a:spcBef>
              <a:defRPr/>
            </a:pPr>
            <a:r>
              <a:rPr lang="nb-NO" dirty="0" smtClean="0"/>
              <a:t>Et forskningsarbeid skal bygge på og referere til tidligere forskning på det konkrete feltet </a:t>
            </a:r>
          </a:p>
          <a:p>
            <a:pPr lvl="1">
              <a:spcBef>
                <a:spcPts val="300"/>
              </a:spcBef>
              <a:defRPr/>
            </a:pPr>
            <a:r>
              <a:rPr lang="nb-NO" dirty="0" smtClean="0"/>
              <a:t>Første fase i arbeidet er å beskrive kunnskapsstatus på feltet basert på en litteraturstudie på feltet (vitenskapelige artikler/bøker etc.)</a:t>
            </a:r>
          </a:p>
          <a:p>
            <a:pPr>
              <a:spcBef>
                <a:spcPts val="300"/>
              </a:spcBef>
              <a:defRPr/>
            </a:pPr>
            <a:r>
              <a:rPr lang="nb-NO" dirty="0" smtClean="0"/>
              <a:t>Bruk av veldefinerte begreper – som fortrinnsvis er akseptert (av noen ) innen det konkrete fagområdet</a:t>
            </a:r>
          </a:p>
          <a:p>
            <a:pPr lvl="1">
              <a:spcBef>
                <a:spcPts val="300"/>
              </a:spcBef>
              <a:defRPr/>
            </a:pPr>
            <a:r>
              <a:rPr lang="nb-NO" dirty="0"/>
              <a:t>D</a:t>
            </a:r>
            <a:r>
              <a:rPr lang="nb-NO" dirty="0" smtClean="0"/>
              <a:t>et er «lov» å introdusere nye definisjoner, men det må begrunnes </a:t>
            </a:r>
          </a:p>
          <a:p>
            <a:pPr>
              <a:spcBef>
                <a:spcPts val="300"/>
              </a:spcBef>
              <a:defRPr/>
            </a:pPr>
            <a:r>
              <a:rPr lang="nb-NO" dirty="0" smtClean="0"/>
              <a:t>Anvende vitenskapelige </a:t>
            </a:r>
            <a:r>
              <a:rPr lang="nb-NO" dirty="0"/>
              <a:t>m</a:t>
            </a:r>
            <a:r>
              <a:rPr lang="nb-NO" dirty="0" smtClean="0"/>
              <a:t>etoder i </a:t>
            </a:r>
            <a:r>
              <a:rPr lang="nb-NO" dirty="0" err="1" smtClean="0"/>
              <a:t>datainnsamling&amp;analyse</a:t>
            </a:r>
            <a:endParaRPr lang="nb-NO" dirty="0" smtClean="0"/>
          </a:p>
          <a:p>
            <a:pPr>
              <a:spcBef>
                <a:spcPts val="300"/>
              </a:spcBef>
              <a:defRPr/>
            </a:pPr>
            <a:r>
              <a:rPr lang="nb-NO" dirty="0" smtClean="0"/>
              <a:t>Analyser/drøftinger skal trekke inn tidligere kunnskap: konfrontere egne funn med andres konklusjoner </a:t>
            </a:r>
          </a:p>
          <a:p>
            <a:pPr marL="0" indent="0">
              <a:spcBef>
                <a:spcPts val="300"/>
              </a:spcBef>
              <a:buFontTx/>
              <a:buNone/>
              <a:defRPr/>
            </a:pPr>
            <a:r>
              <a:rPr lang="nb-NO" dirty="0" smtClean="0"/>
              <a:t>  </a:t>
            </a:r>
          </a:p>
          <a:p>
            <a:pPr>
              <a:defRPr/>
            </a:pPr>
            <a:endParaRPr lang="nb-NO" dirty="0" smtClean="0"/>
          </a:p>
          <a:p>
            <a:pPr marL="0" indent="0">
              <a:buFontTx/>
              <a:buNone/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6EF17F-61BA-4877-A9BD-63530C918E28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07950" y="0"/>
            <a:ext cx="8928100" cy="981075"/>
          </a:xfrm>
        </p:spPr>
        <p:txBody>
          <a:bodyPr/>
          <a:lstStyle/>
          <a:p>
            <a:r>
              <a:rPr lang="nb-NO" altLang="nb-NO" smtClean="0"/>
              <a:t>Forskning versus undersøkelser/kartleggingsarbeid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1075"/>
            <a:ext cx="9144000" cy="5761038"/>
          </a:xfrm>
        </p:spPr>
        <p:txBody>
          <a:bodyPr/>
          <a:lstStyle/>
          <a:p>
            <a:pPr>
              <a:defRPr/>
            </a:pPr>
            <a:r>
              <a:rPr lang="nb-NO" dirty="0" smtClean="0"/>
              <a:t>En kartlegging innebærer en grundig undersøkelse av et konkret </a:t>
            </a:r>
            <a:r>
              <a:rPr lang="nb-NO" dirty="0" smtClean="0"/>
              <a:t>fenomen, ofte for </a:t>
            </a:r>
            <a:r>
              <a:rPr lang="nb-NO" dirty="0" smtClean="0"/>
              <a:t>å beskrive eksisterende tilstand/status, eventuelt også en utviklingstrend over tid </a:t>
            </a:r>
          </a:p>
          <a:p>
            <a:pPr>
              <a:defRPr/>
            </a:pPr>
            <a:r>
              <a:rPr lang="nb-NO" dirty="0" smtClean="0"/>
              <a:t>En kartlegging bør (skal?) anvende solide vitenskapelige metoder i datainnsamling og analyser </a:t>
            </a:r>
          </a:p>
          <a:p>
            <a:pPr marL="0" indent="0" algn="ctr">
              <a:buFontTx/>
              <a:buNone/>
              <a:defRPr/>
            </a:pPr>
            <a:r>
              <a:rPr lang="nb-NO" i="1" dirty="0" smtClean="0">
                <a:solidFill>
                  <a:srgbClr val="FF0000"/>
                </a:solidFill>
              </a:rPr>
              <a:t>Men</a:t>
            </a:r>
          </a:p>
          <a:p>
            <a:pPr>
              <a:defRPr/>
            </a:pPr>
            <a:r>
              <a:rPr lang="nb-NO" dirty="0" smtClean="0"/>
              <a:t>En kartlegging </a:t>
            </a:r>
            <a:r>
              <a:rPr lang="nb-NO" dirty="0" smtClean="0"/>
              <a:t>vil </a:t>
            </a:r>
            <a:r>
              <a:rPr lang="nb-NO" dirty="0" smtClean="0"/>
              <a:t>nødvendigvis ikke trekke inn relevant forskning i analyser/drøfting. </a:t>
            </a:r>
          </a:p>
          <a:p>
            <a:pPr>
              <a:defRPr/>
            </a:pPr>
            <a:r>
              <a:rPr lang="nb-NO" dirty="0" smtClean="0"/>
              <a:t>Resultatet av en kartlegging beskriver tilstanden </a:t>
            </a:r>
            <a:r>
              <a:rPr lang="nb-NO" dirty="0" smtClean="0"/>
              <a:t>gjennom analyser </a:t>
            </a:r>
            <a:r>
              <a:rPr lang="nb-NO" dirty="0" smtClean="0"/>
              <a:t>av </a:t>
            </a:r>
            <a:r>
              <a:rPr lang="nb-NO" dirty="0" smtClean="0"/>
              <a:t>datagrunnlaget, </a:t>
            </a:r>
            <a:r>
              <a:rPr lang="nb-NO" dirty="0" smtClean="0"/>
              <a:t>men </a:t>
            </a:r>
            <a:r>
              <a:rPr lang="nb-NO" dirty="0" smtClean="0"/>
              <a:t>nødvendigvis ikke hvordan dette </a:t>
            </a:r>
            <a:r>
              <a:rPr lang="nb-NO" dirty="0" smtClean="0"/>
              <a:t>stemmer med annen forskning. </a:t>
            </a:r>
          </a:p>
          <a:p>
            <a:pPr marL="0" indent="0">
              <a:buFontTx/>
              <a:buNone/>
              <a:defRPr/>
            </a:pPr>
            <a:r>
              <a:rPr lang="nb-NO" dirty="0" smtClean="0"/>
              <a:t>God kartlegging </a:t>
            </a:r>
            <a:r>
              <a:rPr lang="nb-NO" b="1" i="1" dirty="0" smtClean="0"/>
              <a:t>kan</a:t>
            </a:r>
            <a:r>
              <a:rPr lang="nb-NO" b="1" dirty="0" smtClean="0"/>
              <a:t> </a:t>
            </a:r>
            <a:r>
              <a:rPr lang="nb-NO" dirty="0" smtClean="0"/>
              <a:t>også være forskning (men ofte ikke) </a:t>
            </a:r>
          </a:p>
          <a:p>
            <a:pPr marL="0" indent="0">
              <a:buFontTx/>
              <a:buNone/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6EF17F-61BA-4877-A9BD-63530C918E28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115888"/>
            <a:ext cx="8893175" cy="828675"/>
          </a:xfrm>
        </p:spPr>
        <p:txBody>
          <a:bodyPr/>
          <a:lstStyle/>
          <a:p>
            <a:r>
              <a:rPr lang="nb-NO" altLang="nb-NO" sz="2800" smtClean="0">
                <a:solidFill>
                  <a:schemeClr val="accent2"/>
                </a:solidFill>
              </a:rPr>
              <a:t>Litt vinklingen av forvaltningsinformatiske emner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08720"/>
            <a:ext cx="9144000" cy="576064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altLang="nb-NO" dirty="0" smtClean="0"/>
              <a:t>Flerfaglig vinkling</a:t>
            </a:r>
          </a:p>
          <a:p>
            <a:pPr lvl="1">
              <a:lnSpc>
                <a:spcPct val="90000"/>
              </a:lnSpc>
            </a:pPr>
            <a:r>
              <a:rPr lang="nb-NO" altLang="nb-NO" dirty="0" smtClean="0"/>
              <a:t>Oppgaver i forvaltningsinformatikk omfatter flere eller tverrfaglig forskningsmetoder som involverer jus, samfunnsvitenskap og informatikk</a:t>
            </a:r>
          </a:p>
          <a:p>
            <a:pPr lvl="1">
              <a:lnSpc>
                <a:spcPct val="90000"/>
              </a:lnSpc>
            </a:pPr>
            <a:r>
              <a:rPr lang="nb-NO" altLang="nb-NO" dirty="0" smtClean="0"/>
              <a:t>Dere kan velge vinklinger som gir ulik vekt på de forskjellige faglige aspektene</a:t>
            </a:r>
          </a:p>
          <a:p>
            <a:pPr>
              <a:lnSpc>
                <a:spcPct val="90000"/>
              </a:lnSpc>
            </a:pPr>
            <a:r>
              <a:rPr lang="nb-NO" altLang="nb-NO" dirty="0" smtClean="0"/>
              <a:t>Teoretisk/praktisk vinkling</a:t>
            </a:r>
          </a:p>
          <a:p>
            <a:pPr lvl="1">
              <a:lnSpc>
                <a:spcPct val="90000"/>
              </a:lnSpc>
            </a:pPr>
            <a:r>
              <a:rPr lang="nb-NO" altLang="nb-NO" dirty="0" smtClean="0"/>
              <a:t>Typisk å både ha teoretisk og praktisk sikte (empiri i lys av teori/teori i lys av empiri)</a:t>
            </a:r>
          </a:p>
          <a:p>
            <a:pPr lvl="1">
              <a:lnSpc>
                <a:spcPct val="90000"/>
              </a:lnSpc>
            </a:pPr>
            <a:r>
              <a:rPr lang="nb-NO" altLang="nb-NO" dirty="0" smtClean="0"/>
              <a:t>Mange har fokus på styringsidealer mv, ofte med et rettighetsperspektiv</a:t>
            </a:r>
          </a:p>
          <a:p>
            <a:pPr lvl="1">
              <a:lnSpc>
                <a:spcPct val="90000"/>
              </a:lnSpc>
            </a:pPr>
            <a:r>
              <a:rPr lang="nb-NO" altLang="nb-NO" dirty="0" smtClean="0"/>
              <a:t>Ofte kritisk-konstruktivt, alltid uavhengig</a:t>
            </a:r>
          </a:p>
          <a:p>
            <a:pPr>
              <a:lnSpc>
                <a:spcPct val="90000"/>
              </a:lnSpc>
            </a:pPr>
            <a:r>
              <a:rPr lang="nb-NO" altLang="nb-NO" dirty="0" smtClean="0"/>
              <a:t>Metodisk tilnærming</a:t>
            </a:r>
          </a:p>
          <a:p>
            <a:pPr lvl="1">
              <a:lnSpc>
                <a:spcPct val="90000"/>
              </a:lnSpc>
            </a:pPr>
            <a:r>
              <a:rPr lang="nb-NO" altLang="nb-NO" dirty="0" smtClean="0"/>
              <a:t>Det kan anvendes både kvantitative og/eller kvalitative metoder for datainnsamling og analyse </a:t>
            </a:r>
          </a:p>
          <a:p>
            <a:pPr lvl="1">
              <a:lnSpc>
                <a:spcPct val="90000"/>
              </a:lnSpc>
            </a:pPr>
            <a:r>
              <a:rPr lang="nb-NO" altLang="nb-NO" dirty="0" smtClean="0"/>
              <a:t>Empiri (data) hentes primært fra offentlig sektor (statlige eller kommunale virksomheter) gjennom dokumentstudier, intervjuer/samtaler, </a:t>
            </a:r>
            <a:r>
              <a:rPr lang="nb-NO" altLang="nb-NO" dirty="0" smtClean="0"/>
              <a:t>observasjoner, </a:t>
            </a:r>
            <a:r>
              <a:rPr lang="nb-NO" altLang="nb-NO" dirty="0" smtClean="0"/>
              <a:t>eller fra data om bruk av offentlige </a:t>
            </a:r>
            <a:r>
              <a:rPr lang="nb-NO" altLang="nb-NO" dirty="0" smtClean="0"/>
              <a:t>IKT-løsninger, f. </a:t>
            </a:r>
            <a:r>
              <a:rPr lang="nb-NO" altLang="nb-NO" dirty="0" smtClean="0"/>
              <a:t>eks. i rapporter, media mm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D92B74-64A4-4411-A9FC-0E24878204B1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47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0"/>
            <a:ext cx="8964612" cy="1125538"/>
          </a:xfrm>
        </p:spPr>
        <p:txBody>
          <a:bodyPr/>
          <a:lstStyle/>
          <a:p>
            <a:pPr eaLnBrk="1" hangingPunct="1"/>
            <a:r>
              <a:rPr lang="nb-NO" altLang="nb-NO" smtClean="0"/>
              <a:t>Masteroppgaven - et forskningsprosjektet  </a:t>
            </a:r>
            <a:r>
              <a:rPr lang="nb-NO" altLang="nb-NO" sz="2400" smtClean="0"/>
              <a:t/>
            </a:r>
            <a:br>
              <a:rPr lang="nb-NO" altLang="nb-NO" sz="2400" smtClean="0"/>
            </a:br>
            <a:r>
              <a:rPr lang="nb-NO" altLang="nb-NO" sz="2800" smtClean="0"/>
              <a:t>De 3 hovedelementene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08175" y="1412875"/>
            <a:ext cx="5359400" cy="1217613"/>
          </a:xfrm>
          <a:noFill/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nb-NO" altLang="nb-NO" smtClean="0"/>
              <a:t>Fenomenet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nb-NO" altLang="nb-NO" sz="2000" smtClean="0"/>
              <a:t>Temaet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nb-NO" altLang="nb-NO" sz="2000" smtClean="0"/>
              <a:t>Problemstilling &amp; forskningsspørsmålene 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900113" y="3284538"/>
            <a:ext cx="2663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nb-NO" sz="2400" b="0">
              <a:latin typeface="Times New Roman" pitchFamily="18" charset="0"/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116013" y="3500438"/>
            <a:ext cx="2663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nb-NO" sz="2400" b="0">
              <a:latin typeface="Times New Roman" pitchFamily="18" charset="0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79388" y="3933825"/>
            <a:ext cx="3671887" cy="2297113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>
                <a:latin typeface="Comic Sans MS" pitchFamily="66" charset="0"/>
              </a:rPr>
              <a:t>Teoretisk basis</a:t>
            </a:r>
            <a:endParaRPr lang="nb-NO" altLang="nb-NO" b="0">
              <a:latin typeface="Comic Sans MS" pitchFamily="66" charset="0"/>
            </a:endParaRPr>
          </a:p>
          <a:p>
            <a:pPr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nb-NO" altLang="nb-NO" sz="2200" b="0">
                <a:latin typeface="Comic Sans MS" pitchFamily="66" charset="0"/>
              </a:rPr>
              <a:t>Begreper</a:t>
            </a:r>
          </a:p>
          <a:p>
            <a:pPr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nb-NO" altLang="nb-NO" sz="2200" b="0">
                <a:latin typeface="Comic Sans MS" pitchFamily="66" charset="0"/>
              </a:rPr>
              <a:t>Teorier: </a:t>
            </a:r>
          </a:p>
          <a:p>
            <a:pPr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nb-NO" altLang="nb-NO" sz="2000" b="0">
                <a:latin typeface="Comic Sans MS" pitchFamily="66" charset="0"/>
              </a:rPr>
              <a:t>Kjente sammenhenger mellom begrepene, dvs. hva vi allerede vet innen feltet</a:t>
            </a:r>
            <a:endParaRPr lang="nb-NO" altLang="nb-NO" sz="2000" b="0">
              <a:latin typeface="Times New Roman" pitchFamily="18" charset="0"/>
            </a:endParaRP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643438" y="3933825"/>
            <a:ext cx="4500562" cy="25336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b="0">
                <a:latin typeface="Comic Sans MS" pitchFamily="66" charset="0"/>
              </a:rPr>
              <a:t>Forskningsmetode - empiri</a:t>
            </a:r>
          </a:p>
          <a:p>
            <a:pPr>
              <a:lnSpc>
                <a:spcPct val="85000"/>
              </a:lnSpc>
              <a:spcBef>
                <a:spcPct val="35000"/>
              </a:spcBef>
              <a:buFontTx/>
              <a:buNone/>
            </a:pPr>
            <a:r>
              <a:rPr lang="nb-NO" altLang="nb-NO" sz="2400" b="0">
                <a:latin typeface="Comic Sans MS" pitchFamily="66" charset="0"/>
              </a:rPr>
              <a:t>Hvordan samle inn data </a:t>
            </a:r>
          </a:p>
          <a:p>
            <a:pPr>
              <a:lnSpc>
                <a:spcPct val="85000"/>
              </a:lnSpc>
              <a:spcBef>
                <a:spcPct val="35000"/>
              </a:spcBef>
            </a:pPr>
            <a:r>
              <a:rPr lang="nb-NO" altLang="nb-NO" sz="2400" b="0">
                <a:latin typeface="Comic Sans MS" pitchFamily="66" charset="0"/>
              </a:rPr>
              <a:t> </a:t>
            </a:r>
            <a:r>
              <a:rPr lang="nb-NO" altLang="nb-NO" sz="2000" b="0">
                <a:latin typeface="Comic Sans MS" pitchFamily="66" charset="0"/>
              </a:rPr>
              <a:t>Oppfatning av virkeligheten (</a:t>
            </a:r>
            <a:r>
              <a:rPr lang="nb-NO" altLang="nb-NO" sz="2000" b="0" i="1">
                <a:latin typeface="Comic Sans MS" pitchFamily="66" charset="0"/>
              </a:rPr>
              <a:t>Ontologi</a:t>
            </a:r>
            <a:r>
              <a:rPr lang="nb-NO" altLang="nb-NO" sz="2000" b="0">
                <a:latin typeface="Comic Sans MS" pitchFamily="66" charset="0"/>
              </a:rPr>
              <a:t>)</a:t>
            </a:r>
          </a:p>
          <a:p>
            <a:pPr>
              <a:lnSpc>
                <a:spcPct val="85000"/>
              </a:lnSpc>
              <a:spcBef>
                <a:spcPct val="35000"/>
              </a:spcBef>
            </a:pPr>
            <a:r>
              <a:rPr lang="nb-NO" altLang="nb-NO" sz="2000" b="0">
                <a:latin typeface="Comic Sans MS" pitchFamily="66" charset="0"/>
              </a:rPr>
              <a:t> Synet på kunnskap  (</a:t>
            </a:r>
            <a:r>
              <a:rPr lang="nb-NO" altLang="nb-NO" sz="2000" b="0" i="1">
                <a:latin typeface="Comic Sans MS" pitchFamily="66" charset="0"/>
              </a:rPr>
              <a:t>epistemologi</a:t>
            </a:r>
            <a:r>
              <a:rPr lang="nb-NO" altLang="nb-NO" sz="2000" b="0">
                <a:latin typeface="Comic Sans MS" pitchFamily="66" charset="0"/>
              </a:rPr>
              <a:t>)</a:t>
            </a:r>
            <a:r>
              <a:rPr lang="nb-NO" altLang="nb-NO" sz="2400" b="0">
                <a:latin typeface="Comic Sans MS" pitchFamily="66" charset="0"/>
              </a:rPr>
              <a:t> </a:t>
            </a:r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H="1">
            <a:off x="1403350" y="2636838"/>
            <a:ext cx="1584325" cy="12969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5724525" y="2636838"/>
            <a:ext cx="1727200" cy="12969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3851275" y="5013325"/>
            <a:ext cx="7921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D92B74-64A4-4411-A9FC-0E24878204B1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nimBg="1"/>
      <p:bldP spid="7174" grpId="0" animBg="1"/>
      <p:bldP spid="7175" grpId="0" animBg="1"/>
      <p:bldP spid="7176" grpId="0" animBg="1"/>
      <p:bldP spid="7177" grpId="0" animBg="1"/>
      <p:bldP spid="717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Forholdet mellom teori og metode </a:t>
            </a:r>
            <a:endParaRPr lang="en-US" altLang="nb-NO" smtClean="0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836613"/>
            <a:ext cx="8964612" cy="5289550"/>
          </a:xfrm>
        </p:spPr>
        <p:txBody>
          <a:bodyPr/>
          <a:lstStyle/>
          <a:p>
            <a:pPr eaLnBrk="1" hangingPunct="1">
              <a:defRPr/>
            </a:pPr>
            <a:r>
              <a:rPr lang="nb-NO" altLang="nb-NO" dirty="0" smtClean="0"/>
              <a:t>Teorien</a:t>
            </a:r>
            <a:r>
              <a:rPr lang="nb-NO" altLang="nb-NO" i="1" dirty="0" smtClean="0"/>
              <a:t> </a:t>
            </a:r>
            <a:r>
              <a:rPr lang="nb-NO" altLang="nb-NO" dirty="0" smtClean="0"/>
              <a:t>og de tilhørende problemstillinger utgjør premisser for den metodisk tilnærmingen</a:t>
            </a:r>
          </a:p>
          <a:p>
            <a:pPr lvl="1" eaLnBrk="1" hangingPunct="1">
              <a:defRPr/>
            </a:pPr>
            <a:r>
              <a:rPr lang="nb-NO" altLang="nb-NO" dirty="0" smtClean="0"/>
              <a:t>Dersom en skal gjøre en case-studie, f eks. prosessen av å innføre et IS i en organisasjon, vil ofte en kvalitativ metode passe best</a:t>
            </a:r>
          </a:p>
          <a:p>
            <a:pPr lvl="1" eaLnBrk="1" hangingPunct="1">
              <a:defRPr/>
            </a:pPr>
            <a:r>
              <a:rPr lang="nb-NO" altLang="nb-NO" dirty="0"/>
              <a:t>F</a:t>
            </a:r>
            <a:r>
              <a:rPr lang="nb-NO" altLang="nb-NO" dirty="0" smtClean="0"/>
              <a:t>or å teste ut en/flere hypoteser, f eks. knyttet til de ansattes opplevelser, bør vi velge kvantitativ metode (eks spørreskjemaer)</a:t>
            </a:r>
          </a:p>
          <a:p>
            <a:pPr eaLnBrk="1" hangingPunct="1">
              <a:defRPr/>
            </a:pPr>
            <a:r>
              <a:rPr lang="nb-NO" altLang="nb-NO" dirty="0" smtClean="0"/>
              <a:t>Men et teoretisk utgangspunkt kan tillate ulike metodiske tilnærminger, eventuelt en kombinasjon av flere metoder </a:t>
            </a:r>
          </a:p>
          <a:p>
            <a:pPr lvl="1" eaLnBrk="1" hangingPunct="1">
              <a:defRPr/>
            </a:pPr>
            <a:r>
              <a:rPr lang="nb-NO" altLang="nb-NO" dirty="0" smtClean="0"/>
              <a:t>F eks. kombinere intervjuer med en spørreundersøkelse</a:t>
            </a:r>
          </a:p>
          <a:p>
            <a:pPr eaLnBrk="1" hangingPunct="1">
              <a:defRPr/>
            </a:pPr>
            <a:r>
              <a:rPr lang="nb-NO" altLang="nb-NO" dirty="0" smtClean="0"/>
              <a:t>Imidlertid vil dere ofte måtte gjøre tilpasninger av metodebruken </a:t>
            </a:r>
            <a:r>
              <a:rPr lang="nb-NO" altLang="nb-NO" dirty="0" smtClean="0"/>
              <a:t>pga. tids- </a:t>
            </a:r>
            <a:r>
              <a:rPr lang="nb-NO" altLang="nb-NO" dirty="0" smtClean="0"/>
              <a:t>og </a:t>
            </a:r>
            <a:r>
              <a:rPr lang="nb-NO" altLang="nb-NO" dirty="0" smtClean="0"/>
              <a:t>resursmessige hensyn etc.  </a:t>
            </a:r>
            <a:r>
              <a:rPr lang="nb-NO" altLang="nb-NO" dirty="0" smtClean="0"/>
              <a:t>Dette er ok, så lenge dere redegjør for dette og peker på mulige ulemper/svakheter ved de valgt som er gjort</a:t>
            </a:r>
          </a:p>
          <a:p>
            <a:pPr marL="457200" lvl="1" indent="0" eaLnBrk="1" hangingPunct="1">
              <a:buFontTx/>
              <a:buNone/>
              <a:defRPr/>
            </a:pPr>
            <a:endParaRPr lang="en-US" altLang="nb-NO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D92B74-64A4-4411-A9FC-0E24878204B1}" type="slidenum">
              <a:rPr lang="nb-NO" smtClean="0"/>
              <a:pPr>
                <a:defRPr/>
              </a:pPr>
              <a:t>12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79388" y="0"/>
            <a:ext cx="8640762" cy="981075"/>
          </a:xfrm>
        </p:spPr>
        <p:txBody>
          <a:bodyPr/>
          <a:lstStyle/>
          <a:p>
            <a:r>
              <a:rPr lang="nb-NO" altLang="nb-NO" sz="2800" smtClean="0"/>
              <a:t>Ulike forvaltningsinformatiske temaer og perspektiver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>
            <p:ph sz="quarter" idx="1"/>
          </p:nvPr>
        </p:nvGraphicFramePr>
        <p:xfrm>
          <a:off x="750888" y="1268413"/>
          <a:ext cx="3392487" cy="242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Document" r:id="rId3" imgW="6085357" imgH="4067531" progId="Word.Document.12">
                  <p:embed/>
                </p:oleObj>
              </mc:Choice>
              <mc:Fallback>
                <p:oleObj name="Document" r:id="rId3" imgW="6085357" imgH="4067531" progId="Word.Documen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888" y="1268413"/>
                        <a:ext cx="3392487" cy="242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4802188" y="1268413"/>
          <a:ext cx="4078287" cy="242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Document" r:id="rId5" imgW="11644566" imgH="6473428" progId="Word.Document.8">
                  <p:embed/>
                </p:oleObj>
              </mc:Choice>
              <mc:Fallback>
                <p:oleObj name="Document" r:id="rId5" imgW="11644566" imgH="6473428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2188" y="1268413"/>
                        <a:ext cx="4078287" cy="242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1112838" y="4110038"/>
          <a:ext cx="2665412" cy="189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name="Picture" r:id="rId7" imgW="2743200" imgH="1831848" progId="Word.Picture.8">
                  <p:embed/>
                </p:oleObj>
              </mc:Choice>
              <mc:Fallback>
                <p:oleObj name="Picture" r:id="rId7" imgW="2743200" imgH="1831848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8" y="4110038"/>
                        <a:ext cx="2665412" cy="189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nb-NO" sz="2400" b="0">
              <a:latin typeface="Times New Roman" pitchFamily="18" charset="0"/>
            </a:endParaRPr>
          </a:p>
        </p:txBody>
      </p:sp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611188" y="1111250"/>
          <a:ext cx="8208962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5" name="Word 2007 Document" r:id="rId9" imgW="6085357" imgH="4067531" progId="Word.Document.12">
                  <p:embed/>
                </p:oleObj>
              </mc:Choice>
              <mc:Fallback>
                <p:oleObj name="Word 2007 Document" r:id="rId9" imgW="6085357" imgH="4067531" progId="Word.Document.1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111250"/>
                        <a:ext cx="8208962" cy="548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nb-NO" sz="2400" b="0">
              <a:latin typeface="Times New Roman" pitchFamily="18" charset="0"/>
            </a:endParaRPr>
          </a:p>
        </p:txBody>
      </p:sp>
      <p:graphicFrame>
        <p:nvGraphicFramePr>
          <p:cNvPr id="46089" name="Object 9"/>
          <p:cNvGraphicFramePr>
            <a:graphicFrameLocks noChangeAspect="1"/>
          </p:cNvGraphicFramePr>
          <p:nvPr>
            <p:ph sz="quarter" idx="4"/>
          </p:nvPr>
        </p:nvGraphicFramePr>
        <p:xfrm>
          <a:off x="641350" y="1238250"/>
          <a:ext cx="7861300" cy="499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name="Document" r:id="rId10" imgW="12312585" imgH="7824040" progId="Word.Document.8">
                  <p:embed/>
                </p:oleObj>
              </mc:Choice>
              <mc:Fallback>
                <p:oleObj name="Document" r:id="rId10" imgW="12312585" imgH="782404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50" y="1238250"/>
                        <a:ext cx="7861300" cy="499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3FCC52-38EA-4830-A73B-ED7D5853ED5F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457200" y="0"/>
            <a:ext cx="8229600" cy="779463"/>
          </a:xfrm>
        </p:spPr>
        <p:txBody>
          <a:bodyPr/>
          <a:lstStyle/>
          <a:p>
            <a:r>
              <a:rPr lang="nb-NO" altLang="nb-NO" smtClean="0"/>
              <a:t>Noen eksempler på temaer</a:t>
            </a:r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>
            <p:ph sz="quarter" idx="4294967295"/>
          </p:nvPr>
        </p:nvGraphicFramePr>
        <p:xfrm>
          <a:off x="750888" y="1268413"/>
          <a:ext cx="3392487" cy="242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" name="Document" r:id="rId3" imgW="6085357" imgH="4067531" progId="Word.Document.12">
                  <p:embed/>
                </p:oleObj>
              </mc:Choice>
              <mc:Fallback>
                <p:oleObj name="Document" r:id="rId3" imgW="6085357" imgH="4067531" progId="Word.Documen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888" y="1268413"/>
                        <a:ext cx="3392487" cy="242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4"/>
          <p:cNvGraphicFramePr>
            <a:graphicFrameLocks noChangeAspect="1"/>
          </p:cNvGraphicFramePr>
          <p:nvPr>
            <p:ph sz="quarter" idx="4294967295"/>
          </p:nvPr>
        </p:nvGraphicFramePr>
        <p:xfrm>
          <a:off x="4802188" y="1268413"/>
          <a:ext cx="4078287" cy="242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" name="Document" r:id="rId5" imgW="11644566" imgH="6473428" progId="Word.Document.8">
                  <p:embed/>
                </p:oleObj>
              </mc:Choice>
              <mc:Fallback>
                <p:oleObj name="Document" r:id="rId5" imgW="11644566" imgH="6473428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2188" y="1268413"/>
                        <a:ext cx="4078287" cy="242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5"/>
          <p:cNvGraphicFramePr>
            <a:graphicFrameLocks noChangeAspect="1"/>
          </p:cNvGraphicFramePr>
          <p:nvPr>
            <p:ph sz="quarter" idx="4294967295"/>
          </p:nvPr>
        </p:nvGraphicFramePr>
        <p:xfrm>
          <a:off x="1112838" y="4110038"/>
          <a:ext cx="2665412" cy="189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8" name="Picture" r:id="rId7" imgW="2743200" imgH="1831848" progId="Word.Picture.8">
                  <p:embed/>
                </p:oleObj>
              </mc:Choice>
              <mc:Fallback>
                <p:oleObj name="Picture" r:id="rId7" imgW="2743200" imgH="1831848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8" y="4110038"/>
                        <a:ext cx="2665412" cy="189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nb-NO" sz="2400" b="0">
              <a:latin typeface="Times New Roman" pitchFamily="18" charset="0"/>
            </a:endParaRPr>
          </a:p>
        </p:txBody>
      </p:sp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611188" y="1111250"/>
          <a:ext cx="8208962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9" name="Word 2007 Document" r:id="rId9" imgW="6085357" imgH="4067531" progId="Word.Document.12">
                  <p:embed/>
                </p:oleObj>
              </mc:Choice>
              <mc:Fallback>
                <p:oleObj name="Word 2007 Document" r:id="rId9" imgW="6085357" imgH="4067531" progId="Word.Document.1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111250"/>
                        <a:ext cx="8208962" cy="548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nb-NO" sz="2400" b="0">
              <a:latin typeface="Times New Roman" pitchFamily="18" charset="0"/>
            </a:endParaRPr>
          </a:p>
        </p:txBody>
      </p:sp>
      <p:graphicFrame>
        <p:nvGraphicFramePr>
          <p:cNvPr id="45065" name="Object 9"/>
          <p:cNvGraphicFramePr>
            <a:graphicFrameLocks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506612327"/>
              </p:ext>
            </p:extLst>
          </p:nvPr>
        </p:nvGraphicFramePr>
        <p:xfrm>
          <a:off x="-12700" y="762000"/>
          <a:ext cx="8801100" cy="618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" name="Document" r:id="rId10" imgW="12164612" imgH="8291640" progId="Word.Document.8">
                  <p:embed/>
                </p:oleObj>
              </mc:Choice>
              <mc:Fallback>
                <p:oleObj name="Document" r:id="rId10" imgW="12164612" imgH="829164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2700" y="762000"/>
                        <a:ext cx="8801100" cy="618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D92B74-64A4-4411-A9FC-0E24878204B1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r>
              <a:rPr lang="nb-NO" altLang="nb-NO" smtClean="0"/>
              <a:t>Ulike informatikk-perspektiver </a:t>
            </a:r>
          </a:p>
        </p:txBody>
      </p:sp>
      <p:sp>
        <p:nvSpPr>
          <p:cNvPr id="6148" name="Content Placeholder 9"/>
          <p:cNvSpPr>
            <a:spLocks noGrp="1"/>
          </p:cNvSpPr>
          <p:nvPr>
            <p:ph idx="1"/>
          </p:nvPr>
        </p:nvSpPr>
        <p:spPr>
          <a:xfrm>
            <a:off x="107950" y="836613"/>
            <a:ext cx="8928100" cy="5794375"/>
          </a:xfrm>
        </p:spPr>
        <p:txBody>
          <a:bodyPr/>
          <a:lstStyle/>
          <a:p>
            <a:pPr>
              <a:defRPr/>
            </a:pPr>
            <a:r>
              <a:rPr lang="nb-NO" altLang="nb-NO" dirty="0" smtClean="0"/>
              <a:t>Informatikk-perspektivet i en masteroppgave innebærer å studere utvikling, innføring eller bruk</a:t>
            </a:r>
            <a:r>
              <a:rPr lang="nb-NO" altLang="nb-NO" dirty="0"/>
              <a:t> </a:t>
            </a:r>
            <a:r>
              <a:rPr lang="nb-NO" altLang="nb-NO" dirty="0" smtClean="0"/>
              <a:t>av et IS, og/eller virkninger av et IS, med fokus på det tekniske egenskapene av systemer, metode SU-metoder som er brukt, bruksegenskapene ved systemet osv.  . </a:t>
            </a:r>
          </a:p>
          <a:p>
            <a:pPr>
              <a:defRPr/>
            </a:pPr>
            <a:r>
              <a:rPr lang="nb-NO" altLang="nb-NO" dirty="0" smtClean="0"/>
              <a:t>Et mulig utgangspunkt er </a:t>
            </a:r>
            <a:r>
              <a:rPr lang="nb-NO" altLang="nb-NO" dirty="0" smtClean="0"/>
              <a:t>ulike </a:t>
            </a:r>
            <a:r>
              <a:rPr lang="nb-NO" altLang="nb-NO" dirty="0" smtClean="0"/>
              <a:t>fasene i et </a:t>
            </a:r>
            <a:r>
              <a:rPr lang="nb-NO" altLang="nb-NO" dirty="0" smtClean="0"/>
              <a:t>SU-prosjekt  </a:t>
            </a:r>
            <a:r>
              <a:rPr lang="nb-NO" altLang="nb-NO" dirty="0" smtClean="0"/>
              <a:t>(livssyklusen til et IS), </a:t>
            </a:r>
            <a:r>
              <a:rPr lang="nb-NO" altLang="nb-NO" dirty="0" smtClean="0"/>
              <a:t>og </a:t>
            </a:r>
            <a:r>
              <a:rPr lang="nb-NO" altLang="nb-NO" dirty="0" smtClean="0"/>
              <a:t>knytte forskningsspørsmål </a:t>
            </a:r>
            <a:r>
              <a:rPr lang="nb-NO" altLang="nb-NO" dirty="0" smtClean="0"/>
              <a:t>til de </a:t>
            </a:r>
            <a:r>
              <a:rPr lang="nb-NO" altLang="nb-NO" dirty="0" smtClean="0"/>
              <a:t>ulike fasene, som for eks. </a:t>
            </a:r>
            <a:r>
              <a:rPr lang="nb-NO" altLang="nb-NO" dirty="0" smtClean="0"/>
              <a:t>:</a:t>
            </a:r>
            <a:endParaRPr lang="nb-NO" altLang="nb-NO" dirty="0" smtClean="0"/>
          </a:p>
          <a:p>
            <a:pPr marL="0" indent="0">
              <a:buFontTx/>
              <a:buNone/>
              <a:defRPr/>
            </a:pPr>
            <a:r>
              <a:rPr lang="nb-NO" altLang="nb-NO" dirty="0" smtClean="0"/>
              <a:t> i) Fasene angitt i Prosjektveiviseren </a:t>
            </a:r>
          </a:p>
          <a:p>
            <a:pPr marL="0" indent="0">
              <a:buFontTx/>
              <a:buNone/>
              <a:defRPr/>
            </a:pPr>
            <a:r>
              <a:rPr lang="nb-NO" altLang="nb-NO" dirty="0" smtClean="0"/>
              <a:t>II) Fasene i </a:t>
            </a:r>
            <a:r>
              <a:rPr lang="nb-NO" altLang="nb-NO" dirty="0" smtClean="0"/>
              <a:t>DWS rammeverket </a:t>
            </a:r>
            <a:r>
              <a:rPr lang="nb-NO" altLang="nb-NO" dirty="0" smtClean="0"/>
              <a:t>: Fra Lovtekst –til programkode, med vekt på informatisk innhold 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6EF17F-61BA-4877-A9BD-63530C918E28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</p:spPr>
        <p:txBody>
          <a:bodyPr/>
          <a:lstStyle/>
          <a:p>
            <a:r>
              <a:rPr lang="nb-NO" altLang="nb-NO" sz="2800" dirty="0" smtClean="0"/>
              <a:t>Fasene i et SU-prosjekt beskrevet i Prosjektveiviseren </a:t>
            </a:r>
            <a:br>
              <a:rPr lang="nb-NO" altLang="nb-NO" sz="2800" dirty="0" smtClean="0"/>
            </a:br>
            <a:r>
              <a:rPr lang="nb-NO" altLang="nb-NO" sz="2800" dirty="0" smtClean="0"/>
              <a:t>og elementer fra </a:t>
            </a:r>
            <a:r>
              <a:rPr lang="nb-NO" altLang="nb-NO" sz="2800" dirty="0" smtClean="0"/>
              <a:t>DWS-metodikk</a:t>
            </a:r>
            <a:br>
              <a:rPr lang="nb-NO" altLang="nb-NO" sz="2800" dirty="0" smtClean="0"/>
            </a:br>
            <a:r>
              <a:rPr lang="nb-NO" altLang="nb-NO" sz="2800" dirty="0" smtClean="0"/>
              <a:t>(</a:t>
            </a:r>
            <a:r>
              <a:rPr lang="nb-NO" altLang="nb-NO" sz="2000" dirty="0" smtClean="0"/>
              <a:t>Sirklene angir mulige temaer, rødt tekst eks. fra DWS -metodikk) </a:t>
            </a:r>
            <a:endParaRPr lang="nb-NO" altLang="nb-NO" sz="20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629848"/>
              </p:ext>
            </p:extLst>
          </p:nvPr>
        </p:nvGraphicFramePr>
        <p:xfrm>
          <a:off x="0" y="1700213"/>
          <a:ext cx="9036050" cy="35833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58235"/>
                <a:gridCol w="2205895"/>
                <a:gridCol w="2204014"/>
                <a:gridCol w="1656184"/>
                <a:gridCol w="1511722"/>
              </a:tblGrid>
              <a:tr h="748718">
                <a:tc>
                  <a:txBody>
                    <a:bodyPr/>
                    <a:lstStyle/>
                    <a:p>
                      <a:r>
                        <a:rPr lang="nb-NO" sz="2000" dirty="0" smtClean="0">
                          <a:latin typeface="Calibri" panose="020F0502020204030204" pitchFamily="34" charset="0"/>
                        </a:rPr>
                        <a:t>Konsept </a:t>
                      </a:r>
                      <a:endParaRPr lang="nb-NO" sz="2000" dirty="0">
                        <a:latin typeface="Calibri" panose="020F0502020204030204" pitchFamily="34" charset="0"/>
                      </a:endParaRPr>
                    </a:p>
                  </a:txBody>
                  <a:tcPr marL="91424" marR="91424" marT="45729" marB="45729"/>
                </a:tc>
                <a:tc>
                  <a:txBody>
                    <a:bodyPr/>
                    <a:lstStyle/>
                    <a:p>
                      <a:r>
                        <a:rPr lang="nb-NO" sz="2000" dirty="0" smtClean="0">
                          <a:latin typeface="Calibri" panose="020F0502020204030204" pitchFamily="34" charset="0"/>
                        </a:rPr>
                        <a:t>Planlegging </a:t>
                      </a:r>
                      <a:endParaRPr lang="nb-NO" sz="2000" dirty="0">
                        <a:latin typeface="Calibri" panose="020F0502020204030204" pitchFamily="34" charset="0"/>
                      </a:endParaRPr>
                    </a:p>
                  </a:txBody>
                  <a:tcPr marL="91424" marR="91424" marT="45729" marB="45729"/>
                </a:tc>
                <a:tc>
                  <a:txBody>
                    <a:bodyPr/>
                    <a:lstStyle/>
                    <a:p>
                      <a:r>
                        <a:rPr lang="nb-NO" sz="2000" dirty="0" smtClean="0">
                          <a:latin typeface="Calibri" panose="020F0502020204030204" pitchFamily="34" charset="0"/>
                        </a:rPr>
                        <a:t>Gjennomføring </a:t>
                      </a:r>
                      <a:endParaRPr lang="nb-NO" sz="2000" dirty="0">
                        <a:latin typeface="Calibri" panose="020F0502020204030204" pitchFamily="34" charset="0"/>
                      </a:endParaRPr>
                    </a:p>
                  </a:txBody>
                  <a:tcPr marL="91424" marR="91424" marT="45729" marB="45729"/>
                </a:tc>
                <a:tc>
                  <a:txBody>
                    <a:bodyPr/>
                    <a:lstStyle/>
                    <a:p>
                      <a:r>
                        <a:rPr lang="nb-NO" sz="2000" dirty="0" smtClean="0">
                          <a:latin typeface="Calibri" panose="020F0502020204030204" pitchFamily="34" charset="0"/>
                        </a:rPr>
                        <a:t>Avslutte </a:t>
                      </a:r>
                      <a:endParaRPr lang="nb-NO" sz="2000" dirty="0">
                        <a:latin typeface="Calibri" panose="020F0502020204030204" pitchFamily="34" charset="0"/>
                      </a:endParaRPr>
                    </a:p>
                  </a:txBody>
                  <a:tcPr marL="91424" marR="91424" marT="45729" marB="45729"/>
                </a:tc>
                <a:tc>
                  <a:txBody>
                    <a:bodyPr/>
                    <a:lstStyle/>
                    <a:p>
                      <a:r>
                        <a:rPr lang="nb-NO" sz="2000" dirty="0" smtClean="0">
                          <a:latin typeface="Calibri" panose="020F0502020204030204" pitchFamily="34" charset="0"/>
                        </a:rPr>
                        <a:t>Realisere </a:t>
                      </a:r>
                      <a:endParaRPr lang="nb-NO" sz="2000" dirty="0">
                        <a:latin typeface="Calibri" panose="020F0502020204030204" pitchFamily="34" charset="0"/>
                      </a:endParaRPr>
                    </a:p>
                  </a:txBody>
                  <a:tcPr marL="91424" marR="91424" marT="45729" marB="45729"/>
                </a:tc>
              </a:tr>
              <a:tr h="2340557">
                <a:tc>
                  <a:txBody>
                    <a:bodyPr/>
                    <a:lstStyle/>
                    <a:p>
                      <a:r>
                        <a:rPr lang="nb-NO" sz="1600" dirty="0" smtClean="0">
                          <a:latin typeface="Calibri" panose="020F0502020204030204" pitchFamily="34" charset="0"/>
                        </a:rPr>
                        <a:t>Ide, Behov Mål </a:t>
                      </a:r>
                    </a:p>
                    <a:p>
                      <a:r>
                        <a:rPr lang="nb-NO" sz="1600" dirty="0" smtClean="0">
                          <a:latin typeface="Calibri" panose="020F0502020204030204" pitchFamily="34" charset="0"/>
                        </a:rPr>
                        <a:t>Prosjektforslag</a:t>
                      </a:r>
                    </a:p>
                    <a:p>
                      <a:r>
                        <a:rPr lang="nb-NO" sz="1600" baseline="0" dirty="0" smtClean="0">
                          <a:latin typeface="Calibri" panose="020F0502020204030204" pitchFamily="34" charset="0"/>
                        </a:rPr>
                        <a:t>Avklare IT-politiske føringer,</a:t>
                      </a:r>
                    </a:p>
                    <a:p>
                      <a:r>
                        <a:rPr lang="nb-NO" sz="1600" baseline="0" dirty="0" smtClean="0">
                          <a:latin typeface="Calibri" panose="020F0502020204030204" pitchFamily="34" charset="0"/>
                        </a:rPr>
                        <a:t>….. </a:t>
                      </a:r>
                    </a:p>
                    <a:p>
                      <a:r>
                        <a:rPr lang="nb-NO" sz="1600" dirty="0" smtClean="0">
                          <a:latin typeface="Calibri" panose="020F0502020204030204" pitchFamily="34" charset="0"/>
                        </a:rPr>
                        <a:t> </a:t>
                      </a:r>
                      <a:endParaRPr lang="nb-NO" sz="1600" dirty="0">
                        <a:latin typeface="Calibri" panose="020F0502020204030204" pitchFamily="34" charset="0"/>
                      </a:endParaRPr>
                    </a:p>
                  </a:txBody>
                  <a:tcPr marL="91424" marR="91424" marT="45729" marB="45729"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b-NO" sz="1600" dirty="0" smtClean="0">
                          <a:latin typeface="Calibri" panose="020F0502020204030204" pitchFamily="34" charset="0"/>
                        </a:rPr>
                        <a:t>Styringsunderlag, Prosjektmandat og –plan</a:t>
                      </a:r>
                    </a:p>
                    <a:p>
                      <a:pPr marL="0" indent="0"/>
                      <a:r>
                        <a:rPr lang="nb-NO" sz="1600" dirty="0" smtClean="0">
                          <a:latin typeface="Calibri" panose="020F0502020204030204" pitchFamily="34" charset="0"/>
                        </a:rPr>
                        <a:t>Gevinstrealiseringsplan</a:t>
                      </a:r>
                    </a:p>
                    <a:p>
                      <a:pPr marL="0" indent="0"/>
                      <a:r>
                        <a:rPr lang="nb-NO" sz="1600" dirty="0" smtClean="0">
                          <a:latin typeface="Calibri" panose="020F0502020204030204" pitchFamily="34" charset="0"/>
                        </a:rPr>
                        <a:t>Funksjonell</a:t>
                      </a:r>
                      <a:r>
                        <a:rPr lang="nb-NO" sz="1600" baseline="0" dirty="0" smtClean="0">
                          <a:latin typeface="Calibri" panose="020F0502020204030204" pitchFamily="34" charset="0"/>
                        </a:rPr>
                        <a:t> teknisk løsn</a:t>
                      </a:r>
                    </a:p>
                    <a:p>
                      <a:pPr marL="0" indent="0"/>
                      <a:r>
                        <a:rPr lang="nb-NO" sz="1600" b="1" baseline="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Innramming og </a:t>
                      </a:r>
                      <a:r>
                        <a:rPr lang="nb-NO" sz="1600" b="1" baseline="0" dirty="0" err="1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innsaml</a:t>
                      </a:r>
                      <a:r>
                        <a:rPr lang="nb-NO" sz="1600" b="1" baseline="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. av rettskilder </a:t>
                      </a:r>
                    </a:p>
                    <a:p>
                      <a:pPr marL="0" indent="0"/>
                      <a:r>
                        <a:rPr lang="nb-NO" sz="1600" b="1" baseline="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Rettslig analyse </a:t>
                      </a:r>
                    </a:p>
                    <a:p>
                      <a:pPr marL="0" indent="0"/>
                      <a:r>
                        <a:rPr lang="nb-NO" sz="1600" baseline="0" dirty="0" smtClean="0">
                          <a:latin typeface="Calibri" panose="020F0502020204030204" pitchFamily="34" charset="0"/>
                        </a:rPr>
                        <a:t>……</a:t>
                      </a:r>
                    </a:p>
                  </a:txBody>
                  <a:tcPr marL="91424" marR="91424" marT="45729" marB="45729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 smtClean="0">
                          <a:latin typeface="Calibri" panose="020F0502020204030204" pitchFamily="34" charset="0"/>
                        </a:rPr>
                        <a:t>Utvikle</a:t>
                      </a:r>
                      <a:r>
                        <a:rPr lang="nb-NO" sz="1600" baseline="0" dirty="0" smtClean="0">
                          <a:latin typeface="Calibri" panose="020F0502020204030204" pitchFamily="34" charset="0"/>
                        </a:rPr>
                        <a:t> og</a:t>
                      </a:r>
                      <a:r>
                        <a:rPr lang="nb-NO" sz="1600" dirty="0" smtClean="0">
                          <a:latin typeface="Calibri" panose="020F0502020204030204" pitchFamily="34" charset="0"/>
                        </a:rPr>
                        <a:t> teste,</a:t>
                      </a:r>
                      <a:r>
                        <a:rPr lang="nb-NO" sz="16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b-NO" sz="1600" baseline="0" dirty="0" err="1" smtClean="0">
                          <a:latin typeface="Calibri" panose="020F0502020204030204" pitchFamily="34" charset="0"/>
                        </a:rPr>
                        <a:t>inklud</a:t>
                      </a:r>
                      <a:r>
                        <a:rPr lang="nb-NO" sz="1600" baseline="0" dirty="0" smtClean="0"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nb-NO" sz="1600" b="1" baseline="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programmering av rettslig innhold </a:t>
                      </a:r>
                    </a:p>
                    <a:p>
                      <a:r>
                        <a:rPr lang="nb-NO" sz="1600" dirty="0" smtClean="0">
                          <a:latin typeface="Calibri" panose="020F0502020204030204" pitchFamily="34" charset="0"/>
                        </a:rPr>
                        <a:t>Opplærings- og innføringsplan </a:t>
                      </a:r>
                    </a:p>
                    <a:p>
                      <a:r>
                        <a:rPr lang="nb-NO" sz="1600" b="1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Oppdatere/avslutte</a:t>
                      </a:r>
                      <a:r>
                        <a:rPr lang="nb-NO" sz="1600" b="1" baseline="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 dokumentasjon</a:t>
                      </a:r>
                    </a:p>
                    <a:p>
                      <a:r>
                        <a:rPr lang="nb-NO" sz="1600" baseline="0" dirty="0" smtClean="0">
                          <a:latin typeface="Calibri" panose="020F0502020204030204" pitchFamily="34" charset="0"/>
                        </a:rPr>
                        <a:t>,…</a:t>
                      </a:r>
                      <a:endParaRPr lang="nb-NO" sz="1600" dirty="0" smtClean="0">
                        <a:latin typeface="Calibri" panose="020F0502020204030204" pitchFamily="34" charset="0"/>
                      </a:endParaRPr>
                    </a:p>
                    <a:p>
                      <a:endParaRPr lang="nb-NO" sz="1600" dirty="0">
                        <a:latin typeface="Calibri" panose="020F0502020204030204" pitchFamily="34" charset="0"/>
                      </a:endParaRPr>
                    </a:p>
                  </a:txBody>
                  <a:tcPr marL="91424" marR="91424" marT="45729" marB="4572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 smtClean="0">
                          <a:latin typeface="Calibri" panose="020F0502020204030204" pitchFamily="34" charset="0"/>
                        </a:rPr>
                        <a:t>Overlevering til linja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 smtClean="0">
                          <a:latin typeface="Calibri" panose="020F0502020204030204" pitchFamily="34" charset="0"/>
                        </a:rPr>
                        <a:t>Støtte til system -innføring </a:t>
                      </a:r>
                      <a:r>
                        <a:rPr lang="nb-NO" sz="1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b-NO" sz="1800" dirty="0" smtClean="0">
                          <a:latin typeface="Calibri" panose="020F0502020204030204" pitchFamily="34" charset="0"/>
                        </a:rPr>
                        <a:t>Evaluering ,…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1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Vurdere regelendring mm</a:t>
                      </a:r>
                      <a:endParaRPr lang="nb-NO" sz="1800" b="1" dirty="0" smtClean="0">
                        <a:solidFill>
                          <a:srgbClr val="FF0000"/>
                        </a:solidFill>
                        <a:latin typeface="Calibri" panose="020F0502020204030204" pitchFamily="34" charset="0"/>
                      </a:endParaRPr>
                    </a:p>
                    <a:p>
                      <a:endParaRPr lang="nb-NO" sz="1800" dirty="0"/>
                    </a:p>
                  </a:txBody>
                  <a:tcPr marL="91424" marR="91424" marT="45729" marB="45729"/>
                </a:tc>
                <a:tc>
                  <a:txBody>
                    <a:bodyPr/>
                    <a:lstStyle/>
                    <a:p>
                      <a:r>
                        <a:rPr lang="nb-NO" sz="1600" dirty="0" smtClean="0">
                          <a:latin typeface="Calibri" panose="020F0502020204030204" pitchFamily="34" charset="0"/>
                        </a:rPr>
                        <a:t>Styre gevinst-</a:t>
                      </a:r>
                      <a:r>
                        <a:rPr lang="nb-NO" sz="1600" dirty="0" err="1" smtClean="0">
                          <a:latin typeface="Calibri" panose="020F0502020204030204" pitchFamily="34" charset="0"/>
                        </a:rPr>
                        <a:t>realisereng</a:t>
                      </a:r>
                      <a:r>
                        <a:rPr lang="nb-NO" sz="1600" dirty="0" smtClean="0">
                          <a:latin typeface="Calibri" panose="020F0502020204030204" pitchFamily="34" charset="0"/>
                        </a:rPr>
                        <a:t>,</a:t>
                      </a:r>
                    </a:p>
                    <a:p>
                      <a:r>
                        <a:rPr lang="nb-NO" sz="160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Implementere regelendringer</a:t>
                      </a:r>
                    </a:p>
                    <a:p>
                      <a:r>
                        <a:rPr lang="nb-NO" sz="1600" dirty="0" smtClean="0">
                          <a:latin typeface="Calibri" panose="020F0502020204030204" pitchFamily="34" charset="0"/>
                        </a:rPr>
                        <a:t>Evaluering </a:t>
                      </a:r>
                      <a:r>
                        <a:rPr lang="nb-NO" sz="1600" dirty="0" smtClean="0">
                          <a:latin typeface="Calibri" panose="020F0502020204030204" pitchFamily="34" charset="0"/>
                        </a:rPr>
                        <a:t>av bruk </a:t>
                      </a:r>
                    </a:p>
                    <a:p>
                      <a:endParaRPr lang="nb-NO" sz="1600" dirty="0" smtClean="0">
                        <a:latin typeface="Calibri" panose="020F0502020204030204" pitchFamily="34" charset="0"/>
                      </a:endParaRPr>
                    </a:p>
                    <a:p>
                      <a:endParaRPr lang="nb-NO" sz="1600" dirty="0">
                        <a:latin typeface="Calibri" panose="020F0502020204030204" pitchFamily="34" charset="0"/>
                      </a:endParaRPr>
                    </a:p>
                  </a:txBody>
                  <a:tcPr marL="91424" marR="91424" marT="45729" marB="45729"/>
                </a:tc>
              </a:tr>
            </a:tbl>
          </a:graphicData>
        </a:graphic>
      </p:graphicFrame>
      <p:sp>
        <p:nvSpPr>
          <p:cNvPr id="9240" name="Oval 6"/>
          <p:cNvSpPr>
            <a:spLocks noChangeArrowheads="1"/>
          </p:cNvSpPr>
          <p:nvPr/>
        </p:nvSpPr>
        <p:spPr bwMode="auto">
          <a:xfrm>
            <a:off x="107950" y="2243138"/>
            <a:ext cx="3240088" cy="1582737"/>
          </a:xfrm>
          <a:prstGeom prst="ellipse">
            <a:avLst/>
          </a:prstGeom>
          <a:noFill/>
          <a:ln w="57150" algn="ctr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>
              <a:latin typeface="Arial" pitchFamily="34" charset="0"/>
            </a:endParaRPr>
          </a:p>
        </p:txBody>
      </p:sp>
      <p:sp>
        <p:nvSpPr>
          <p:cNvPr id="9241" name="Oval 7"/>
          <p:cNvSpPr>
            <a:spLocks noChangeArrowheads="1"/>
          </p:cNvSpPr>
          <p:nvPr/>
        </p:nvSpPr>
        <p:spPr bwMode="auto">
          <a:xfrm>
            <a:off x="2411413" y="2232025"/>
            <a:ext cx="3240087" cy="1584325"/>
          </a:xfrm>
          <a:prstGeom prst="ellipse">
            <a:avLst/>
          </a:prstGeom>
          <a:noFill/>
          <a:ln w="57150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>
              <a:latin typeface="Arial" pitchFamily="34" charset="0"/>
            </a:endParaRPr>
          </a:p>
        </p:txBody>
      </p:sp>
      <p:sp>
        <p:nvSpPr>
          <p:cNvPr id="9242" name="Oval 8"/>
          <p:cNvSpPr>
            <a:spLocks noChangeArrowheads="1"/>
          </p:cNvSpPr>
          <p:nvPr/>
        </p:nvSpPr>
        <p:spPr bwMode="auto">
          <a:xfrm>
            <a:off x="4578325" y="2154237"/>
            <a:ext cx="2879725" cy="1584325"/>
          </a:xfrm>
          <a:prstGeom prst="ellipse">
            <a:avLst/>
          </a:prstGeom>
          <a:noFill/>
          <a:ln w="57150" algn="ctr">
            <a:solidFill>
              <a:srgbClr val="FFC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sz="1800" dirty="0" smtClean="0">
                <a:solidFill>
                  <a:srgbClr val="FFFFFF"/>
                </a:solidFill>
                <a:latin typeface="Calibri"/>
              </a:rPr>
              <a:t>,…</a:t>
            </a:r>
            <a:endParaRPr lang="nb-NO" sz="1800" b="0" i="0" u="none" strike="noStrike" dirty="0" smtClean="0">
              <a:effectLst/>
              <a:latin typeface="Arial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>
              <a:latin typeface="Arial" pitchFamily="34" charset="0"/>
            </a:endParaRPr>
          </a:p>
        </p:txBody>
      </p:sp>
      <p:sp>
        <p:nvSpPr>
          <p:cNvPr id="9243" name="Oval 9"/>
          <p:cNvSpPr>
            <a:spLocks noChangeArrowheads="1"/>
          </p:cNvSpPr>
          <p:nvPr/>
        </p:nvSpPr>
        <p:spPr bwMode="auto">
          <a:xfrm>
            <a:off x="5983288" y="2106613"/>
            <a:ext cx="3240087" cy="1584325"/>
          </a:xfrm>
          <a:prstGeom prst="ellipse">
            <a:avLst/>
          </a:prstGeom>
          <a:noFill/>
          <a:ln w="57150" algn="ctr">
            <a:solidFill>
              <a:srgbClr val="C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>
              <a:latin typeface="Arial" pitchFamily="34" charset="0"/>
            </a:endParaRPr>
          </a:p>
        </p:txBody>
      </p:sp>
      <p:sp>
        <p:nvSpPr>
          <p:cNvPr id="9244" name="Oval 10"/>
          <p:cNvSpPr>
            <a:spLocks noChangeArrowheads="1"/>
          </p:cNvSpPr>
          <p:nvPr/>
        </p:nvSpPr>
        <p:spPr bwMode="auto">
          <a:xfrm>
            <a:off x="-26988" y="3429000"/>
            <a:ext cx="9504363" cy="1584325"/>
          </a:xfrm>
          <a:prstGeom prst="ellipse">
            <a:avLst/>
          </a:prstGeom>
          <a:noFill/>
          <a:ln w="38100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>
              <a:latin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6EF17F-61BA-4877-A9BD-63530C918E28}" type="slidenum">
              <a:rPr lang="nb-NO" smtClean="0"/>
              <a:pPr>
                <a:defRPr/>
              </a:pPr>
              <a:t>16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0" grpId="0" animBg="1"/>
      <p:bldP spid="9241" grpId="0" animBg="1"/>
      <p:bldP spid="9242" grpId="0" animBg="1"/>
      <p:bldP spid="9243" grpId="0" animBg="1"/>
      <p:bldP spid="924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/>
              <a:t>Krav til et informatikk-perspektiv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125538"/>
            <a:ext cx="8785225" cy="5145087"/>
          </a:xfrm>
        </p:spPr>
        <p:txBody>
          <a:bodyPr/>
          <a:lstStyle/>
          <a:p>
            <a:r>
              <a:rPr lang="nb-NO" altLang="nb-NO" smtClean="0"/>
              <a:t>Må ta utgangspunkt i informatiske teorier /og eller metoder </a:t>
            </a:r>
          </a:p>
          <a:p>
            <a:r>
              <a:rPr lang="nb-NO" altLang="nb-NO" smtClean="0"/>
              <a:t>Kan studere egenskaper (funksjoner, kvaliteter, osv.)  ved et system, sammenhengen mellom systemets egenskaper og brukerne /andre organisatoriske omgivelser, eller systemets ivaretakelse av rettslige krav .</a:t>
            </a:r>
          </a:p>
          <a:p>
            <a:r>
              <a:rPr lang="nb-NO" altLang="nb-NO" smtClean="0"/>
              <a:t>Et viktig forvaltningsinformatisk tema er </a:t>
            </a:r>
            <a:r>
              <a:rPr lang="nb-NO" altLang="nb-NO" i="1" smtClean="0"/>
              <a:t>opplysningskvalitet</a:t>
            </a:r>
            <a:r>
              <a:rPr lang="nb-NO" altLang="nb-NO" smtClean="0"/>
              <a:t>. Informatikk-perspektivet vil da være å studere hvordan et systems tekniske egenskaper er tilstrekkelig til å sikre tilstrekkelig </a:t>
            </a:r>
            <a:r>
              <a:rPr lang="nb-NO" altLang="nb-NO" i="1" smtClean="0"/>
              <a:t>datakvalitet</a:t>
            </a:r>
            <a:r>
              <a:rPr lang="nb-NO" altLang="nb-NO" smtClean="0"/>
              <a:t> 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6EF17F-61BA-4877-A9BD-63530C918E28}" type="slidenum">
              <a:rPr lang="nb-NO" smtClean="0"/>
              <a:pPr>
                <a:defRPr/>
              </a:pPr>
              <a:t>17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0"/>
            <a:ext cx="8435975" cy="981075"/>
          </a:xfrm>
        </p:spPr>
        <p:txBody>
          <a:bodyPr/>
          <a:lstStyle/>
          <a:p>
            <a:pPr eaLnBrk="1" hangingPunct="1"/>
            <a:r>
              <a:rPr lang="nb-NO" altLang="nb-NO" sz="2800" smtClean="0"/>
              <a:t>Eksempler på noen hovedfags/masteroppgaver</a:t>
            </a:r>
            <a:br>
              <a:rPr lang="nb-NO" altLang="nb-NO" sz="2800" smtClean="0"/>
            </a:br>
            <a:r>
              <a:rPr lang="nb-NO" altLang="nb-NO" sz="2800" smtClean="0"/>
              <a:t>med tydelig innslag av informatiske perspektiver  </a:t>
            </a:r>
            <a:endParaRPr lang="en-US" altLang="nb-NO" sz="2800" smtClean="0"/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>
            <p:ph idx="4294967295"/>
          </p:nvPr>
        </p:nvGraphicFramePr>
        <p:xfrm>
          <a:off x="-252413" y="908050"/>
          <a:ext cx="9136063" cy="650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Document" r:id="rId3" imgW="11057204" imgH="7868973" progId="Word.Document.8">
                  <p:embed/>
                </p:oleObj>
              </mc:Choice>
              <mc:Fallback>
                <p:oleObj name="Document" r:id="rId3" imgW="11057204" imgH="7868973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52413" y="908050"/>
                        <a:ext cx="9136063" cy="650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D92B74-64A4-4411-A9FC-0E24878204B1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20945</TotalTime>
  <Words>1386</Words>
  <Application>Microsoft Office PowerPoint</Application>
  <PresentationFormat>On-screen Show (4:3)</PresentationFormat>
  <Paragraphs>182</Paragraphs>
  <Slides>18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Arial</vt:lpstr>
      <vt:lpstr>Calibri</vt:lpstr>
      <vt:lpstr>Comic Sans MS</vt:lpstr>
      <vt:lpstr>Times New Roman</vt:lpstr>
      <vt:lpstr>SimSun</vt:lpstr>
      <vt:lpstr>Wingdings</vt:lpstr>
      <vt:lpstr>Standard utforming</vt:lpstr>
      <vt:lpstr>Microsoft Office Word Document</vt:lpstr>
      <vt:lpstr>Microsoft Office Word 97 - 2003 Document</vt:lpstr>
      <vt:lpstr>Microsoft Word Picture</vt:lpstr>
      <vt:lpstr>Word 2007 Document</vt:lpstr>
      <vt:lpstr>Microsoft Word 97 - 2003 Document</vt:lpstr>
      <vt:lpstr>Masterskolen 2016:  Introduksjon</vt:lpstr>
      <vt:lpstr>Opplegget og planen </vt:lpstr>
      <vt:lpstr>Frister mm</vt:lpstr>
      <vt:lpstr>Noe om obligatorisk oppgave  1 </vt:lpstr>
      <vt:lpstr>Hva en masteroppgave i bør inneholde</vt:lpstr>
      <vt:lpstr>Hva er forskning </vt:lpstr>
      <vt:lpstr>Noen eksempler  på gode forskningsspørsmål [eller  ikke] </vt:lpstr>
      <vt:lpstr>Hva er krav til et forskningsarbeid </vt:lpstr>
      <vt:lpstr>Forskning versus undersøkelser/kartleggingsarbeid </vt:lpstr>
      <vt:lpstr>Litt vinklingen av forvaltningsinformatiske emner</vt:lpstr>
      <vt:lpstr>Masteroppgaven - et forskningsprosjektet   De 3 hovedelementene</vt:lpstr>
      <vt:lpstr>Forholdet mellom teori og metode </vt:lpstr>
      <vt:lpstr>Ulike forvaltningsinformatiske temaer og perspektiver</vt:lpstr>
      <vt:lpstr>Noen eksempler på temaer</vt:lpstr>
      <vt:lpstr>Ulike informatikk-perspektiver </vt:lpstr>
      <vt:lpstr>Fasene i et SU-prosjekt beskrevet i Prosjektveiviseren  og elementer fra DWS-metodikk (Sirklene angir mulige temaer, rødt tekst eks. fra DWS -metodikk) </vt:lpstr>
      <vt:lpstr>Krav til et informatikk-perspektiv </vt:lpstr>
      <vt:lpstr>Eksempler på noen hovedfags/masteroppgaver med tydelig innslag av informatiske perspektiver  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DRI1002-1.forelesning</dc:title>
  <dc:subject>Introduksjon datakommunikasjon</dc:subject>
  <dc:creator>arild</dc:creator>
  <cp:lastModifiedBy>Arild J</cp:lastModifiedBy>
  <cp:revision>178</cp:revision>
  <cp:lastPrinted>2014-01-06T14:40:48Z</cp:lastPrinted>
  <dcterms:created xsi:type="dcterms:W3CDTF">2003-08-06T13:25:57Z</dcterms:created>
  <dcterms:modified xsi:type="dcterms:W3CDTF">2016-01-08T10:32:37Z</dcterms:modified>
</cp:coreProperties>
</file>