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8610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933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4281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2523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81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5039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007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434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5205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196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93AF4-99F8-4DCC-9A90-DC6AE92B84AA}" type="datetimeFigureOut">
              <a:rPr lang="nb-NO" smtClean="0"/>
              <a:t>26.11.2015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5B4CB-AEEC-4A0D-BEBA-29AA54EEEC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46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rgbClr val="FF3300"/>
                </a:solidFill>
              </a:rPr>
              <a:t>På tide å tenke på masteroppgave!</a:t>
            </a:r>
            <a:endParaRPr lang="nb-NO" b="1" dirty="0">
              <a:solidFill>
                <a:srgbClr val="FF330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436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3000" b="1" dirty="0" smtClean="0">
                <a:solidFill>
                  <a:srgbClr val="0000FF"/>
                </a:solidFill>
              </a:rPr>
              <a:t>Hovedpunkter i opplegget for Masterskolen (FINF4002)</a:t>
            </a:r>
            <a:endParaRPr lang="nb-NO" sz="3000" b="1" dirty="0">
              <a:solidFill>
                <a:srgbClr val="0000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Fra nå og i de neste 2 </a:t>
            </a:r>
            <a:r>
              <a:rPr lang="nb-NO" dirty="0" smtClean="0"/>
              <a:t>månedene bør dere </a:t>
            </a:r>
            <a:r>
              <a:rPr lang="nb-NO" dirty="0" smtClean="0"/>
              <a:t>tenke grundig på mulige </a:t>
            </a:r>
            <a:r>
              <a:rPr lang="nb-NO" dirty="0" smtClean="0"/>
              <a:t>emner for masteroppgaven</a:t>
            </a:r>
            <a:endParaRPr lang="nb-NO" dirty="0" smtClean="0"/>
          </a:p>
          <a:p>
            <a:r>
              <a:rPr lang="nb-NO" dirty="0" err="1" smtClean="0"/>
              <a:t>Ca</a:t>
            </a:r>
            <a:r>
              <a:rPr lang="nb-NO" dirty="0" smtClean="0"/>
              <a:t> 1. februar skal emne og tentativ problemstilling være valgt</a:t>
            </a:r>
          </a:p>
          <a:p>
            <a:r>
              <a:rPr lang="nb-NO" dirty="0" smtClean="0"/>
              <a:t>Deretter får dere tildelt veileder</a:t>
            </a:r>
          </a:p>
          <a:p>
            <a:r>
              <a:rPr lang="nb-NO" dirty="0" smtClean="0"/>
              <a:t>Resten av våren skal dere undersøke og skrive om emne/problemstilling; dels i individuell </a:t>
            </a:r>
            <a:r>
              <a:rPr lang="nb-NO" dirty="0" err="1" smtClean="0"/>
              <a:t>oblig</a:t>
            </a:r>
            <a:r>
              <a:rPr lang="nb-NO" dirty="0" smtClean="0"/>
              <a:t>, og dels (mest) som forprosjektrapport</a:t>
            </a:r>
          </a:p>
          <a:p>
            <a:r>
              <a:rPr lang="nb-NO" dirty="0" smtClean="0"/>
              <a:t>Rapporten blir gjenstand for sensur og grunnlag for muntlig eksamen med bestått/ikke bestått</a:t>
            </a:r>
          </a:p>
          <a:p>
            <a:r>
              <a:rPr lang="nb-NO" dirty="0" smtClean="0"/>
              <a:t>Vi kommer tilbake til detaljert studieplan for FINF4002 med nøyaktige frister mv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0373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/>
          </a:bodyPr>
          <a:lstStyle/>
          <a:p>
            <a:r>
              <a:rPr lang="nb-NO" sz="3000" b="1" dirty="0" smtClean="0">
                <a:solidFill>
                  <a:srgbClr val="0000FF"/>
                </a:solidFill>
              </a:rPr>
              <a:t>Hvordan skal dere bestemme dere for emne og problemstilling?</a:t>
            </a:r>
            <a:endParaRPr lang="nb-NO" sz="3000" b="1" dirty="0">
              <a:solidFill>
                <a:srgbClr val="0000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5110163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>
                <a:solidFill>
                  <a:srgbClr val="FF3300"/>
                </a:solidFill>
              </a:rPr>
              <a:t>Begynn med emne («noe om …»)</a:t>
            </a:r>
          </a:p>
          <a:p>
            <a:pPr lvl="1"/>
            <a:r>
              <a:rPr lang="nb-NO" dirty="0" smtClean="0"/>
              <a:t>Med emne kan du tenke et sted å begynne; en «klump» du skal gi form ved – etter hvert – å formulere noen nærmere problemstillinger</a:t>
            </a:r>
          </a:p>
          <a:p>
            <a:pPr lvl="1"/>
            <a:r>
              <a:rPr lang="nb-NO" dirty="0" smtClean="0"/>
              <a:t>Ikke legg begrensninger på deg selv når du leter etter emne</a:t>
            </a:r>
          </a:p>
          <a:p>
            <a:pPr lvl="1"/>
            <a:r>
              <a:rPr lang="nb-NO" dirty="0" smtClean="0"/>
              <a:t>Kan være en fordel å undersøke muligheter knyttet til </a:t>
            </a:r>
            <a:r>
              <a:rPr lang="nb-NO" i="1" dirty="0" smtClean="0"/>
              <a:t>to</a:t>
            </a:r>
            <a:r>
              <a:rPr lang="nb-NO" dirty="0" smtClean="0"/>
              <a:t> emner</a:t>
            </a:r>
          </a:p>
          <a:p>
            <a:r>
              <a:rPr lang="nb-NO" dirty="0" smtClean="0">
                <a:solidFill>
                  <a:srgbClr val="FF3300"/>
                </a:solidFill>
              </a:rPr>
              <a:t>Eksempler på teknikker for å finne emne</a:t>
            </a:r>
          </a:p>
          <a:p>
            <a:pPr lvl="1"/>
            <a:r>
              <a:rPr lang="nb-NO" dirty="0" smtClean="0"/>
              <a:t>en nyhet eller aktuell sak </a:t>
            </a:r>
            <a:r>
              <a:rPr lang="nb-NO" dirty="0" smtClean="0">
                <a:solidFill>
                  <a:srgbClr val="6600CC"/>
                </a:solidFill>
              </a:rPr>
              <a:t>(kommunereform, </a:t>
            </a:r>
            <a:r>
              <a:rPr lang="nb-NO" dirty="0" smtClean="0">
                <a:solidFill>
                  <a:srgbClr val="6600CC"/>
                </a:solidFill>
              </a:rPr>
              <a:t>flyktningkrisen, </a:t>
            </a:r>
            <a:r>
              <a:rPr lang="nb-NO" dirty="0" smtClean="0">
                <a:solidFill>
                  <a:srgbClr val="6600CC"/>
                </a:solidFill>
              </a:rPr>
              <a:t>forvaltningsstandarder mv)</a:t>
            </a:r>
          </a:p>
          <a:p>
            <a:pPr lvl="1"/>
            <a:r>
              <a:rPr lang="nb-NO" dirty="0" smtClean="0"/>
              <a:t>en teknologi </a:t>
            </a:r>
            <a:r>
              <a:rPr lang="nb-NO" dirty="0" smtClean="0">
                <a:solidFill>
                  <a:srgbClr val="6600CC"/>
                </a:solidFill>
              </a:rPr>
              <a:t>(biometri, GPS, RFID, regelmotorer, geografiske informasjonssystemer) </a:t>
            </a:r>
          </a:p>
          <a:p>
            <a:pPr lvl="1"/>
            <a:r>
              <a:rPr lang="nb-NO" dirty="0" smtClean="0"/>
              <a:t>en systemløsninger mv </a:t>
            </a:r>
            <a:r>
              <a:rPr lang="nb-NO" dirty="0" smtClean="0">
                <a:solidFill>
                  <a:srgbClr val="6600CC"/>
                </a:solidFill>
              </a:rPr>
              <a:t>(</a:t>
            </a:r>
            <a:r>
              <a:rPr lang="nb-NO" dirty="0" err="1" smtClean="0">
                <a:solidFill>
                  <a:srgbClr val="6600CC"/>
                </a:solidFill>
              </a:rPr>
              <a:t>Altinn</a:t>
            </a:r>
            <a:r>
              <a:rPr lang="nb-NO" dirty="0" smtClean="0">
                <a:solidFill>
                  <a:srgbClr val="6600CC"/>
                </a:solidFill>
              </a:rPr>
              <a:t>, </a:t>
            </a:r>
            <a:r>
              <a:rPr lang="nb-NO" dirty="0" smtClean="0">
                <a:solidFill>
                  <a:srgbClr val="6600CC"/>
                </a:solidFill>
              </a:rPr>
              <a:t>Reservasjons- </a:t>
            </a:r>
            <a:r>
              <a:rPr lang="nb-NO" dirty="0" smtClean="0">
                <a:solidFill>
                  <a:srgbClr val="6600CC"/>
                </a:solidFill>
              </a:rPr>
              <a:t>og kontaktregisteret, </a:t>
            </a:r>
            <a:r>
              <a:rPr lang="nb-NO" dirty="0" smtClean="0">
                <a:solidFill>
                  <a:srgbClr val="6600CC"/>
                </a:solidFill>
              </a:rPr>
              <a:t>OEP)</a:t>
            </a:r>
            <a:endParaRPr lang="nb-NO" dirty="0" smtClean="0">
              <a:solidFill>
                <a:srgbClr val="6600CC"/>
              </a:solidFill>
            </a:endParaRPr>
          </a:p>
          <a:p>
            <a:pPr lvl="1"/>
            <a:r>
              <a:rPr lang="nb-NO" dirty="0" smtClean="0"/>
              <a:t>en rettslig problemstilling; rettsdogmatisk eller rettskildestudie </a:t>
            </a:r>
            <a:r>
              <a:rPr lang="nb-NO" dirty="0" smtClean="0">
                <a:solidFill>
                  <a:srgbClr val="6600CC"/>
                </a:solidFill>
              </a:rPr>
              <a:t>(Innebygget personvern, rett </a:t>
            </a:r>
            <a:r>
              <a:rPr lang="nb-NO" dirty="0" smtClean="0">
                <a:solidFill>
                  <a:srgbClr val="6600CC"/>
                </a:solidFill>
              </a:rPr>
              <a:t>og krav til sletting av personopplysninger, innsynsrett)</a:t>
            </a:r>
          </a:p>
          <a:p>
            <a:pPr lvl="1"/>
            <a:r>
              <a:rPr lang="nb-NO" dirty="0" smtClean="0"/>
              <a:t>et organisasjonsspørsmål </a:t>
            </a:r>
            <a:r>
              <a:rPr lang="nb-NO" dirty="0" smtClean="0">
                <a:solidFill>
                  <a:srgbClr val="6600CC"/>
                </a:solidFill>
              </a:rPr>
              <a:t>(organisering av IT-funksjonen, organisering av systemutvikling, systemeierskap)</a:t>
            </a:r>
          </a:p>
          <a:p>
            <a:pPr lvl="1"/>
            <a:r>
              <a:rPr lang="nb-NO" dirty="0" smtClean="0"/>
              <a:t>en virksomhet, forvaltningsorgan eller sektor som du kjenner eller har interessert deg </a:t>
            </a:r>
            <a:r>
              <a:rPr lang="nb-NO" dirty="0" smtClean="0">
                <a:solidFill>
                  <a:srgbClr val="6600CC"/>
                </a:solidFill>
              </a:rPr>
              <a:t>(Lovdata, Datatilsynet, </a:t>
            </a:r>
            <a:r>
              <a:rPr lang="nb-NO" dirty="0" err="1" smtClean="0">
                <a:solidFill>
                  <a:srgbClr val="6600CC"/>
                </a:solidFill>
              </a:rPr>
              <a:t>telsesektoren</a:t>
            </a:r>
            <a:r>
              <a:rPr lang="nb-NO" dirty="0" smtClean="0">
                <a:solidFill>
                  <a:srgbClr val="6600CC"/>
                </a:solidFill>
              </a:rPr>
              <a:t>, politi, konsulentbransjen, domstolene, tilsynsmyndigheter)</a:t>
            </a:r>
          </a:p>
          <a:p>
            <a:pPr lvl="1"/>
            <a:r>
              <a:rPr lang="nb-NO" dirty="0" smtClean="0"/>
              <a:t>et pågående forskningsprosjekt ved SERI/AFIN </a:t>
            </a:r>
            <a:r>
              <a:rPr lang="nb-NO" dirty="0" smtClean="0">
                <a:solidFill>
                  <a:srgbClr val="6600CC"/>
                </a:solidFill>
              </a:rPr>
              <a:t>(skytjenester, domenenavn, personvern og flysikkerhet, nettnøytralitet, persontilpasset medisin)</a:t>
            </a:r>
          </a:p>
          <a:p>
            <a:pPr lvl="1"/>
            <a:r>
              <a:rPr lang="nb-NO" dirty="0" smtClean="0"/>
              <a:t>en del av/problemstilling i pensum som har interessert deg spesielt </a:t>
            </a:r>
            <a:r>
              <a:rPr lang="nb-NO" dirty="0" smtClean="0">
                <a:solidFill>
                  <a:srgbClr val="6600CC"/>
                </a:solidFill>
              </a:rPr>
              <a:t>(transformering, dokumentasjon av IT-systemer, styring av IKT, IKT og demokrati, automatisering og rettssikkerhet, selvbetjening)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15286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000" b="1" dirty="0" smtClean="0">
                <a:solidFill>
                  <a:srgbClr val="0000FF"/>
                </a:solidFill>
              </a:rPr>
              <a:t>Fra emne til problemstilling</a:t>
            </a:r>
            <a:endParaRPr lang="nb-NO" sz="3000" b="1" dirty="0">
              <a:solidFill>
                <a:srgbClr val="0000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405467"/>
            <a:ext cx="10515600" cy="4771496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>
                <a:solidFill>
                  <a:srgbClr val="FF3300"/>
                </a:solidFill>
              </a:rPr>
              <a:t>Hvert emne kan undersøkes nærmere ved å</a:t>
            </a:r>
          </a:p>
          <a:p>
            <a:pPr lvl="1"/>
            <a:r>
              <a:rPr lang="nb-NO" dirty="0"/>
              <a:t>B</a:t>
            </a:r>
            <a:r>
              <a:rPr lang="nb-NO" dirty="0" smtClean="0"/>
              <a:t>ruke «spørreordene» så langt de passer: Hva, hvem, hvorfor, hvordan, når</a:t>
            </a:r>
          </a:p>
          <a:p>
            <a:pPr lvl="1"/>
            <a:r>
              <a:rPr lang="nb-NO" dirty="0" smtClean="0"/>
              <a:t>Spør deg hva som er viktige teknologiske, juridiske og organisatoriske aspekter</a:t>
            </a:r>
          </a:p>
          <a:p>
            <a:pPr lvl="1"/>
            <a:r>
              <a:rPr lang="nb-NO" dirty="0" smtClean="0"/>
              <a:t>Søke på nettet med ulike teknikker (åpne og mer målrettede søk, </a:t>
            </a:r>
            <a:r>
              <a:rPr lang="nb-NO" dirty="0" err="1" smtClean="0"/>
              <a:t>nøsting</a:t>
            </a:r>
            <a:r>
              <a:rPr lang="nb-NO" dirty="0" smtClean="0"/>
              <a:t> mv)</a:t>
            </a:r>
          </a:p>
          <a:p>
            <a:pPr lvl="1"/>
            <a:r>
              <a:rPr lang="nb-NO" dirty="0" smtClean="0"/>
              <a:t>Sjekke og lese pensum og annen litteratur i </a:t>
            </a:r>
            <a:r>
              <a:rPr lang="nb-NO" dirty="0" err="1" smtClean="0"/>
              <a:t>SERIs</a:t>
            </a:r>
            <a:r>
              <a:rPr lang="nb-NO" dirty="0" smtClean="0"/>
              <a:t> bibliotek, </a:t>
            </a:r>
            <a:r>
              <a:rPr lang="nb-NO" dirty="0" err="1" smtClean="0"/>
              <a:t>tidsskriftsdatabaser</a:t>
            </a:r>
            <a:r>
              <a:rPr lang="nb-NO" dirty="0" smtClean="0"/>
              <a:t> mv</a:t>
            </a:r>
          </a:p>
          <a:p>
            <a:r>
              <a:rPr lang="nb-NO" dirty="0" smtClean="0">
                <a:solidFill>
                  <a:srgbClr val="FF3300"/>
                </a:solidFill>
              </a:rPr>
              <a:t>Videre bearbeiding</a:t>
            </a:r>
          </a:p>
          <a:p>
            <a:pPr lvl="1"/>
            <a:r>
              <a:rPr lang="nb-NO" dirty="0" smtClean="0"/>
              <a:t>Gjør notater under veis</a:t>
            </a:r>
          </a:p>
          <a:p>
            <a:pPr lvl="1"/>
            <a:r>
              <a:rPr lang="nb-NO" dirty="0" smtClean="0"/>
              <a:t>Gå en tur og la stoffet i notatene surre i hodet</a:t>
            </a:r>
          </a:p>
          <a:p>
            <a:pPr lvl="1"/>
            <a:r>
              <a:rPr lang="nb-NO" dirty="0" smtClean="0"/>
              <a:t>Prøv å systematisere notatene</a:t>
            </a:r>
          </a:p>
          <a:p>
            <a:pPr lvl="1"/>
            <a:r>
              <a:rPr lang="nb-NO" dirty="0" smtClean="0"/>
              <a:t>Prøv å bruke notatene til å formulere 2 – 3 spørsmål som det kan være aktuelt å finne svar på</a:t>
            </a:r>
          </a:p>
          <a:p>
            <a:pPr lvl="1"/>
            <a:r>
              <a:rPr lang="nb-NO" dirty="0" smtClean="0"/>
              <a:t>Legg spørsmålene frem for en studievenn eller en lærer og prøv å forklar hva du tenker på</a:t>
            </a:r>
          </a:p>
          <a:p>
            <a:pPr lvl="1"/>
            <a:r>
              <a:rPr lang="nb-NO" dirty="0" smtClean="0"/>
              <a:t>Prøv å skrive en skisse med ordnet beskrivelse på 1 – 2 sider der spørsmålene inngår</a:t>
            </a:r>
          </a:p>
          <a:p>
            <a:pPr lvl="1"/>
            <a:r>
              <a:rPr lang="nb-NO" dirty="0" smtClean="0"/>
              <a:t>Gi til lærer/veileder for videre diskusjon</a:t>
            </a:r>
          </a:p>
          <a:p>
            <a:r>
              <a:rPr lang="nb-NO" dirty="0" smtClean="0">
                <a:solidFill>
                  <a:srgbClr val="FF3300"/>
                </a:solidFill>
              </a:rPr>
              <a:t>Prøv å kjør en åpen prosess, gjør det så intenst som mulig, og ta kontakt med lærer/veileder hvis du står fast (spør heller før enn senere!)</a:t>
            </a:r>
            <a:endParaRPr lang="nb-NO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665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501</Words>
  <Application>Microsoft Office PowerPoint</Application>
  <PresentationFormat>Widescreen</PresentationFormat>
  <Paragraphs>37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På tide å tenke på masteroppgave!</vt:lpstr>
      <vt:lpstr>Hovedpunkter i opplegget for Masterskolen (FINF4002)</vt:lpstr>
      <vt:lpstr>Hvordan skal dere bestemme dere for emne og problemstilling?</vt:lpstr>
      <vt:lpstr>Fra emne til problemstilling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På tide å tenke på masteroppgave!</dc:title>
  <dc:creator>dag wiese schartum</dc:creator>
  <cp:lastModifiedBy>dag wiese schartum</cp:lastModifiedBy>
  <cp:revision>10</cp:revision>
  <dcterms:created xsi:type="dcterms:W3CDTF">2014-11-17T20:59:10Z</dcterms:created>
  <dcterms:modified xsi:type="dcterms:W3CDTF">2015-11-25T23:45:17Z</dcterms:modified>
</cp:coreProperties>
</file>