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12"/>
  </p:handoutMasterIdLst>
  <p:sldIdLst>
    <p:sldId id="256" r:id="rId2"/>
    <p:sldId id="267" r:id="rId3"/>
    <p:sldId id="266" r:id="rId4"/>
    <p:sldId id="265" r:id="rId5"/>
    <p:sldId id="272" r:id="rId6"/>
    <p:sldId id="269" r:id="rId7"/>
    <p:sldId id="268" r:id="rId8"/>
    <p:sldId id="270" r:id="rId9"/>
    <p:sldId id="271" r:id="rId10"/>
    <p:sldId id="273" r:id="rId11"/>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00FF"/>
    <a:srgbClr val="CCCCFF"/>
    <a:srgbClr val="FFFFCC"/>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00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nb-NO"/>
          </a:p>
        </p:txBody>
      </p:sp>
      <p:sp>
        <p:nvSpPr>
          <p:cNvPr id="5123" name="Rectangle 3"/>
          <p:cNvSpPr>
            <a:spLocks noGrp="1" noChangeArrowheads="1"/>
          </p:cNvSpPr>
          <p:nvPr>
            <p:ph type="dt" sz="quarter" idx="1"/>
          </p:nvPr>
        </p:nvSpPr>
        <p:spPr bwMode="auto">
          <a:xfrm>
            <a:off x="3886200" y="0"/>
            <a:ext cx="28956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nb-NO"/>
          </a:p>
        </p:txBody>
      </p:sp>
      <p:sp>
        <p:nvSpPr>
          <p:cNvPr id="5124" name="Rectangle 4"/>
          <p:cNvSpPr>
            <a:spLocks noGrp="1" noChangeArrowheads="1"/>
          </p:cNvSpPr>
          <p:nvPr>
            <p:ph type="ftr" sz="quarter" idx="2"/>
          </p:nvPr>
        </p:nvSpPr>
        <p:spPr bwMode="auto">
          <a:xfrm>
            <a:off x="0" y="9448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nb-NO"/>
          </a:p>
        </p:txBody>
      </p:sp>
      <p:sp>
        <p:nvSpPr>
          <p:cNvPr id="5125" name="Rectangle 5"/>
          <p:cNvSpPr>
            <a:spLocks noGrp="1" noChangeArrowheads="1"/>
          </p:cNvSpPr>
          <p:nvPr>
            <p:ph type="sldNum" sz="quarter" idx="3"/>
          </p:nvPr>
        </p:nvSpPr>
        <p:spPr bwMode="auto">
          <a:xfrm>
            <a:off x="3886200" y="94488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608BCC74-0FBA-41D4-84FF-628BD6F43225}" type="slidenum">
              <a:rPr lang="nb-NO"/>
              <a:pPr>
                <a:defRPr/>
              </a:pPr>
              <a:t>‹#›</a:t>
            </a:fld>
            <a:endParaRPr lang="nb-NO"/>
          </a:p>
        </p:txBody>
      </p:sp>
    </p:spTree>
    <p:extLst>
      <p:ext uri="{BB962C8B-B14F-4D97-AF65-F5344CB8AC3E}">
        <p14:creationId xmlns:p14="http://schemas.microsoft.com/office/powerpoint/2010/main" val="35583095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224ADDB-F762-421B-9352-9BF3BC04F991}"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E495011-3B57-4FCF-8C89-41F94E2C6691}"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BFC5419-BF3E-4908-B403-9A87B2483996}"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F7597E8C-2FCA-4691-943E-F42F00EA12A1}"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BCF7D76A-4624-4B1C-8C17-C6144848B58B}"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C09FEDCD-7BFC-4F09-AEF1-F32C34B5BC16}"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CDBAB635-DCFE-4497-B668-86A12DEE13C1}"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679538B7-7166-41FB-960B-D7EF0AF5BA13}"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98EE8629-3473-47AD-917B-B394A80AD09B}"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B381074D-091E-4B2C-99C0-7134B13B4047}"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C93A6CF7-4B40-42BB-8F83-3B1F26B49374}"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 i malen</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0E467448-1D07-4A69-8171-463858528AB6}"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a:defRPr/>
            </a:pPr>
            <a:r>
              <a:rPr lang="nb-NO" sz="2000" dirty="0">
                <a:solidFill>
                  <a:schemeClr val="accent2"/>
                </a:solidFill>
                <a:effectLst>
                  <a:outerShdw blurRad="38100" dist="38100" dir="2700000" algn="tl">
                    <a:srgbClr val="C0C0C0"/>
                  </a:outerShdw>
                </a:effectLst>
              </a:rPr>
              <a:t>Introduksjon til FINF 4011:</a:t>
            </a:r>
            <a:br>
              <a:rPr lang="nb-NO" sz="3200" dirty="0">
                <a:solidFill>
                  <a:schemeClr val="accent2"/>
                </a:solidFill>
                <a:effectLst>
                  <a:outerShdw blurRad="38100" dist="38100" dir="2700000" algn="tl">
                    <a:srgbClr val="C0C0C0"/>
                  </a:outerShdw>
                </a:effectLst>
              </a:rPr>
            </a:br>
            <a:r>
              <a:rPr lang="nb-NO" sz="3200" dirty="0">
                <a:solidFill>
                  <a:schemeClr val="accent2"/>
                </a:solidFill>
                <a:effectLst>
                  <a:outerShdw blurRad="38100" dist="38100" dir="2700000" algn="tl">
                    <a:srgbClr val="C0C0C0"/>
                  </a:outerShdw>
                </a:effectLst>
                <a:latin typeface="Calibri Light" panose="020F0302020204030204" pitchFamily="34" charset="0"/>
                <a:cs typeface="Calibri Light" panose="020F0302020204030204" pitchFamily="34" charset="0"/>
              </a:rPr>
              <a:t>Systemutvikling</a:t>
            </a:r>
            <a:r>
              <a:rPr lang="nb-NO" sz="3200" dirty="0">
                <a:solidFill>
                  <a:schemeClr val="accent2"/>
                </a:solidFill>
                <a:effectLst>
                  <a:outerShdw blurRad="38100" dist="38100" dir="2700000" algn="tl">
                    <a:srgbClr val="C0C0C0"/>
                  </a:outerShdw>
                </a:effectLst>
              </a:rPr>
              <a:t>, organisasjonsutvikling og regelverksutvikling</a:t>
            </a:r>
          </a:p>
        </p:txBody>
      </p:sp>
      <p:sp>
        <p:nvSpPr>
          <p:cNvPr id="3075" name="Rectangle 3"/>
          <p:cNvSpPr>
            <a:spLocks noGrp="1" noChangeArrowheads="1"/>
          </p:cNvSpPr>
          <p:nvPr>
            <p:ph type="subTitle" idx="1"/>
          </p:nvPr>
        </p:nvSpPr>
        <p:spPr/>
        <p:txBody>
          <a:bodyPr/>
          <a:lstStyle/>
          <a:p>
            <a:r>
              <a:rPr lang="nb-NO" sz="1800" dirty="0"/>
              <a:t>Dag Wiese Schartum, AFIN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25C2F7-18C3-45D0-A6B3-6231E4DC7C62}"/>
              </a:ext>
            </a:extLst>
          </p:cNvPr>
          <p:cNvSpPr>
            <a:spLocks noGrp="1"/>
          </p:cNvSpPr>
          <p:nvPr>
            <p:ph type="title"/>
          </p:nvPr>
        </p:nvSpPr>
        <p:spPr/>
        <p:txBody>
          <a:bodyPr>
            <a:normAutofit/>
          </a:bodyPr>
          <a:lstStyle/>
          <a:p>
            <a:r>
              <a:rPr lang="nb-NO" sz="3200" dirty="0">
                <a:solidFill>
                  <a:srgbClr val="0066FF"/>
                </a:solidFill>
                <a:latin typeface="Calibri Light" panose="020F0302020204030204" pitchFamily="34" charset="0"/>
                <a:cs typeface="Calibri Light" panose="020F0302020204030204" pitchFamily="34" charset="0"/>
              </a:rPr>
              <a:t>Hva er elektronisk forvaltning?</a:t>
            </a:r>
          </a:p>
        </p:txBody>
      </p:sp>
      <p:sp>
        <p:nvSpPr>
          <p:cNvPr id="3" name="Plassholder for innhold 2">
            <a:extLst>
              <a:ext uri="{FF2B5EF4-FFF2-40B4-BE49-F238E27FC236}">
                <a16:creationId xmlns:a16="http://schemas.microsoft.com/office/drawing/2014/main" id="{F5D38614-33DB-4C42-B6EE-B7881EEECCBC}"/>
              </a:ext>
            </a:extLst>
          </p:cNvPr>
          <p:cNvSpPr>
            <a:spLocks noGrp="1"/>
          </p:cNvSpPr>
          <p:nvPr>
            <p:ph idx="1"/>
          </p:nvPr>
        </p:nvSpPr>
        <p:spPr/>
        <p:txBody>
          <a:bodyPr>
            <a:normAutofit lnSpcReduction="10000"/>
          </a:bodyPr>
          <a:lstStyle/>
          <a:p>
            <a:r>
              <a:rPr lang="nb-NO" sz="2400" dirty="0">
                <a:latin typeface="Calibri Light" panose="020F0302020204030204" pitchFamily="34" charset="0"/>
                <a:cs typeface="Calibri Light" panose="020F0302020204030204" pitchFamily="34" charset="0"/>
              </a:rPr>
              <a:t>Ikke enhver bruk av elektroniske hjelpemidler gir «</a:t>
            </a:r>
            <a:r>
              <a:rPr lang="nb-NO" sz="2400" dirty="0" err="1">
                <a:latin typeface="Calibri Light" panose="020F0302020204030204" pitchFamily="34" charset="0"/>
                <a:cs typeface="Calibri Light" panose="020F0302020204030204" pitchFamily="34" charset="0"/>
              </a:rPr>
              <a:t>eforvaltning</a:t>
            </a:r>
            <a:r>
              <a:rPr lang="nb-NO" sz="2400" dirty="0">
                <a:latin typeface="Calibri Light" panose="020F0302020204030204" pitchFamily="34" charset="0"/>
                <a:cs typeface="Calibri Light" panose="020F0302020204030204" pitchFamily="34" charset="0"/>
              </a:rPr>
              <a:t>» (da blir begrepet meningsløst)</a:t>
            </a:r>
          </a:p>
          <a:p>
            <a:r>
              <a:rPr lang="nb-NO" sz="2400" dirty="0">
                <a:latin typeface="Calibri Light" panose="020F0302020204030204" pitchFamily="34" charset="0"/>
                <a:cs typeface="Calibri Light" panose="020F0302020204030204" pitchFamily="34" charset="0"/>
              </a:rPr>
              <a:t>Ikke nødvendig å trekke inn formål, men villet endring er alltid relevant: </a:t>
            </a:r>
            <a:r>
              <a:rPr lang="nb-NO" sz="2400" dirty="0" err="1">
                <a:latin typeface="Calibri Light" panose="020F0302020204030204" pitchFamily="34" charset="0"/>
                <a:cs typeface="Calibri Light" panose="020F0302020204030204" pitchFamily="34" charset="0"/>
              </a:rPr>
              <a:t>Eforvaltning</a:t>
            </a:r>
            <a:r>
              <a:rPr lang="nb-NO" sz="2400" dirty="0">
                <a:latin typeface="Calibri Light" panose="020F0302020204030204" pitchFamily="34" charset="0"/>
                <a:cs typeface="Calibri Light" panose="020F0302020204030204" pitchFamily="34" charset="0"/>
              </a:rPr>
              <a:t> har alltid som effekt at forvaltningens oppgaveløsning blir endret</a:t>
            </a:r>
          </a:p>
          <a:p>
            <a:r>
              <a:rPr lang="nb-NO" sz="2400" dirty="0">
                <a:latin typeface="Calibri Light" panose="020F0302020204030204" pitchFamily="34" charset="0"/>
                <a:cs typeface="Calibri Light" panose="020F0302020204030204" pitchFamily="34" charset="0"/>
              </a:rPr>
              <a:t>Endringer som direkte berører borgernes rettsstilling, har spesiell interesse (jf. myndighetsutøvelse)</a:t>
            </a:r>
          </a:p>
          <a:p>
            <a:r>
              <a:rPr lang="nb-NO" sz="2400" dirty="0">
                <a:latin typeface="Calibri Light" panose="020F0302020204030204" pitchFamily="34" charset="0"/>
                <a:cs typeface="Calibri Light" panose="020F0302020204030204" pitchFamily="34" charset="0"/>
              </a:rPr>
              <a:t>Beslutningstakerne vil mene at endringene er positive, men </a:t>
            </a:r>
          </a:p>
          <a:p>
            <a:pPr lvl="1"/>
            <a:r>
              <a:rPr lang="nb-NO" sz="2000" dirty="0">
                <a:latin typeface="Calibri Light" panose="020F0302020204030204" pitchFamily="34" charset="0"/>
                <a:cs typeface="Calibri Light" panose="020F0302020204030204" pitchFamily="34" charset="0"/>
              </a:rPr>
              <a:t>i) dette kan det være uenighet om, og</a:t>
            </a:r>
          </a:p>
          <a:p>
            <a:pPr lvl="1"/>
            <a:r>
              <a:rPr lang="nb-NO" sz="2000" dirty="0">
                <a:latin typeface="Calibri Light" panose="020F0302020204030204" pitchFamily="34" charset="0"/>
                <a:cs typeface="Calibri Light" panose="020F0302020204030204" pitchFamily="34" charset="0"/>
              </a:rPr>
              <a:t>ii) en har uansett ikke kontroll med alle virkninger av endringer</a:t>
            </a:r>
          </a:p>
        </p:txBody>
      </p:sp>
    </p:spTree>
    <p:extLst>
      <p:ext uri="{BB962C8B-B14F-4D97-AF65-F5344CB8AC3E}">
        <p14:creationId xmlns:p14="http://schemas.microsoft.com/office/powerpoint/2010/main" val="18477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64B75-32B0-453D-BB2D-55692F2D0CFA}"/>
              </a:ext>
            </a:extLst>
          </p:cNvPr>
          <p:cNvSpPr>
            <a:spLocks noGrp="1"/>
          </p:cNvSpPr>
          <p:nvPr>
            <p:ph type="title"/>
          </p:nvPr>
        </p:nvSpPr>
        <p:spPr>
          <a:xfrm>
            <a:off x="685800" y="188640"/>
            <a:ext cx="7772400" cy="1143000"/>
          </a:xfrm>
        </p:spPr>
        <p:txBody>
          <a:bodyPr>
            <a:normAutofit/>
          </a:bodyPr>
          <a:lstStyle/>
          <a:p>
            <a:r>
              <a:rPr lang="nb-NO" sz="3200" dirty="0">
                <a:solidFill>
                  <a:srgbClr val="0066FF"/>
                </a:solidFill>
                <a:latin typeface="Calibri Light" panose="020F0302020204030204" pitchFamily="34" charset="0"/>
                <a:cs typeface="Calibri Light" panose="020F0302020204030204" pitchFamily="34" charset="0"/>
              </a:rPr>
              <a:t>Definisjoner av elektronisk forvaltning</a:t>
            </a:r>
          </a:p>
        </p:txBody>
      </p:sp>
      <p:sp>
        <p:nvSpPr>
          <p:cNvPr id="3" name="Plassholder for innhold 2">
            <a:extLst>
              <a:ext uri="{FF2B5EF4-FFF2-40B4-BE49-F238E27FC236}">
                <a16:creationId xmlns:a16="http://schemas.microsoft.com/office/drawing/2014/main" id="{47079C99-05D2-4748-BE7A-9028D464CE51}"/>
              </a:ext>
            </a:extLst>
          </p:cNvPr>
          <p:cNvSpPr>
            <a:spLocks noGrp="1"/>
          </p:cNvSpPr>
          <p:nvPr>
            <p:ph idx="1"/>
          </p:nvPr>
        </p:nvSpPr>
        <p:spPr>
          <a:xfrm>
            <a:off x="755576" y="1124744"/>
            <a:ext cx="7772400" cy="3464024"/>
          </a:xfrm>
        </p:spPr>
        <p:txBody>
          <a:bodyPr>
            <a:normAutofit fontScale="62500" lnSpcReduction="20000"/>
          </a:bodyPr>
          <a:lstStyle/>
          <a:p>
            <a:pPr marL="0" indent="0">
              <a:buNone/>
            </a:pPr>
            <a:r>
              <a:rPr lang="en-US" dirty="0">
                <a:latin typeface="Calibri Light" panose="020F0302020204030204" pitchFamily="34" charset="0"/>
                <a:cs typeface="Calibri Light" panose="020F0302020204030204" pitchFamily="34" charset="0"/>
              </a:rPr>
              <a:t>"The use of ICT in public administration combined with organisation changes and new skills </a:t>
            </a:r>
            <a:r>
              <a:rPr lang="en-US" dirty="0">
                <a:highlight>
                  <a:srgbClr val="FFFF00"/>
                </a:highlight>
                <a:latin typeface="Calibri Light" panose="020F0302020204030204" pitchFamily="34" charset="0"/>
                <a:cs typeface="Calibri Light" panose="020F0302020204030204" pitchFamily="34" charset="0"/>
              </a:rPr>
              <a:t>in order to improve</a:t>
            </a:r>
            <a:r>
              <a:rPr lang="en-US" dirty="0">
                <a:latin typeface="Calibri Light" panose="020F0302020204030204" pitchFamily="34" charset="0"/>
                <a:cs typeface="Calibri Light" panose="020F0302020204030204" pitchFamily="34" charset="0"/>
              </a:rPr>
              <a:t> public services and democratic processes and strengthen support to public policies." </a:t>
            </a:r>
          </a:p>
          <a:p>
            <a:pPr marL="0" indent="0">
              <a:buNone/>
            </a:pPr>
            <a:endParaRPr lang="en-US" dirty="0">
              <a:latin typeface="Calibri Light" panose="020F0302020204030204" pitchFamily="34" charset="0"/>
              <a:cs typeface="Calibri Light" panose="020F0302020204030204" pitchFamily="34" charset="0"/>
            </a:endParaRPr>
          </a:p>
          <a:p>
            <a:pPr marL="0" indent="0">
              <a:buNone/>
            </a:pPr>
            <a:r>
              <a:rPr lang="en-US" dirty="0">
                <a:latin typeface="Calibri Light" panose="020F0302020204030204" pitchFamily="34" charset="0"/>
                <a:cs typeface="Calibri Light" panose="020F0302020204030204" pitchFamily="34" charset="0"/>
              </a:rPr>
              <a:t>“E-Government” refers to the use by government agencies of information technologies (…) that have the </a:t>
            </a:r>
            <a:r>
              <a:rPr lang="en-US" dirty="0">
                <a:highlight>
                  <a:srgbClr val="FFFF00"/>
                </a:highlight>
                <a:latin typeface="Calibri Light" panose="020F0302020204030204" pitchFamily="34" charset="0"/>
                <a:cs typeface="Calibri Light" panose="020F0302020204030204" pitchFamily="34" charset="0"/>
              </a:rPr>
              <a:t>ability to transform relations</a:t>
            </a:r>
            <a:r>
              <a:rPr lang="en-US" dirty="0">
                <a:latin typeface="Calibri Light" panose="020F0302020204030204" pitchFamily="34" charset="0"/>
                <a:cs typeface="Calibri Light" panose="020F0302020204030204" pitchFamily="34" charset="0"/>
              </a:rPr>
              <a:t> with citizens, businesses, and other arms of government. These technologies can serve a variety of different ends: better delivery of government services to citizens, improved interactions with business and industry, citizen empowerment through access to information, or more efficient government management. The resulting benefits can be less corruption, increased transparency, greater convenience, revenue growth, and/or cost reductions. </a:t>
            </a:r>
            <a:r>
              <a:rPr lang="en-US" sz="2300" dirty="0">
                <a:latin typeface="Calibri Light" panose="020F0302020204030204" pitchFamily="34" charset="0"/>
                <a:cs typeface="Calibri Light" panose="020F0302020204030204" pitchFamily="34" charset="0"/>
              </a:rPr>
              <a:t>(</a:t>
            </a:r>
            <a:r>
              <a:rPr lang="en-US" sz="2300" dirty="0" err="1">
                <a:latin typeface="Calibri Light" panose="020F0302020204030204" pitchFamily="34" charset="0"/>
                <a:cs typeface="Calibri Light" panose="020F0302020204030204" pitchFamily="34" charset="0"/>
              </a:rPr>
              <a:t>Verdensbanken</a:t>
            </a:r>
            <a:r>
              <a:rPr lang="en-US" sz="2300" dirty="0">
                <a:latin typeface="Calibri Light" panose="020F0302020204030204" pitchFamily="34" charset="0"/>
                <a:cs typeface="Calibri Light" panose="020F0302020204030204" pitchFamily="34" charset="0"/>
              </a:rPr>
              <a:t> 2015)</a:t>
            </a:r>
            <a:endParaRPr lang="nb-NO" sz="2300" dirty="0">
              <a:latin typeface="Calibri Light" panose="020F0302020204030204" pitchFamily="34" charset="0"/>
              <a:cs typeface="Calibri Light" panose="020F0302020204030204" pitchFamily="34" charset="0"/>
            </a:endParaRPr>
          </a:p>
        </p:txBody>
      </p:sp>
      <p:sp>
        <p:nvSpPr>
          <p:cNvPr id="5" name="TekstSylinder 4">
            <a:extLst>
              <a:ext uri="{FF2B5EF4-FFF2-40B4-BE49-F238E27FC236}">
                <a16:creationId xmlns:a16="http://schemas.microsoft.com/office/drawing/2014/main" id="{20A49023-C89B-41D1-B6DB-453D89C99020}"/>
              </a:ext>
            </a:extLst>
          </p:cNvPr>
          <p:cNvSpPr txBox="1"/>
          <p:nvPr/>
        </p:nvSpPr>
        <p:spPr>
          <a:xfrm>
            <a:off x="976253" y="5608912"/>
            <a:ext cx="7331046" cy="707886"/>
          </a:xfrm>
          <a:prstGeom prst="rect">
            <a:avLst/>
          </a:prstGeom>
          <a:solidFill>
            <a:srgbClr val="CCCCFF"/>
          </a:solidFill>
        </p:spPr>
        <p:txBody>
          <a:bodyPr wrap="none" rtlCol="0">
            <a:spAutoFit/>
          </a:bodyPr>
          <a:lstStyle/>
          <a:p>
            <a:r>
              <a:rPr lang="nb-NO" sz="2000" dirty="0">
                <a:latin typeface="Calibri Light" panose="020F0302020204030204" pitchFamily="34" charset="0"/>
                <a:cs typeface="Calibri Light" panose="020F0302020204030204" pitchFamily="34" charset="0"/>
              </a:rPr>
              <a:t>Hvilke forbedringer/endringer er forutsatt i Digital agenda for Norge?</a:t>
            </a:r>
          </a:p>
          <a:p>
            <a:r>
              <a:rPr lang="nb-NO" sz="2000" dirty="0">
                <a:latin typeface="Calibri Light" panose="020F0302020204030204" pitchFamily="34" charset="0"/>
                <a:cs typeface="Calibri Light" panose="020F0302020204030204" pitchFamily="34" charset="0"/>
              </a:rPr>
              <a:t>(jf. meld.st. nr. 27, 2015 – 2016) og Jervens forelesning om en uke)</a:t>
            </a:r>
          </a:p>
        </p:txBody>
      </p:sp>
      <p:sp>
        <p:nvSpPr>
          <p:cNvPr id="7" name="Rektangel 6">
            <a:extLst>
              <a:ext uri="{FF2B5EF4-FFF2-40B4-BE49-F238E27FC236}">
                <a16:creationId xmlns:a16="http://schemas.microsoft.com/office/drawing/2014/main" id="{E6C57F95-4005-44AF-98BE-87E2B66C9255}"/>
              </a:ext>
            </a:extLst>
          </p:cNvPr>
          <p:cNvSpPr/>
          <p:nvPr/>
        </p:nvSpPr>
        <p:spPr>
          <a:xfrm>
            <a:off x="755576" y="4744933"/>
            <a:ext cx="7920880" cy="707886"/>
          </a:xfrm>
          <a:prstGeom prst="rect">
            <a:avLst/>
          </a:prstGeom>
          <a:solidFill>
            <a:srgbClr val="FFFFCC"/>
          </a:solidFill>
        </p:spPr>
        <p:txBody>
          <a:bodyPr wrap="square">
            <a:spAutoFit/>
          </a:bodyPr>
          <a:lstStyle/>
          <a:p>
            <a:r>
              <a:rPr lang="nb-NO" sz="2000" dirty="0">
                <a:latin typeface="Calibri Light" panose="020F0302020204030204" pitchFamily="34" charset="0"/>
                <a:cs typeface="Calibri Light" panose="020F0302020204030204" pitchFamily="34" charset="0"/>
              </a:rPr>
              <a:t>Forutsetter med andre ord forbedring og grunnleggende/omfattende endring</a:t>
            </a:r>
          </a:p>
        </p:txBody>
      </p:sp>
    </p:spTree>
    <p:extLst>
      <p:ext uri="{BB962C8B-B14F-4D97-AF65-F5344CB8AC3E}">
        <p14:creationId xmlns:p14="http://schemas.microsoft.com/office/powerpoint/2010/main" val="33975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BEC159-FB77-4AFD-A875-BAA2076C8E61}"/>
              </a:ext>
            </a:extLst>
          </p:cNvPr>
          <p:cNvSpPr>
            <a:spLocks noGrp="1"/>
          </p:cNvSpPr>
          <p:nvPr>
            <p:ph type="title"/>
          </p:nvPr>
        </p:nvSpPr>
        <p:spPr>
          <a:xfrm>
            <a:off x="323528" y="12023"/>
            <a:ext cx="8071547" cy="1143000"/>
          </a:xfrm>
        </p:spPr>
        <p:txBody>
          <a:bodyPr/>
          <a:lstStyle/>
          <a:p>
            <a:r>
              <a:rPr lang="nb-NO" sz="3200" dirty="0">
                <a:solidFill>
                  <a:srgbClr val="0070C0"/>
                </a:solidFill>
                <a:latin typeface="Calibri Light" panose="020F0302020204030204" pitchFamily="34" charset="0"/>
                <a:cs typeface="Calibri Light" panose="020F0302020204030204" pitchFamily="34" charset="0"/>
              </a:rPr>
              <a:t>Fortolkning av hva slags endringer/forbedringer regjeringen ønsker å oppnå</a:t>
            </a:r>
          </a:p>
        </p:txBody>
      </p:sp>
      <p:sp>
        <p:nvSpPr>
          <p:cNvPr id="3" name="Plassholder for innhold 2">
            <a:extLst>
              <a:ext uri="{FF2B5EF4-FFF2-40B4-BE49-F238E27FC236}">
                <a16:creationId xmlns:a16="http://schemas.microsoft.com/office/drawing/2014/main" id="{7F68A4AD-6568-49E8-844E-3BEF45837B55}"/>
              </a:ext>
            </a:extLst>
          </p:cNvPr>
          <p:cNvSpPr>
            <a:spLocks noGrp="1"/>
          </p:cNvSpPr>
          <p:nvPr>
            <p:ph idx="1"/>
          </p:nvPr>
        </p:nvSpPr>
        <p:spPr>
          <a:xfrm>
            <a:off x="611560" y="1155023"/>
            <a:ext cx="7992888" cy="5586345"/>
          </a:xfrm>
        </p:spPr>
        <p:txBody>
          <a:bodyPr>
            <a:normAutofit fontScale="55000" lnSpcReduction="20000"/>
          </a:bodyPr>
          <a:lstStyle/>
          <a:p>
            <a:r>
              <a:rPr lang="nb-NO" u="sng" dirty="0">
                <a:latin typeface="Calibri Light" panose="020F0302020204030204" pitchFamily="34" charset="0"/>
                <a:cs typeface="Calibri Light" panose="020F0302020204030204" pitchFamily="34" charset="0"/>
              </a:rPr>
              <a:t>Grunnleggende:</a:t>
            </a:r>
          </a:p>
          <a:p>
            <a:pPr lvl="1"/>
            <a:r>
              <a:rPr lang="nb-NO" sz="2900" dirty="0">
                <a:latin typeface="Calibri Light" panose="020F0302020204030204" pitchFamily="34" charset="0"/>
                <a:cs typeface="Calibri Light" panose="020F0302020204030204" pitchFamily="34" charset="0"/>
              </a:rPr>
              <a:t>Produktivitetskommisjonen: Mer og bedre bruk av teknologi vil være avgjørende for økt produktivitet både i offentlig sektor og i næringslivet (NOU 2015: 1)</a:t>
            </a:r>
          </a:p>
          <a:p>
            <a:pPr lvl="1"/>
            <a:r>
              <a:rPr lang="nb-NO" sz="2900" dirty="0">
                <a:latin typeface="Calibri Light" panose="020F0302020204030204" pitchFamily="34" charset="0"/>
                <a:cs typeface="Calibri Light" panose="020F0302020204030204" pitchFamily="34" charset="0"/>
              </a:rPr>
              <a:t>Økt produktivitet i forvaltningen kan bl.a. oppnås ved økt </a:t>
            </a:r>
            <a:r>
              <a:rPr lang="nb-NO" sz="2900" i="1" dirty="0">
                <a:latin typeface="Calibri Light" panose="020F0302020204030204" pitchFamily="34" charset="0"/>
                <a:cs typeface="Calibri Light" panose="020F0302020204030204" pitchFamily="34" charset="0"/>
              </a:rPr>
              <a:t>automatisering</a:t>
            </a:r>
            <a:r>
              <a:rPr lang="nb-NO" sz="2900" dirty="0">
                <a:latin typeface="Calibri Light" panose="020F0302020204030204" pitchFamily="34" charset="0"/>
                <a:cs typeface="Calibri Light" panose="020F0302020204030204" pitchFamily="34" charset="0"/>
              </a:rPr>
              <a:t> av saksbehandling og tjenester</a:t>
            </a:r>
          </a:p>
          <a:p>
            <a:pPr marL="0" indent="0">
              <a:buNone/>
            </a:pPr>
            <a:endParaRPr lang="nb-NO" dirty="0">
              <a:latin typeface="Calibri Light" panose="020F0302020204030204" pitchFamily="34" charset="0"/>
              <a:cs typeface="Calibri Light" panose="020F0302020204030204" pitchFamily="34" charset="0"/>
            </a:endParaRPr>
          </a:p>
          <a:p>
            <a:r>
              <a:rPr lang="nb-NO" dirty="0">
                <a:solidFill>
                  <a:schemeClr val="accent6">
                    <a:lumMod val="75000"/>
                  </a:schemeClr>
                </a:solidFill>
                <a:latin typeface="Calibri Light" panose="020F0302020204030204" pitchFamily="34" charset="0"/>
                <a:cs typeface="Calibri Light" panose="020F0302020204030204" pitchFamily="34" charset="0"/>
              </a:rPr>
              <a:t>Behov som innbyggere, ansatte, offentlige og private virksomheter og frivillig sektor har, skal være styrende (for produktivitetsfremmende tiltak)</a:t>
            </a:r>
          </a:p>
          <a:p>
            <a:r>
              <a:rPr lang="nb-NO" dirty="0">
                <a:solidFill>
                  <a:schemeClr val="accent6">
                    <a:lumMod val="75000"/>
                  </a:schemeClr>
                </a:solidFill>
                <a:latin typeface="Calibri Light" panose="020F0302020204030204" pitchFamily="34" charset="0"/>
                <a:cs typeface="Calibri Light" panose="020F0302020204030204" pitchFamily="34" charset="0"/>
              </a:rPr>
              <a:t>Innebærer særlig krav til:</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sammenhengende og helhetlige tjenester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enkelttjenester skal settes sammen i tjenestekjeder tilpasset brukernes behov og livssituasjoner</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bør være tilgjengelige hele døgnet</a:t>
            </a:r>
          </a:p>
          <a:p>
            <a:pPr lvl="1"/>
            <a:r>
              <a:rPr lang="nb-NO" sz="2900" dirty="0">
                <a:solidFill>
                  <a:schemeClr val="accent6">
                    <a:lumMod val="75000"/>
                  </a:schemeClr>
                </a:solidFill>
                <a:latin typeface="Calibri Light" panose="020F0302020204030204" pitchFamily="34" charset="0"/>
                <a:cs typeface="Calibri Light" panose="020F0302020204030204" pitchFamily="34" charset="0"/>
              </a:rPr>
              <a:t>tjenestene skal være tilpasset mobile enheter</a:t>
            </a:r>
          </a:p>
          <a:p>
            <a:r>
              <a:rPr lang="nb-NO" dirty="0">
                <a:solidFill>
                  <a:srgbClr val="990033"/>
                </a:solidFill>
                <a:latin typeface="Calibri Light" panose="020F0302020204030204" pitchFamily="34" charset="0"/>
                <a:cs typeface="Calibri Light" panose="020F0302020204030204" pitchFamily="34" charset="0"/>
              </a:rPr>
              <a:t>Kravene skal oppnås under forutsetning av god ivaretakelse av (bl.a.) personvern og informasjonssikkerhet</a:t>
            </a:r>
          </a:p>
          <a:p>
            <a:r>
              <a:rPr lang="nb-NO" i="1" dirty="0">
                <a:solidFill>
                  <a:srgbClr val="990033"/>
                </a:solidFill>
                <a:latin typeface="Calibri Light" panose="020F0302020204030204" pitchFamily="34" charset="0"/>
                <a:cs typeface="Calibri Light" panose="020F0302020204030204" pitchFamily="34" charset="0"/>
              </a:rPr>
              <a:t>Bedre</a:t>
            </a:r>
            <a:r>
              <a:rPr lang="nb-NO" dirty="0">
                <a:solidFill>
                  <a:srgbClr val="990033"/>
                </a:solidFill>
                <a:latin typeface="Calibri Light" panose="020F0302020204030204" pitchFamily="34" charset="0"/>
                <a:cs typeface="Calibri Light" panose="020F0302020204030204" pitchFamily="34" charset="0"/>
              </a:rPr>
              <a:t> personvern, rettssikkerhet, informasjonssikkerhet, åpenhet mv., kan neppe ses som primære mål for endringsprosessene</a:t>
            </a:r>
          </a:p>
          <a:p>
            <a:r>
              <a:rPr lang="nb-NO" dirty="0">
                <a:solidFill>
                  <a:srgbClr val="990033"/>
                </a:solidFill>
                <a:latin typeface="Calibri Light" panose="020F0302020204030204" pitchFamily="34" charset="0"/>
                <a:cs typeface="Calibri Light" panose="020F0302020204030204" pitchFamily="34" charset="0"/>
              </a:rPr>
              <a:t>Bedre personvern mv. kan likevel bli en effekt av endringene (og regjeringen tror at det er tilfellet)</a:t>
            </a:r>
          </a:p>
        </p:txBody>
      </p:sp>
    </p:spTree>
    <p:extLst>
      <p:ext uri="{BB962C8B-B14F-4D97-AF65-F5344CB8AC3E}">
        <p14:creationId xmlns:p14="http://schemas.microsoft.com/office/powerpoint/2010/main" val="410480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A80F1A-DE40-4CA5-B95F-A1A4145B76E1}"/>
              </a:ext>
            </a:extLst>
          </p:cNvPr>
          <p:cNvSpPr>
            <a:spLocks noGrp="1"/>
          </p:cNvSpPr>
          <p:nvPr>
            <p:ph type="title"/>
          </p:nvPr>
        </p:nvSpPr>
        <p:spPr/>
        <p:txBody>
          <a:bodyPr/>
          <a:lstStyle/>
          <a:p>
            <a:r>
              <a:rPr lang="nb-NO" sz="3200" dirty="0">
                <a:solidFill>
                  <a:srgbClr val="0070C0"/>
                </a:solidFill>
                <a:latin typeface="Calibri Light" panose="020F0302020204030204" pitchFamily="34" charset="0"/>
                <a:cs typeface="Calibri Light" panose="020F0302020204030204" pitchFamily="34" charset="0"/>
              </a:rPr>
              <a:t>Digresjon</a:t>
            </a:r>
          </a:p>
        </p:txBody>
      </p:sp>
      <p:sp>
        <p:nvSpPr>
          <p:cNvPr id="3" name="Plassholder for innhold 2">
            <a:extLst>
              <a:ext uri="{FF2B5EF4-FFF2-40B4-BE49-F238E27FC236}">
                <a16:creationId xmlns:a16="http://schemas.microsoft.com/office/drawing/2014/main" id="{9D49029C-E84E-4DA7-BB02-BC9E1AA2E027}"/>
              </a:ext>
            </a:extLst>
          </p:cNvPr>
          <p:cNvSpPr>
            <a:spLocks noGrp="1"/>
          </p:cNvSpPr>
          <p:nvPr>
            <p:ph idx="1"/>
          </p:nvPr>
        </p:nvSpPr>
        <p:spPr/>
        <p:txBody>
          <a:bodyPr>
            <a:normAutofit fontScale="85000" lnSpcReduction="20000"/>
          </a:bodyPr>
          <a:lstStyle/>
          <a:p>
            <a:r>
              <a:rPr lang="nb-NO" dirty="0">
                <a:latin typeface="Calibri Light" panose="020F0302020204030204" pitchFamily="34" charset="0"/>
                <a:cs typeface="Calibri Light" panose="020F0302020204030204" pitchFamily="34" charset="0"/>
              </a:rPr>
              <a:t>Legg  merke til at dokumenter om </a:t>
            </a:r>
            <a:r>
              <a:rPr lang="nb-NO" dirty="0" err="1">
                <a:latin typeface="Calibri Light" panose="020F0302020204030204" pitchFamily="34" charset="0"/>
                <a:cs typeface="Calibri Light" panose="020F0302020204030204" pitchFamily="34" charset="0"/>
              </a:rPr>
              <a:t>eforvaltning</a:t>
            </a:r>
            <a:r>
              <a:rPr lang="nb-NO" dirty="0">
                <a:latin typeface="Calibri Light" panose="020F0302020204030204" pitchFamily="34" charset="0"/>
                <a:cs typeface="Calibri Light" panose="020F0302020204030204" pitchFamily="34" charset="0"/>
              </a:rPr>
              <a:t> og </a:t>
            </a:r>
            <a:r>
              <a:rPr lang="nb-NO" dirty="0" err="1">
                <a:latin typeface="Calibri Light" panose="020F0302020204030204" pitchFamily="34" charset="0"/>
                <a:cs typeface="Calibri Light" panose="020F0302020204030204" pitchFamily="34" charset="0"/>
              </a:rPr>
              <a:t>electronic</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government</a:t>
            </a:r>
            <a:r>
              <a:rPr lang="nb-NO" dirty="0">
                <a:latin typeface="Calibri Light" panose="020F0302020204030204" pitchFamily="34" charset="0"/>
                <a:cs typeface="Calibri Light" panose="020F0302020204030204" pitchFamily="34" charset="0"/>
              </a:rPr>
              <a:t> bare handler om «tjenester» og «services»</a:t>
            </a:r>
          </a:p>
          <a:p>
            <a:r>
              <a:rPr lang="nb-NO" dirty="0">
                <a:latin typeface="Calibri Light" panose="020F0302020204030204" pitchFamily="34" charset="0"/>
                <a:cs typeface="Calibri Light" panose="020F0302020204030204" pitchFamily="34" charset="0"/>
              </a:rPr>
              <a:t>«Brukerorienteringen» uttrykker at forvaltningen er på borgernes side og til deres tjeneste</a:t>
            </a:r>
          </a:p>
          <a:p>
            <a:r>
              <a:rPr lang="nb-NO" dirty="0">
                <a:latin typeface="Calibri Light" panose="020F0302020204030204" pitchFamily="34" charset="0"/>
                <a:cs typeface="Calibri Light" panose="020F0302020204030204" pitchFamily="34" charset="0"/>
              </a:rPr>
              <a:t>Motsetningsforhold og interessekonflikt blir ikke eksponert</a:t>
            </a:r>
          </a:p>
          <a:p>
            <a:r>
              <a:rPr lang="nb-NO" dirty="0">
                <a:latin typeface="Calibri Light" panose="020F0302020204030204" pitchFamily="34" charset="0"/>
                <a:cs typeface="Calibri Light" panose="020F0302020204030204" pitchFamily="34" charset="0"/>
              </a:rPr>
              <a:t>Myndighetsutøvelse og mulige negative følger for borgerne blir ikke spesielt problematisert</a:t>
            </a:r>
          </a:p>
          <a:p>
            <a:r>
              <a:rPr lang="nb-NO" dirty="0">
                <a:latin typeface="Calibri Light" panose="020F0302020204030204" pitchFamily="34" charset="0"/>
                <a:cs typeface="Calibri Light" panose="020F0302020204030204" pitchFamily="34" charset="0"/>
              </a:rPr>
              <a:t>Derfor blir heller ikke spørsmål om rettssikkerhet spesielt fremhevet (men forutsatt)</a:t>
            </a:r>
          </a:p>
        </p:txBody>
      </p:sp>
    </p:spTree>
    <p:extLst>
      <p:ext uri="{BB962C8B-B14F-4D97-AF65-F5344CB8AC3E}">
        <p14:creationId xmlns:p14="http://schemas.microsoft.com/office/powerpoint/2010/main" val="4256127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395536" y="654661"/>
            <a:ext cx="8712967" cy="4790563"/>
            <a:chOff x="668987" y="2315405"/>
            <a:chExt cx="8001102" cy="4414063"/>
          </a:xfrm>
          <a:noFill/>
        </p:grpSpPr>
        <p:grpSp>
          <p:nvGrpSpPr>
            <p:cNvPr id="3" name="Group 2"/>
            <p:cNvGrpSpPr>
              <a:grpSpLocks/>
            </p:cNvGrpSpPr>
            <p:nvPr/>
          </p:nvGrpSpPr>
          <p:grpSpPr bwMode="auto">
            <a:xfrm>
              <a:off x="3071802" y="3286124"/>
              <a:ext cx="4214881" cy="3443344"/>
              <a:chOff x="4408" y="12445"/>
              <a:chExt cx="3593" cy="2917"/>
            </a:xfrm>
            <a:grpFill/>
          </p:grpSpPr>
          <p:sp>
            <p:nvSpPr>
              <p:cNvPr id="5" name="Text Box 3"/>
              <p:cNvSpPr txBox="1">
                <a:spLocks noChangeArrowheads="1"/>
              </p:cNvSpPr>
              <p:nvPr/>
            </p:nvSpPr>
            <p:spPr bwMode="auto">
              <a:xfrm>
                <a:off x="5382" y="13413"/>
                <a:ext cx="1523" cy="7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nb-NO" b="1"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rPr>
                  <a:t>Digital</a:t>
                </a:r>
                <a:r>
                  <a:rPr kumimoji="0" lang="nb-NO" b="1" i="0" u="none" strike="noStrike" cap="none" normalizeH="0" dirty="0">
                    <a:ln>
                      <a:noFill/>
                    </a:ln>
                    <a:solidFill>
                      <a:schemeClr val="tx1"/>
                    </a:solidFill>
                    <a:effectLst/>
                    <a:latin typeface="Calibri Light" panose="020F0302020204030204" pitchFamily="34" charset="0"/>
                    <a:cs typeface="Calibri Light" panose="020F0302020204030204" pitchFamily="34" charset="0"/>
                  </a:rPr>
                  <a:t> forvaltning</a:t>
                </a:r>
                <a:endParaRPr kumimoji="0" lang="nb-NO" b="0"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endParaRPr>
              </a:p>
            </p:txBody>
          </p:sp>
          <p:grpSp>
            <p:nvGrpSpPr>
              <p:cNvPr id="6" name="Group 4"/>
              <p:cNvGrpSpPr>
                <a:grpSpLocks/>
              </p:cNvGrpSpPr>
              <p:nvPr/>
            </p:nvGrpSpPr>
            <p:grpSpPr bwMode="auto">
              <a:xfrm>
                <a:off x="4408" y="12445"/>
                <a:ext cx="3593" cy="2917"/>
                <a:chOff x="4408" y="11186"/>
                <a:chExt cx="3593" cy="2917"/>
              </a:xfrm>
              <a:grpFill/>
            </p:grpSpPr>
            <p:sp>
              <p:nvSpPr>
                <p:cNvPr id="7" name="Text Box 5"/>
                <p:cNvSpPr txBox="1">
                  <a:spLocks noChangeArrowheads="1"/>
                </p:cNvSpPr>
                <p:nvPr/>
              </p:nvSpPr>
              <p:spPr bwMode="auto">
                <a:xfrm>
                  <a:off x="6510" y="12902"/>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0"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0"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0" i="0" u="none" strike="noStrike" cap="none" normalizeH="0" baseline="0" dirty="0">
                    <a:ln>
                      <a:noFill/>
                    </a:ln>
                    <a:solidFill>
                      <a:srgbClr val="7030A0"/>
                    </a:solidFill>
                    <a:effectLst/>
                    <a:latin typeface="Arial" pitchFamily="34" charset="0"/>
                    <a:cs typeface="Arial" pitchFamily="34" charset="0"/>
                  </a:endParaRPr>
                </a:p>
              </p:txBody>
            </p:sp>
            <p:sp>
              <p:nvSpPr>
                <p:cNvPr id="8" name="Text Box 7"/>
                <p:cNvSpPr txBox="1">
                  <a:spLocks noChangeArrowheads="1"/>
                </p:cNvSpPr>
                <p:nvPr/>
              </p:nvSpPr>
              <p:spPr bwMode="auto">
                <a:xfrm>
                  <a:off x="4747" y="11186"/>
                  <a:ext cx="2046" cy="94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0"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0"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0"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9" name="Text Box 8"/>
                <p:cNvSpPr txBox="1">
                  <a:spLocks noChangeArrowheads="1"/>
                </p:cNvSpPr>
                <p:nvPr/>
              </p:nvSpPr>
              <p:spPr bwMode="auto">
                <a:xfrm>
                  <a:off x="4408" y="12828"/>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i="0" u="none" strike="noStrike" cap="none" normalizeH="0" baseline="0" dirty="0">
                      <a:ln>
                        <a:noFill/>
                      </a:ln>
                      <a:solidFill>
                        <a:srgbClr val="990033"/>
                      </a:solidFill>
                      <a:effectLst/>
                      <a:latin typeface="Calibri" pitchFamily="34" charset="0"/>
                      <a:cs typeface="Arial" pitchFamily="34" charset="0"/>
                    </a:rPr>
                    <a:t>Regel-</a:t>
                  </a:r>
                  <a:br>
                    <a:rPr kumimoji="0" lang="nb-NO" sz="1600" i="0" u="none" strike="noStrike" cap="none" normalizeH="0" baseline="0" dirty="0">
                      <a:ln>
                        <a:noFill/>
                      </a:ln>
                      <a:solidFill>
                        <a:srgbClr val="990033"/>
                      </a:solidFill>
                      <a:effectLst/>
                      <a:latin typeface="Times New Roman" pitchFamily="18" charset="0"/>
                      <a:cs typeface="Arial" pitchFamily="34" charset="0"/>
                    </a:rPr>
                  </a:br>
                  <a:r>
                    <a:rPr lang="en-GB" sz="1600" dirty="0" err="1">
                      <a:solidFill>
                        <a:srgbClr val="990033"/>
                      </a:solidFill>
                      <a:latin typeface="Calibri" pitchFamily="34" charset="0"/>
                      <a:cs typeface="Arial" pitchFamily="34" charset="0"/>
                    </a:rPr>
                    <a:t>utvikling</a:t>
                  </a:r>
                  <a:endParaRPr kumimoji="0" lang="nb-NO" sz="1600" i="0" u="none" strike="noStrike" cap="none" normalizeH="0" baseline="0" dirty="0">
                    <a:ln>
                      <a:noFill/>
                    </a:ln>
                    <a:solidFill>
                      <a:srgbClr val="990033"/>
                    </a:solidFill>
                    <a:effectLst/>
                    <a:latin typeface="Arial" pitchFamily="34" charset="0"/>
                    <a:cs typeface="Arial" pitchFamily="34" charset="0"/>
                  </a:endParaRPr>
                </a:p>
              </p:txBody>
            </p:sp>
            <p:sp>
              <p:nvSpPr>
                <p:cNvPr id="10" name="Arc 9"/>
                <p:cNvSpPr>
                  <a:spLocks/>
                </p:cNvSpPr>
                <p:nvPr/>
              </p:nvSpPr>
              <p:spPr bwMode="auto">
                <a:xfrm rot="7181264" flipH="1">
                  <a:off x="6323" y="11608"/>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1" name="Arc 10"/>
                <p:cNvSpPr>
                  <a:spLocks/>
                </p:cNvSpPr>
                <p:nvPr/>
              </p:nvSpPr>
              <p:spPr bwMode="auto">
                <a:xfrm rot="21094188" flipH="1">
                  <a:off x="4488" y="11564"/>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12" name="Arc 11"/>
                <p:cNvSpPr>
                  <a:spLocks/>
                </p:cNvSpPr>
                <p:nvPr/>
              </p:nvSpPr>
              <p:spPr bwMode="auto">
                <a:xfrm rot="13920600" flipH="1">
                  <a:off x="5349" y="12960"/>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grpSp>
        <p:sp>
          <p:nvSpPr>
            <p:cNvPr id="4" name="TekstSylinder 3"/>
            <p:cNvSpPr txBox="1"/>
            <p:nvPr/>
          </p:nvSpPr>
          <p:spPr>
            <a:xfrm>
              <a:off x="668987" y="2315405"/>
              <a:ext cx="8001102" cy="830997"/>
            </a:xfrm>
            <a:prstGeom prst="rect">
              <a:avLst/>
            </a:prstGeom>
            <a:grpFill/>
          </p:spPr>
          <p:txBody>
            <a:bodyPr wrap="square" rtlCol="0">
              <a:spAutoFit/>
            </a:bodyPr>
            <a:lstStyle/>
            <a:p>
              <a:r>
                <a:rPr lang="nb-NO" sz="2400" dirty="0">
                  <a:solidFill>
                    <a:srgbClr val="0066FF"/>
                  </a:solidFill>
                </a:rPr>
                <a:t>Elektronisk forvaltning forutsetter tre parallelle utviklings-/endringsprosesser</a:t>
              </a:r>
            </a:p>
          </p:txBody>
        </p:sp>
      </p:grpSp>
    </p:spTree>
    <p:extLst>
      <p:ext uri="{BB962C8B-B14F-4D97-AF65-F5344CB8AC3E}">
        <p14:creationId xmlns:p14="http://schemas.microsoft.com/office/powerpoint/2010/main" val="336299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897339C0-58BB-4574-B894-3FE080B58959}"/>
              </a:ext>
            </a:extLst>
          </p:cNvPr>
          <p:cNvGrpSpPr/>
          <p:nvPr/>
        </p:nvGrpSpPr>
        <p:grpSpPr>
          <a:xfrm>
            <a:off x="3738092" y="1719907"/>
            <a:ext cx="2866481" cy="2920066"/>
            <a:chOff x="3114328" y="1799285"/>
            <a:chExt cx="2866481" cy="2920066"/>
          </a:xfrm>
        </p:grpSpPr>
        <p:sp>
          <p:nvSpPr>
            <p:cNvPr id="2" name="Text Box 7">
              <a:extLst>
                <a:ext uri="{FF2B5EF4-FFF2-40B4-BE49-F238E27FC236}">
                  <a16:creationId xmlns:a16="http://schemas.microsoft.com/office/drawing/2014/main" id="{1DD16E6A-C7D0-4445-A6F2-5074899A1434}"/>
                </a:ext>
              </a:extLst>
            </p:cNvPr>
            <p:cNvSpPr txBox="1">
              <a:spLocks noChangeArrowheads="1"/>
            </p:cNvSpPr>
            <p:nvPr/>
          </p:nvSpPr>
          <p:spPr bwMode="auto">
            <a:xfrm>
              <a:off x="3367143" y="1799285"/>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532AE042-033B-490C-832E-BE09E5F07C83}"/>
                </a:ext>
              </a:extLst>
            </p:cNvPr>
            <p:cNvSpPr txBox="1">
              <a:spLocks noChangeArrowheads="1"/>
            </p:cNvSpPr>
            <p:nvPr/>
          </p:nvSpPr>
          <p:spPr bwMode="auto">
            <a:xfrm>
              <a:off x="3156148" y="3940426"/>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0">
              <a:extLst>
                <a:ext uri="{FF2B5EF4-FFF2-40B4-BE49-F238E27FC236}">
                  <a16:creationId xmlns:a16="http://schemas.microsoft.com/office/drawing/2014/main" id="{37DE9851-030D-49E2-9EDF-6844B31D4316}"/>
                </a:ext>
              </a:extLst>
            </p:cNvPr>
            <p:cNvSpPr>
              <a:spLocks/>
            </p:cNvSpPr>
            <p:nvPr/>
          </p:nvSpPr>
          <p:spPr bwMode="auto">
            <a:xfrm rot="21094188" flipH="1">
              <a:off x="3114328" y="2192444"/>
              <a:ext cx="937649" cy="152069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34">
            <a:extLst>
              <a:ext uri="{FF2B5EF4-FFF2-40B4-BE49-F238E27FC236}">
                <a16:creationId xmlns:a16="http://schemas.microsoft.com/office/drawing/2014/main" id="{6C162078-AD20-4F07-A0B7-37510897EF92}"/>
              </a:ext>
            </a:extLst>
          </p:cNvPr>
          <p:cNvSpPr txBox="1">
            <a:spLocks noChangeArrowheads="1"/>
          </p:cNvSpPr>
          <p:nvPr/>
        </p:nvSpPr>
        <p:spPr bwMode="auto">
          <a:xfrm>
            <a:off x="1955671" y="552996"/>
            <a:ext cx="3015569" cy="1631216"/>
          </a:xfrm>
          <a:prstGeom prst="rect">
            <a:avLst/>
          </a:prstGeom>
          <a:noFill/>
          <a:ln w="9525">
            <a:noFill/>
            <a:miter lim="800000"/>
            <a:headEnd/>
            <a:tailEnd/>
          </a:ln>
        </p:spPr>
        <p:txBody>
          <a:bodyPr wrap="none">
            <a:spAutoFit/>
          </a:bodyPr>
          <a:lstStyle/>
          <a:p>
            <a:r>
              <a:rPr lang="nb-NO" sz="1600" b="1" dirty="0">
                <a:solidFill>
                  <a:srgbClr val="990033"/>
                </a:solidFill>
              </a:rPr>
              <a:t>Regler virker inn på teknologien</a:t>
            </a:r>
          </a:p>
          <a:p>
            <a:pPr>
              <a:buFontTx/>
              <a:buChar char="•"/>
            </a:pPr>
            <a:r>
              <a:rPr lang="nb-NO" sz="1400" dirty="0">
                <a:solidFill>
                  <a:srgbClr val="990033"/>
                </a:solidFill>
              </a:rPr>
              <a:t> Jus setter rammer/krav til teknologien</a:t>
            </a:r>
          </a:p>
          <a:p>
            <a:pPr>
              <a:buFontTx/>
              <a:buChar char="•"/>
            </a:pPr>
            <a:r>
              <a:rPr lang="nb-NO" sz="1400" dirty="0">
                <a:solidFill>
                  <a:srgbClr val="990033"/>
                </a:solidFill>
              </a:rPr>
              <a:t> Jus transformeres til systeminnhold</a:t>
            </a:r>
          </a:p>
          <a:p>
            <a:pPr marL="0" lvl="1">
              <a:buFont typeface="Wingdings" pitchFamily="2" charset="2"/>
              <a:buChar char="ü"/>
            </a:pPr>
            <a:r>
              <a:rPr lang="nb-NO" sz="1400" dirty="0">
                <a:solidFill>
                  <a:srgbClr val="990033"/>
                </a:solidFill>
              </a:rPr>
              <a:t> Autentiske rettskilder</a:t>
            </a:r>
          </a:p>
          <a:p>
            <a:pPr marL="0" lvl="1">
              <a:buFont typeface="Wingdings" pitchFamily="2" charset="2"/>
              <a:buChar char="ü"/>
            </a:pPr>
            <a:r>
              <a:rPr lang="nb-NO" sz="1400" dirty="0">
                <a:solidFill>
                  <a:srgbClr val="990033"/>
                </a:solidFill>
              </a:rPr>
              <a:t> Transformerte rettskilder</a:t>
            </a:r>
          </a:p>
          <a:p>
            <a:pPr marL="0" lvl="1">
              <a:buFont typeface="Wingdings" pitchFamily="2" charset="2"/>
              <a:buChar char="ü"/>
            </a:pPr>
            <a:r>
              <a:rPr lang="nb-NO" sz="1400" dirty="0">
                <a:solidFill>
                  <a:srgbClr val="990033"/>
                </a:solidFill>
              </a:rPr>
              <a:t> Automatiseringsgrad</a:t>
            </a:r>
          </a:p>
          <a:p>
            <a:pPr marL="0" lvl="1">
              <a:buFont typeface="Wingdings" pitchFamily="2" charset="2"/>
              <a:buChar char="ü"/>
            </a:pPr>
            <a:r>
              <a:rPr lang="nb-NO" sz="1400" dirty="0">
                <a:solidFill>
                  <a:srgbClr val="990033"/>
                </a:solidFill>
              </a:rPr>
              <a:t> Skjønn/faste regler</a:t>
            </a:r>
          </a:p>
        </p:txBody>
      </p:sp>
      <p:sp>
        <p:nvSpPr>
          <p:cNvPr id="7" name="Text Box 16">
            <a:extLst>
              <a:ext uri="{FF2B5EF4-FFF2-40B4-BE49-F238E27FC236}">
                <a16:creationId xmlns:a16="http://schemas.microsoft.com/office/drawing/2014/main" id="{ED1900C7-A807-4B9E-9DDF-945036117133}"/>
              </a:ext>
            </a:extLst>
          </p:cNvPr>
          <p:cNvSpPr txBox="1">
            <a:spLocks noChangeArrowheads="1"/>
          </p:cNvSpPr>
          <p:nvPr/>
        </p:nvSpPr>
        <p:spPr bwMode="auto">
          <a:xfrm>
            <a:off x="899592" y="4511335"/>
            <a:ext cx="3644011" cy="769441"/>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 IKT begrunner rettslig endring</a:t>
            </a:r>
          </a:p>
          <a:p>
            <a:pPr marL="90488">
              <a:buFont typeface="Wingdings" pitchFamily="2" charset="2"/>
              <a:buChar char="ü"/>
            </a:pPr>
            <a:r>
              <a:rPr lang="nb-NO" sz="1400" dirty="0">
                <a:solidFill>
                  <a:schemeClr val="accent1">
                    <a:lumMod val="50000"/>
                  </a:schemeClr>
                </a:solidFill>
              </a:rPr>
              <a:t> Analyse av rettskilder gir innspill til endring</a:t>
            </a:r>
          </a:p>
          <a:p>
            <a:pPr marL="90488">
              <a:buFont typeface="Wingdings" pitchFamily="2" charset="2"/>
              <a:buChar char="ü"/>
            </a:pPr>
            <a:r>
              <a:rPr lang="nb-NO" sz="1400" dirty="0">
                <a:solidFill>
                  <a:schemeClr val="accent1">
                    <a:lumMod val="50000"/>
                  </a:schemeClr>
                </a:solidFill>
              </a:rPr>
              <a:t>Automatiseringsvennlig lovgivning</a:t>
            </a:r>
          </a:p>
        </p:txBody>
      </p:sp>
    </p:spTree>
    <p:extLst>
      <p:ext uri="{BB962C8B-B14F-4D97-AF65-F5344CB8AC3E}">
        <p14:creationId xmlns:p14="http://schemas.microsoft.com/office/powerpoint/2010/main" val="17862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4CD45EB5-B37B-4169-858E-0E5B3D411A90}"/>
              </a:ext>
            </a:extLst>
          </p:cNvPr>
          <p:cNvSpPr txBox="1">
            <a:spLocks noChangeArrowheads="1"/>
          </p:cNvSpPr>
          <p:nvPr/>
        </p:nvSpPr>
        <p:spPr bwMode="auto">
          <a:xfrm>
            <a:off x="5076056" y="3995679"/>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7">
            <a:extLst>
              <a:ext uri="{FF2B5EF4-FFF2-40B4-BE49-F238E27FC236}">
                <a16:creationId xmlns:a16="http://schemas.microsoft.com/office/drawing/2014/main" id="{18EE00FC-2708-4F36-97C8-25C5640749EA}"/>
              </a:ext>
            </a:extLst>
          </p:cNvPr>
          <p:cNvSpPr txBox="1">
            <a:spLocks noChangeArrowheads="1"/>
          </p:cNvSpPr>
          <p:nvPr/>
        </p:nvSpPr>
        <p:spPr bwMode="auto">
          <a:xfrm>
            <a:off x="3643133" y="1798497"/>
            <a:ext cx="2613666" cy="1210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t>IKT-</a:t>
            </a:r>
            <a:br>
              <a:rPr kumimoji="0" lang="nb-NO" sz="1600" b="1" i="0" u="none" strike="noStrike" cap="none" normalizeH="0" baseline="0" dirty="0">
                <a:ln>
                  <a:noFill/>
                </a:ln>
                <a:solidFill>
                  <a:schemeClr val="accent1">
                    <a:lumMod val="50000"/>
                  </a:schemeClr>
                </a:solidFill>
                <a:effectLst/>
                <a:latin typeface="Calibri" pitchFamily="34" charset="0"/>
                <a:cs typeface="Arial" pitchFamily="34" charset="0"/>
              </a:rPr>
            </a:br>
            <a:r>
              <a:rPr kumimoji="0" lang="en-GB" sz="1600" b="1" i="0" u="none" strike="noStrike" cap="none" normalizeH="0" baseline="0" dirty="0" err="1">
                <a:ln>
                  <a:noFill/>
                </a:ln>
                <a:solidFill>
                  <a:schemeClr val="accent1">
                    <a:lumMod val="50000"/>
                  </a:schemeClr>
                </a:solidFill>
                <a:effectLst/>
                <a:latin typeface="Calibri" pitchFamily="34" charset="0"/>
                <a:cs typeface="Arial" pitchFamily="34" charset="0"/>
              </a:rPr>
              <a:t>utvikling</a:t>
            </a:r>
            <a:endParaRPr kumimoji="0" lang="nb-NO" sz="1600" b="1" i="0" u="none" strike="noStrike" cap="none" normalizeH="0" baseline="0" dirty="0">
              <a:ln>
                <a:noFill/>
              </a:ln>
              <a:solidFill>
                <a:schemeClr val="accent1">
                  <a:lumMod val="50000"/>
                </a:schemeClr>
              </a:solidFill>
              <a:effectLst/>
              <a:latin typeface="Arial" pitchFamily="34" charset="0"/>
              <a:cs typeface="Arial" pitchFamily="34" charset="0"/>
            </a:endParaRPr>
          </a:p>
        </p:txBody>
      </p:sp>
      <p:sp>
        <p:nvSpPr>
          <p:cNvPr id="4" name="Arc 9">
            <a:extLst>
              <a:ext uri="{FF2B5EF4-FFF2-40B4-BE49-F238E27FC236}">
                <a16:creationId xmlns:a16="http://schemas.microsoft.com/office/drawing/2014/main" id="{F796462B-4B8D-4BAE-AA19-0B4029E3675C}"/>
              </a:ext>
            </a:extLst>
          </p:cNvPr>
          <p:cNvSpPr>
            <a:spLocks/>
          </p:cNvSpPr>
          <p:nvPr/>
        </p:nvSpPr>
        <p:spPr bwMode="auto">
          <a:xfrm rot="7181264" flipH="1">
            <a:off x="5456434" y="2250995"/>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sp>
        <p:nvSpPr>
          <p:cNvPr id="5" name="Text Box 28">
            <a:extLst>
              <a:ext uri="{FF2B5EF4-FFF2-40B4-BE49-F238E27FC236}">
                <a16:creationId xmlns:a16="http://schemas.microsoft.com/office/drawing/2014/main" id="{2BF94D4A-6117-4D7F-9107-28F74C85ECCF}"/>
              </a:ext>
            </a:extLst>
          </p:cNvPr>
          <p:cNvSpPr txBox="1">
            <a:spLocks noChangeArrowheads="1"/>
          </p:cNvSpPr>
          <p:nvPr/>
        </p:nvSpPr>
        <p:spPr bwMode="auto">
          <a:xfrm>
            <a:off x="4283968" y="924476"/>
            <a:ext cx="4513864" cy="769441"/>
          </a:xfrm>
          <a:prstGeom prst="rect">
            <a:avLst/>
          </a:prstGeom>
          <a:noFill/>
          <a:ln w="9525">
            <a:noFill/>
            <a:miter lim="800000"/>
            <a:headEnd/>
            <a:tailEnd/>
          </a:ln>
        </p:spPr>
        <p:txBody>
          <a:bodyPr wrap="none">
            <a:spAutoFit/>
          </a:bodyPr>
          <a:lstStyle/>
          <a:p>
            <a:r>
              <a:rPr lang="nb-NO" sz="1600" b="1" dirty="0">
                <a:solidFill>
                  <a:srgbClr val="7030A0"/>
                </a:solidFill>
              </a:rPr>
              <a:t>Organisatorisk endring virker inn på teknologien</a:t>
            </a:r>
          </a:p>
          <a:p>
            <a:pPr>
              <a:buFont typeface="Wingdings" pitchFamily="2" charset="2"/>
              <a:buChar char="ü"/>
            </a:pPr>
            <a:r>
              <a:rPr lang="nb-NO" sz="1400" dirty="0">
                <a:solidFill>
                  <a:srgbClr val="7030A0"/>
                </a:solidFill>
              </a:rPr>
              <a:t>Nye IKT-løsninger som forutsetning for å oppnå målene</a:t>
            </a:r>
          </a:p>
          <a:p>
            <a:r>
              <a:rPr lang="nb-NO" sz="1400" dirty="0">
                <a:solidFill>
                  <a:srgbClr val="7030A0"/>
                </a:solidFill>
              </a:rPr>
              <a:t>   for organisatorisk endring</a:t>
            </a:r>
          </a:p>
        </p:txBody>
      </p:sp>
      <p:sp>
        <p:nvSpPr>
          <p:cNvPr id="6" name="Text Box 24">
            <a:extLst>
              <a:ext uri="{FF2B5EF4-FFF2-40B4-BE49-F238E27FC236}">
                <a16:creationId xmlns:a16="http://schemas.microsoft.com/office/drawing/2014/main" id="{A6219644-1E45-48DA-A7FC-A17C71EFE5DA}"/>
              </a:ext>
            </a:extLst>
          </p:cNvPr>
          <p:cNvSpPr txBox="1">
            <a:spLocks noChangeArrowheads="1"/>
          </p:cNvSpPr>
          <p:nvPr/>
        </p:nvSpPr>
        <p:spPr bwMode="auto">
          <a:xfrm>
            <a:off x="3419872" y="4653136"/>
            <a:ext cx="5611986" cy="1200329"/>
          </a:xfrm>
          <a:prstGeom prst="rect">
            <a:avLst/>
          </a:prstGeom>
          <a:noFill/>
          <a:ln w="9525">
            <a:noFill/>
            <a:miter lim="800000"/>
            <a:headEnd/>
            <a:tailEnd/>
          </a:ln>
        </p:spPr>
        <p:txBody>
          <a:bodyPr wrap="none">
            <a:spAutoFit/>
          </a:bodyPr>
          <a:lstStyle/>
          <a:p>
            <a:r>
              <a:rPr lang="nb-NO" sz="1600" b="1" dirty="0">
                <a:solidFill>
                  <a:schemeClr val="accent1">
                    <a:lumMod val="50000"/>
                  </a:schemeClr>
                </a:solidFill>
              </a:rPr>
              <a:t>Teknologisk endring virker inn på organisering</a:t>
            </a:r>
          </a:p>
          <a:p>
            <a:pPr marL="358775" lvl="1" indent="-285750">
              <a:buFont typeface="Wingdings" panose="05000000000000000000" pitchFamily="2" charset="2"/>
              <a:buChar char="ü"/>
            </a:pPr>
            <a:r>
              <a:rPr lang="nb-NO" sz="1400" dirty="0">
                <a:solidFill>
                  <a:schemeClr val="accent1">
                    <a:lumMod val="50000"/>
                  </a:schemeClr>
                </a:solidFill>
              </a:rPr>
              <a:t>Endret lokalisering mv</a:t>
            </a:r>
          </a:p>
          <a:p>
            <a:pPr marL="358775" lvl="1" indent="-285750">
              <a:buFont typeface="Wingdings" panose="05000000000000000000" pitchFamily="2" charset="2"/>
              <a:buChar char="ü"/>
            </a:pPr>
            <a:r>
              <a:rPr lang="nb-NO" sz="1400" dirty="0">
                <a:solidFill>
                  <a:schemeClr val="accent1">
                    <a:lumMod val="50000"/>
                  </a:schemeClr>
                </a:solidFill>
              </a:rPr>
              <a:t>Endret ekstern organisering (opprette, nedlegge, slå sammen)</a:t>
            </a:r>
          </a:p>
          <a:p>
            <a:pPr marL="358775" lvl="1" indent="-285750">
              <a:buFont typeface="Wingdings" panose="05000000000000000000" pitchFamily="2" charset="2"/>
              <a:buChar char="ü"/>
            </a:pPr>
            <a:r>
              <a:rPr lang="nb-NO" sz="1400" dirty="0">
                <a:solidFill>
                  <a:schemeClr val="accent1">
                    <a:lumMod val="50000"/>
                  </a:schemeClr>
                </a:solidFill>
              </a:rPr>
              <a:t>Endret arbeidsdeling (selvbetjent/diffus forvaltning)</a:t>
            </a:r>
          </a:p>
          <a:p>
            <a:pPr marL="358775" lvl="1" indent="-285750">
              <a:buFont typeface="Wingdings" panose="05000000000000000000" pitchFamily="2" charset="2"/>
              <a:buChar char="ü"/>
            </a:pPr>
            <a:r>
              <a:rPr lang="nb-NO" sz="1400" dirty="0">
                <a:solidFill>
                  <a:schemeClr val="accent1">
                    <a:lumMod val="50000"/>
                  </a:schemeClr>
                </a:solidFill>
              </a:rPr>
              <a:t>Endret intern organisering (nye stillinger, avdelinger, </a:t>
            </a:r>
            <a:r>
              <a:rPr lang="nb-NO" sz="1400" dirty="0" err="1">
                <a:solidFill>
                  <a:schemeClr val="accent1">
                    <a:lumMod val="50000"/>
                  </a:schemeClr>
                </a:solidFill>
              </a:rPr>
              <a:t>outsourcing</a:t>
            </a:r>
            <a:r>
              <a:rPr lang="nb-NO" sz="1400" dirty="0">
                <a:solidFill>
                  <a:schemeClr val="accent1">
                    <a:lumMod val="50000"/>
                  </a:schemeClr>
                </a:solidFill>
              </a:rPr>
              <a:t> mv.)</a:t>
            </a:r>
          </a:p>
        </p:txBody>
      </p:sp>
    </p:spTree>
    <p:extLst>
      <p:ext uri="{BB962C8B-B14F-4D97-AF65-F5344CB8AC3E}">
        <p14:creationId xmlns:p14="http://schemas.microsoft.com/office/powerpoint/2010/main" val="17952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D67EAF79-9AFD-428F-B51E-6E09D6680953}"/>
              </a:ext>
            </a:extLst>
          </p:cNvPr>
          <p:cNvGrpSpPr/>
          <p:nvPr/>
        </p:nvGrpSpPr>
        <p:grpSpPr>
          <a:xfrm>
            <a:off x="2411760" y="2876324"/>
            <a:ext cx="4589883" cy="1632796"/>
            <a:chOff x="3012132" y="3811788"/>
            <a:chExt cx="4589883" cy="1632796"/>
          </a:xfrm>
        </p:grpSpPr>
        <p:sp>
          <p:nvSpPr>
            <p:cNvPr id="2" name="Text Box 5">
              <a:extLst>
                <a:ext uri="{FF2B5EF4-FFF2-40B4-BE49-F238E27FC236}">
                  <a16:creationId xmlns:a16="http://schemas.microsoft.com/office/drawing/2014/main" id="{A93A9EC8-2314-477F-830B-A852BC23D8DB}"/>
                </a:ext>
              </a:extLst>
            </p:cNvPr>
            <p:cNvSpPr txBox="1">
              <a:spLocks noChangeArrowheads="1"/>
            </p:cNvSpPr>
            <p:nvPr/>
          </p:nvSpPr>
          <p:spPr bwMode="auto">
            <a:xfrm>
              <a:off x="5697335" y="3906591"/>
              <a:ext cx="1904680" cy="810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Organisasjons</a:t>
              </a:r>
              <a:r>
                <a:rPr kumimoji="0" lang="en-GB" sz="1600" b="1" i="0" u="none" strike="noStrike" cap="none" normalizeH="0" baseline="0" dirty="0">
                  <a:ln>
                    <a:noFill/>
                  </a:ln>
                  <a:solidFill>
                    <a:srgbClr val="7030A0"/>
                  </a:solidFill>
                  <a:effectLst/>
                  <a:latin typeface="Calibri" pitchFamily="34" charset="0"/>
                  <a:cs typeface="Arial" pitchFamily="34"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kumimoji="0" lang="en-GB" sz="1600" b="1" i="0" u="none" strike="noStrike" cap="none" normalizeH="0" baseline="0" dirty="0" err="1">
                  <a:ln>
                    <a:noFill/>
                  </a:ln>
                  <a:solidFill>
                    <a:srgbClr val="7030A0"/>
                  </a:solidFill>
                  <a:effectLst/>
                  <a:latin typeface="Calibri" pitchFamily="34" charset="0"/>
                  <a:cs typeface="Arial" pitchFamily="34" charset="0"/>
                </a:rPr>
                <a:t>utvikling</a:t>
              </a:r>
              <a:endParaRPr kumimoji="0" lang="nb-NO" sz="1600" b="1" i="0" u="none" strike="noStrike" cap="none" normalizeH="0" baseline="0" dirty="0">
                <a:ln>
                  <a:noFill/>
                </a:ln>
                <a:solidFill>
                  <a:srgbClr val="7030A0"/>
                </a:solidFill>
                <a:effectLst/>
                <a:latin typeface="Arial" pitchFamily="34" charset="0"/>
                <a:cs typeface="Arial" pitchFamily="34" charset="0"/>
              </a:endParaRPr>
            </a:p>
          </p:txBody>
        </p:sp>
        <p:sp>
          <p:nvSpPr>
            <p:cNvPr id="3" name="Text Box 8">
              <a:extLst>
                <a:ext uri="{FF2B5EF4-FFF2-40B4-BE49-F238E27FC236}">
                  <a16:creationId xmlns:a16="http://schemas.microsoft.com/office/drawing/2014/main" id="{2B9C3A2A-8B48-4D22-9095-61F0927EF3D6}"/>
                </a:ext>
              </a:extLst>
            </p:cNvPr>
            <p:cNvSpPr txBox="1">
              <a:spLocks noChangeArrowheads="1"/>
            </p:cNvSpPr>
            <p:nvPr/>
          </p:nvSpPr>
          <p:spPr bwMode="auto">
            <a:xfrm>
              <a:off x="3012132" y="3811788"/>
              <a:ext cx="1449907" cy="778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600" b="1" i="0" u="none" strike="noStrike" cap="none" normalizeH="0" baseline="0" dirty="0">
                  <a:ln>
                    <a:noFill/>
                  </a:ln>
                  <a:solidFill>
                    <a:srgbClr val="990033"/>
                  </a:solidFill>
                  <a:effectLst/>
                  <a:latin typeface="Calibri" pitchFamily="34" charset="0"/>
                  <a:cs typeface="Arial" pitchFamily="34" charset="0"/>
                </a:rPr>
                <a:t>Regel-</a:t>
              </a:r>
              <a:br>
                <a:rPr kumimoji="0" lang="nb-NO" sz="1600" b="1" i="0" u="none" strike="noStrike" cap="none" normalizeH="0" baseline="0" dirty="0">
                  <a:ln>
                    <a:noFill/>
                  </a:ln>
                  <a:solidFill>
                    <a:srgbClr val="990033"/>
                  </a:solidFill>
                  <a:effectLst/>
                  <a:latin typeface="Times New Roman" pitchFamily="18" charset="0"/>
                  <a:cs typeface="Arial" pitchFamily="34" charset="0"/>
                </a:rPr>
              </a:br>
              <a:r>
                <a:rPr lang="en-GB" sz="1600" b="1" dirty="0" err="1">
                  <a:solidFill>
                    <a:srgbClr val="990033"/>
                  </a:solidFill>
                  <a:latin typeface="Calibri" pitchFamily="34" charset="0"/>
                  <a:cs typeface="Arial" pitchFamily="34" charset="0"/>
                </a:rPr>
                <a:t>utvikling</a:t>
              </a:r>
              <a:endParaRPr kumimoji="0" lang="nb-NO" sz="1600" b="1" i="0" u="none" strike="noStrike" cap="none" normalizeH="0" baseline="0" dirty="0">
                <a:ln>
                  <a:noFill/>
                </a:ln>
                <a:solidFill>
                  <a:srgbClr val="990033"/>
                </a:solidFill>
                <a:effectLst/>
                <a:latin typeface="Arial" pitchFamily="34" charset="0"/>
                <a:cs typeface="Arial" pitchFamily="34" charset="0"/>
              </a:endParaRPr>
            </a:p>
          </p:txBody>
        </p:sp>
        <p:sp>
          <p:nvSpPr>
            <p:cNvPr id="4" name="Arc 11">
              <a:extLst>
                <a:ext uri="{FF2B5EF4-FFF2-40B4-BE49-F238E27FC236}">
                  <a16:creationId xmlns:a16="http://schemas.microsoft.com/office/drawing/2014/main" id="{111D1B91-95DC-4BE4-ADF0-964958904033}"/>
                </a:ext>
              </a:extLst>
            </p:cNvPr>
            <p:cNvSpPr>
              <a:spLocks/>
            </p:cNvSpPr>
            <p:nvPr/>
          </p:nvSpPr>
          <p:spPr bwMode="auto">
            <a:xfrm rot="13920600" flipH="1">
              <a:off x="4212196" y="3983078"/>
              <a:ext cx="1406677" cy="1516335"/>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nb-NO"/>
            </a:p>
          </p:txBody>
        </p:sp>
      </p:grpSp>
      <p:sp>
        <p:nvSpPr>
          <p:cNvPr id="6" name="Text Box 22">
            <a:extLst>
              <a:ext uri="{FF2B5EF4-FFF2-40B4-BE49-F238E27FC236}">
                <a16:creationId xmlns:a16="http://schemas.microsoft.com/office/drawing/2014/main" id="{F8AA955C-2A58-4969-AA8D-7ACD12AA806A}"/>
              </a:ext>
            </a:extLst>
          </p:cNvPr>
          <p:cNvSpPr txBox="1">
            <a:spLocks noChangeArrowheads="1"/>
          </p:cNvSpPr>
          <p:nvPr/>
        </p:nvSpPr>
        <p:spPr bwMode="auto">
          <a:xfrm>
            <a:off x="405283" y="4221088"/>
            <a:ext cx="3456384" cy="1446550"/>
          </a:xfrm>
          <a:prstGeom prst="rect">
            <a:avLst/>
          </a:prstGeom>
          <a:noFill/>
          <a:ln w="9525">
            <a:noFill/>
            <a:miter lim="800000"/>
            <a:headEnd/>
            <a:tailEnd/>
          </a:ln>
        </p:spPr>
        <p:txBody>
          <a:bodyPr wrap="square">
            <a:spAutoFit/>
          </a:bodyPr>
          <a:lstStyle/>
          <a:p>
            <a:r>
              <a:rPr lang="nb-NO" sz="1600" b="1" dirty="0">
                <a:solidFill>
                  <a:srgbClr val="7030A0"/>
                </a:solidFill>
              </a:rPr>
              <a:t>Organisasjonsutvikling begrunner rettslig endring</a:t>
            </a:r>
          </a:p>
          <a:p>
            <a:pPr marL="285750" indent="-285750">
              <a:buFont typeface="Wingdings" panose="05000000000000000000" pitchFamily="2" charset="2"/>
              <a:buChar char="ü"/>
            </a:pPr>
            <a:r>
              <a:rPr lang="nb-NO" sz="1400" dirty="0">
                <a:solidFill>
                  <a:srgbClr val="7030A0"/>
                </a:solidFill>
              </a:rPr>
              <a:t>Nye samarbeidsformer (portalløsninger, felles behandlingsansvar mv)</a:t>
            </a:r>
          </a:p>
          <a:p>
            <a:pPr marL="285750" indent="-285750">
              <a:buFont typeface="Wingdings" panose="05000000000000000000" pitchFamily="2" charset="2"/>
              <a:buChar char="ü"/>
            </a:pPr>
            <a:r>
              <a:rPr lang="nb-NO" sz="1400" dirty="0">
                <a:solidFill>
                  <a:srgbClr val="7030A0"/>
                </a:solidFill>
              </a:rPr>
              <a:t>Samhandlingskrav (taushetsplikter, informasjons-/rapporteringsplikter mv)</a:t>
            </a:r>
          </a:p>
        </p:txBody>
      </p:sp>
      <p:sp>
        <p:nvSpPr>
          <p:cNvPr id="7" name="Text Box 19">
            <a:extLst>
              <a:ext uri="{FF2B5EF4-FFF2-40B4-BE49-F238E27FC236}">
                <a16:creationId xmlns:a16="http://schemas.microsoft.com/office/drawing/2014/main" id="{200F5F41-8E13-4C7D-8A87-ACAB07B4E3A1}"/>
              </a:ext>
            </a:extLst>
          </p:cNvPr>
          <p:cNvSpPr txBox="1">
            <a:spLocks noChangeArrowheads="1"/>
          </p:cNvSpPr>
          <p:nvPr/>
        </p:nvSpPr>
        <p:spPr bwMode="auto">
          <a:xfrm>
            <a:off x="4978244" y="1986242"/>
            <a:ext cx="4165756" cy="984885"/>
          </a:xfrm>
          <a:prstGeom prst="rect">
            <a:avLst/>
          </a:prstGeom>
          <a:noFill/>
          <a:ln w="9525">
            <a:noFill/>
            <a:miter lim="800000"/>
            <a:headEnd/>
            <a:tailEnd/>
          </a:ln>
        </p:spPr>
        <p:txBody>
          <a:bodyPr wrap="none">
            <a:spAutoFit/>
          </a:bodyPr>
          <a:lstStyle/>
          <a:p>
            <a:r>
              <a:rPr lang="nb-NO" sz="1600" b="1" dirty="0">
                <a:solidFill>
                  <a:srgbClr val="990033"/>
                </a:solidFill>
              </a:rPr>
              <a:t>Regler krever organisatorisk endring</a:t>
            </a:r>
          </a:p>
          <a:p>
            <a:pPr marL="285750" indent="-285750">
              <a:buFont typeface="Wingdings" panose="05000000000000000000" pitchFamily="2" charset="2"/>
              <a:buChar char="ü"/>
            </a:pPr>
            <a:r>
              <a:rPr lang="nb-NO" sz="1400" dirty="0">
                <a:solidFill>
                  <a:srgbClr val="990033"/>
                </a:solidFill>
              </a:rPr>
              <a:t>Oppretter, nedlegger forvaltningsorgan mv.</a:t>
            </a:r>
          </a:p>
          <a:p>
            <a:pPr marL="285750" indent="-285750">
              <a:buFont typeface="Wingdings" panose="05000000000000000000" pitchFamily="2" charset="2"/>
              <a:buChar char="ü"/>
            </a:pPr>
            <a:r>
              <a:rPr lang="nb-NO" sz="1400" dirty="0">
                <a:solidFill>
                  <a:srgbClr val="990033"/>
                </a:solidFill>
              </a:rPr>
              <a:t>Krav til stillinger, ansvarsforhold mv (behandlings-</a:t>
            </a:r>
            <a:br>
              <a:rPr lang="nb-NO" sz="1400" dirty="0">
                <a:solidFill>
                  <a:srgbClr val="990033"/>
                </a:solidFill>
              </a:rPr>
            </a:br>
            <a:r>
              <a:rPr lang="nb-NO" sz="1400" dirty="0">
                <a:solidFill>
                  <a:srgbClr val="990033"/>
                </a:solidFill>
              </a:rPr>
              <a:t>ansvarlig, personvernombud)</a:t>
            </a:r>
          </a:p>
        </p:txBody>
      </p:sp>
    </p:spTree>
    <p:extLst>
      <p:ext uri="{BB962C8B-B14F-4D97-AF65-F5344CB8AC3E}">
        <p14:creationId xmlns:p14="http://schemas.microsoft.com/office/powerpoint/2010/main" val="19958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D3A3E9-D3B9-4F69-A0A3-C450AB598B66}"/>
              </a:ext>
            </a:extLst>
          </p:cNvPr>
          <p:cNvSpPr>
            <a:spLocks noGrp="1"/>
          </p:cNvSpPr>
          <p:nvPr>
            <p:ph type="title"/>
          </p:nvPr>
        </p:nvSpPr>
        <p:spPr/>
        <p:txBody>
          <a:bodyPr/>
          <a:lstStyle/>
          <a:p>
            <a:r>
              <a:rPr lang="nb-NO" sz="3200" dirty="0">
                <a:solidFill>
                  <a:srgbClr val="0070C0"/>
                </a:solidFill>
                <a:latin typeface="Calibri Light" panose="020F0302020204030204" pitchFamily="34" charset="0"/>
                <a:cs typeface="Calibri Light" panose="020F0302020204030204" pitchFamily="34" charset="0"/>
              </a:rPr>
              <a:t>Avsluttende anbefaling</a:t>
            </a:r>
          </a:p>
        </p:txBody>
      </p:sp>
      <p:sp>
        <p:nvSpPr>
          <p:cNvPr id="3" name="Plassholder for innhold 2">
            <a:extLst>
              <a:ext uri="{FF2B5EF4-FFF2-40B4-BE49-F238E27FC236}">
                <a16:creationId xmlns:a16="http://schemas.microsoft.com/office/drawing/2014/main" id="{586AAD1E-604D-47C1-99B4-3F29DAE7ECB6}"/>
              </a:ext>
            </a:extLst>
          </p:cNvPr>
          <p:cNvSpPr>
            <a:spLocks noGrp="1"/>
          </p:cNvSpPr>
          <p:nvPr>
            <p:ph idx="1"/>
          </p:nvPr>
        </p:nvSpPr>
        <p:spPr/>
        <p:txBody>
          <a:bodyPr>
            <a:normAutofit fontScale="62500" lnSpcReduction="20000"/>
          </a:bodyPr>
          <a:lstStyle/>
          <a:p>
            <a:r>
              <a:rPr lang="nb-NO" dirty="0">
                <a:latin typeface="Calibri Light" panose="020F0302020204030204" pitchFamily="34" charset="0"/>
                <a:cs typeface="Calibri Light" panose="020F0302020204030204" pitchFamily="34" charset="0"/>
              </a:rPr>
              <a:t>Forsøk alltid å bruke modellen for endringsprosesser i elektronisk forvaltning</a:t>
            </a:r>
          </a:p>
          <a:p>
            <a:pPr lvl="1"/>
            <a:r>
              <a:rPr lang="nb-NO" dirty="0">
                <a:latin typeface="Calibri Light" panose="020F0302020204030204" pitchFamily="34" charset="0"/>
                <a:cs typeface="Calibri Light" panose="020F0302020204030204" pitchFamily="34" charset="0"/>
              </a:rPr>
              <a:t>Teknologisk endring handler alltid også om organisatorisk og rettslig endring</a:t>
            </a:r>
          </a:p>
          <a:p>
            <a:pPr lvl="1"/>
            <a:r>
              <a:rPr lang="nb-NO" dirty="0">
                <a:latin typeface="Calibri Light" panose="020F0302020204030204" pitchFamily="34" charset="0"/>
                <a:cs typeface="Calibri Light" panose="020F0302020204030204" pitchFamily="34" charset="0"/>
              </a:rPr>
              <a:t>Organisatorisk endring handler alltid også om teknologisk og rettslig endring</a:t>
            </a:r>
          </a:p>
          <a:p>
            <a:pPr lvl="1"/>
            <a:r>
              <a:rPr lang="nb-NO" dirty="0">
                <a:latin typeface="Calibri Light" panose="020F0302020204030204" pitchFamily="34" charset="0"/>
                <a:cs typeface="Calibri Light" panose="020F0302020204030204" pitchFamily="34" charset="0"/>
              </a:rPr>
              <a:t>Rettslig endring handler alltid også om teknologisk og organisatorisk endring</a:t>
            </a:r>
          </a:p>
          <a:p>
            <a:r>
              <a:rPr lang="nb-NO" dirty="0">
                <a:latin typeface="Calibri Light" panose="020F0302020204030204" pitchFamily="34" charset="0"/>
                <a:cs typeface="Calibri Light" panose="020F0302020204030204" pitchFamily="34" charset="0"/>
              </a:rPr>
              <a:t>Prøv f.eks. å vurdere virkemidler i Digital agenda (jf. neste forelesning) i lys av denne modellen</a:t>
            </a:r>
          </a:p>
          <a:p>
            <a:pPr lvl="1"/>
            <a:r>
              <a:rPr lang="nb-NO" dirty="0">
                <a:latin typeface="Calibri Light" panose="020F0302020204030204" pitchFamily="34" charset="0"/>
                <a:cs typeface="Calibri Light" panose="020F0302020204030204" pitchFamily="34" charset="0"/>
              </a:rPr>
              <a:t>Hva er f.eks. juridiske, teknologiske og organisatoriske premisser og implikasjoner for utsagnet om at:</a:t>
            </a:r>
          </a:p>
          <a:p>
            <a:pPr marL="719138" lvl="1" indent="0" defTabSz="919163">
              <a:buNone/>
            </a:pPr>
            <a:r>
              <a:rPr lang="nb-NO" i="1" dirty="0">
                <a:solidFill>
                  <a:schemeClr val="bg2">
                    <a:lumMod val="50000"/>
                  </a:schemeClr>
                </a:solidFill>
              </a:rPr>
              <a:t>«Forvaltningen skal gjenbruke informasjon i stedet for å spørre brukerne på nytt om forhold de allerede har opplyst. Dette omtales gjerne som «kun én gang», og er </a:t>
            </a:r>
            <a:r>
              <a:rPr lang="nb-NO" i="1" dirty="0">
                <a:solidFill>
                  <a:schemeClr val="bg2">
                    <a:lumMod val="50000"/>
                  </a:schemeClr>
                </a:solidFill>
                <a:latin typeface="Calibri Light" panose="020F0302020204030204" pitchFamily="34" charset="0"/>
                <a:cs typeface="Calibri Light" panose="020F0302020204030204" pitchFamily="34" charset="0"/>
              </a:rPr>
              <a:t>en</a:t>
            </a:r>
            <a:r>
              <a:rPr lang="nb-NO" i="1" dirty="0">
                <a:solidFill>
                  <a:schemeClr val="bg2">
                    <a:lumMod val="50000"/>
                  </a:schemeClr>
                </a:solidFill>
              </a:rPr>
              <a:t> av regjeringens hovedprioriteringer i IKT-politikken.» </a:t>
            </a:r>
            <a:r>
              <a:rPr lang="nb-NO" sz="2200" dirty="0">
                <a:solidFill>
                  <a:schemeClr val="bg2">
                    <a:lumMod val="50000"/>
                  </a:schemeClr>
                </a:solidFill>
              </a:rPr>
              <a:t>(Digital agenda, kapittel 7) </a:t>
            </a:r>
          </a:p>
        </p:txBody>
      </p:sp>
    </p:spTree>
    <p:extLst>
      <p:ext uri="{BB962C8B-B14F-4D97-AF65-F5344CB8AC3E}">
        <p14:creationId xmlns:p14="http://schemas.microsoft.com/office/powerpoint/2010/main" val="61788860"/>
      </p:ext>
    </p:extLst>
  </p:cSld>
  <p:clrMapOvr>
    <a:masterClrMapping/>
  </p:clrMapOvr>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803</Words>
  <Application>Microsoft Office PowerPoint</Application>
  <PresentationFormat>Skjermfremvisning (4:3)</PresentationFormat>
  <Paragraphs>82</Paragraphs>
  <Slides>10</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Arial</vt:lpstr>
      <vt:lpstr>Calibri</vt:lpstr>
      <vt:lpstr>Calibri Light</vt:lpstr>
      <vt:lpstr>Times New Roman</vt:lpstr>
      <vt:lpstr>Wingdings</vt:lpstr>
      <vt:lpstr>Office-tema</vt:lpstr>
      <vt:lpstr>Introduksjon til FINF 4011: Systemutvikling, organisasjonsutvikling og regelverksutvikling</vt:lpstr>
      <vt:lpstr>Hva er elektronisk forvaltning?</vt:lpstr>
      <vt:lpstr>Definisjoner av elektronisk forvaltning</vt:lpstr>
      <vt:lpstr>Fortolkning av hva slags endringer/forbedringer regjeringen ønsker å oppnå</vt:lpstr>
      <vt:lpstr>Digresjon</vt:lpstr>
      <vt:lpstr>PowerPoint-presentasjon</vt:lpstr>
      <vt:lpstr>PowerPoint-presentasjon</vt:lpstr>
      <vt:lpstr>PowerPoint-presentasjon</vt:lpstr>
      <vt:lpstr>PowerPoint-presentasjon</vt:lpstr>
      <vt:lpstr>Avsluttende anbefaling</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Systemutvikling, organisasjonsutvikling og regelverksutvikling</dc:title>
  <dc:creator>Administrator</dc:creator>
  <cp:lastModifiedBy>dag wiese schartum</cp:lastModifiedBy>
  <cp:revision>39</cp:revision>
  <cp:lastPrinted>2009-08-17T18:52:07Z</cp:lastPrinted>
  <dcterms:created xsi:type="dcterms:W3CDTF">2009-08-17T18:19:48Z</dcterms:created>
  <dcterms:modified xsi:type="dcterms:W3CDTF">2017-08-16T22:17:15Z</dcterms:modified>
</cp:coreProperties>
</file>