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0" r:id="rId6"/>
    <p:sldId id="261" r:id="rId7"/>
    <p:sldId id="264" r:id="rId8"/>
    <p:sldId id="263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39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25.10.2017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68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25.10.2017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98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25.10.2017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76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25.10.2017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61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25.10.2017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12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25.10.2017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55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25.10.2017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49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25.10.2017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392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25.10.2017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685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25.10.2017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26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25.10.2017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3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D11F-AE10-4726-816D-73AFF8ABAD53}" type="datetimeFigureOut">
              <a:rPr lang="nb-NO" smtClean="0"/>
              <a:t>25.10.2017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7989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fi.no/sites/difino/files/erfaringsrapport_digitaliseringsradet.pdf" TargetMode="External"/><Relationship Id="rId2" Type="http://schemas.openxmlformats.org/officeDocument/2006/relationships/hyperlink" Target="https://www.prosjektveiviseren.no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35616"/>
            <a:ext cx="9144000" cy="1966421"/>
          </a:xfrm>
        </p:spPr>
        <p:txBody>
          <a:bodyPr>
            <a:normAutofit/>
          </a:bodyPr>
          <a:lstStyle/>
          <a:p>
            <a:r>
              <a:rPr lang="nb-NO" sz="3600" dirty="0"/>
              <a:t>FINF4011</a:t>
            </a:r>
            <a:br>
              <a:rPr lang="nb-NO" sz="3600" dirty="0"/>
            </a:br>
            <a:r>
              <a:rPr lang="nb-NO" sz="3600" b="1" dirty="0"/>
              <a:t>Teknologi, forvaltningspolitikk og styring</a:t>
            </a:r>
            <a:br>
              <a:rPr lang="nb-NO" sz="3600" b="1" dirty="0"/>
            </a:br>
            <a:r>
              <a:rPr lang="nb-NO" sz="2700" dirty="0"/>
              <a:t>Oppsummering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67260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6BE666-D27C-4136-8969-43BD02125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6903"/>
          </a:xfrm>
        </p:spPr>
        <p:txBody>
          <a:bodyPr>
            <a:normAutofit/>
          </a:bodyPr>
          <a:lstStyle/>
          <a:p>
            <a:r>
              <a:rPr lang="nb-NO" sz="3600" dirty="0"/>
              <a:t>Noen generelle kommentarer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0CA8C9-0C75-4E1F-B521-88E4F3EE6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217" y="1300766"/>
            <a:ext cx="10775324" cy="4876197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Forelesningene har vært veldig aktualitetsorientert</a:t>
            </a:r>
          </a:p>
          <a:p>
            <a:pPr lvl="1"/>
            <a:r>
              <a:rPr lang="nb-NO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Har valgt å bruke mye forelesningstid til gjesteforelesere (i mangel av litteratur om aktuelle spørsmål er forelesere eneste mulige kilde)</a:t>
            </a:r>
          </a:p>
          <a:p>
            <a:pPr lvl="1"/>
            <a:r>
              <a:rPr lang="nb-NO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Gjesteforelesernes presentasjoner er innholdsrike og godt egnet til å konkretisere og eksemplifisere overordnede problemstillinger i pensumlitteratur</a:t>
            </a:r>
          </a:p>
          <a:p>
            <a:pPr lvl="1"/>
            <a:r>
              <a:rPr lang="nb-NO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vil ikke bli gitt eksamensspørsmål som primært er basert på gjesteforelesninger; spørsmålene vil ta utgangspunkt i pensum</a:t>
            </a:r>
          </a:p>
          <a:p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Teknologiske elementer er mindre fremtredende enn kunnskapskravene tilsier</a:t>
            </a:r>
          </a:p>
          <a:p>
            <a:pPr lvl="1"/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Manglene gjelder både litteratur og forelesninger</a:t>
            </a:r>
          </a:p>
          <a:p>
            <a:pPr lvl="1"/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Ved utforming av eksamensspørsmålene vil jeg måtte ta hensyn til denne skjevheten</a:t>
            </a:r>
          </a:p>
          <a:p>
            <a:pPr lvl="1"/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Dere vil ikke få spørsmål som krever konkrete redegjørelser for teknologi ut over det som direkte er dekket av pensum (dvs. helt elementært, innen enkelte felt)</a:t>
            </a:r>
          </a:p>
          <a:p>
            <a:pPr lvl="1"/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Studenter med videre teknologikunnskaper fra annen utdanning ha en viss fordel ved eksamen, fordi de kan skrive mer utfyllende svar dersom oppgavespørsmålene åpner for teknologiske diskusjoner</a:t>
            </a:r>
          </a:p>
          <a:p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Nedenfor følger forslag til klassifisering av pensum </a:t>
            </a:r>
            <a:r>
              <a:rPr lang="nb-NO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ift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kunnskapskravene</a:t>
            </a: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Har klassifisert etter hovedinnhold/-vinkling</a:t>
            </a: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Noe pensum er komplekst og går på tvers av kunnskapskravene, og kunne derfor vært </a:t>
            </a:r>
            <a:r>
              <a:rPr lang="nb-NO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klassfisert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under flere krav (men det har jeg ikke gjort)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85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000" i="1" dirty="0">
                <a:solidFill>
                  <a:srgbClr val="C00000"/>
                </a:solidFill>
              </a:rPr>
              <a:t>Pensum relatert til kunnskapskrav</a:t>
            </a:r>
            <a:br>
              <a:rPr lang="nb-NO" sz="2800" dirty="0">
                <a:solidFill>
                  <a:srgbClr val="0070C0"/>
                </a:solidFill>
              </a:rPr>
            </a:br>
            <a:r>
              <a:rPr lang="nb-NO" sz="2800" dirty="0">
                <a:solidFill>
                  <a:srgbClr val="0070C0"/>
                </a:solidFill>
              </a:rPr>
              <a:t>«grunnleggende </a:t>
            </a:r>
            <a:r>
              <a:rPr lang="nb-NO" sz="2800" u="sng" dirty="0">
                <a:solidFill>
                  <a:srgbClr val="0070C0"/>
                </a:solidFill>
              </a:rPr>
              <a:t>kunnskaper om digital teknologi</a:t>
            </a:r>
            <a:r>
              <a:rPr lang="nb-NO" sz="2800" dirty="0">
                <a:solidFill>
                  <a:srgbClr val="0070C0"/>
                </a:solidFill>
              </a:rPr>
              <a:t>, særlig om databaser, programmering og internett»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F927118-BF94-47CD-A008-CB1E3F247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Skagestein (2002)</a:t>
            </a:r>
          </a:p>
          <a:p>
            <a:pPr lvl="1"/>
            <a:r>
              <a:rPr lang="nb-NO" dirty="0"/>
              <a:t>Generelt om informasjonssystemer</a:t>
            </a:r>
          </a:p>
          <a:p>
            <a:pPr lvl="1"/>
            <a:r>
              <a:rPr lang="nb-NO" dirty="0"/>
              <a:t>Om systemutvikling</a:t>
            </a:r>
          </a:p>
          <a:p>
            <a:pPr lvl="1"/>
            <a:r>
              <a:rPr lang="nb-NO" dirty="0"/>
              <a:t>Programmering</a:t>
            </a:r>
          </a:p>
          <a:p>
            <a:pPr lvl="1"/>
            <a:r>
              <a:rPr lang="nb-NO" dirty="0"/>
              <a:t>Arkitektur</a:t>
            </a:r>
          </a:p>
          <a:p>
            <a:pPr lvl="1"/>
            <a:r>
              <a:rPr lang="nb-NO" dirty="0"/>
              <a:t>Relasjonsdatabaser</a:t>
            </a:r>
          </a:p>
          <a:p>
            <a:pPr lvl="1"/>
            <a:r>
              <a:rPr lang="nb-NO" dirty="0"/>
              <a:t>Brukergrensesnitt</a:t>
            </a:r>
          </a:p>
          <a:p>
            <a:r>
              <a:rPr lang="nb-NO" dirty="0" err="1"/>
              <a:t>Hannemyr</a:t>
            </a:r>
            <a:r>
              <a:rPr lang="nb-NO" dirty="0"/>
              <a:t> (2005)</a:t>
            </a:r>
          </a:p>
          <a:p>
            <a:pPr lvl="1"/>
            <a:r>
              <a:rPr lang="nb-NO" dirty="0"/>
              <a:t>Internett, teknologi: </a:t>
            </a:r>
            <a:r>
              <a:rPr lang="nb-NO" dirty="0" err="1"/>
              <a:t>kap</a:t>
            </a:r>
            <a:r>
              <a:rPr lang="nb-NO" dirty="0"/>
              <a:t>. 2</a:t>
            </a:r>
          </a:p>
          <a:p>
            <a:endParaRPr lang="nb-NO" dirty="0"/>
          </a:p>
          <a:p>
            <a:r>
              <a:rPr lang="nb-NO" dirty="0"/>
              <a:t>KMD: Kartlegging og vurdering av stordata i offentlig sektor</a:t>
            </a:r>
          </a:p>
          <a:p>
            <a:pPr lvl="1"/>
            <a:r>
              <a:rPr lang="nb-NO" dirty="0" err="1"/>
              <a:t>Stordata</a:t>
            </a:r>
            <a:r>
              <a:rPr lang="nb-NO" dirty="0"/>
              <a:t>, maskinlæring, tingenes internett (</a:t>
            </a:r>
            <a:r>
              <a:rPr lang="nb-NO" dirty="0" err="1"/>
              <a:t>kap</a:t>
            </a:r>
            <a:r>
              <a:rPr lang="nb-NO" dirty="0"/>
              <a:t>. 3 og 4)</a:t>
            </a:r>
          </a:p>
        </p:txBody>
      </p:sp>
    </p:spTree>
    <p:extLst>
      <p:ext uri="{BB962C8B-B14F-4D97-AF65-F5344CB8AC3E}">
        <p14:creationId xmlns:p14="http://schemas.microsoft.com/office/powerpoint/2010/main" val="3056391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200" i="1" dirty="0">
                <a:solidFill>
                  <a:srgbClr val="C00000"/>
                </a:solidFill>
              </a:rPr>
              <a:t>Pensum relatert til kunnskapskrav, forts.</a:t>
            </a:r>
            <a:br>
              <a:rPr lang="nb-NO" sz="2800" dirty="0">
                <a:solidFill>
                  <a:srgbClr val="0070C0"/>
                </a:solidFill>
              </a:rPr>
            </a:br>
            <a:r>
              <a:rPr lang="nb-NO" sz="2800" dirty="0">
                <a:solidFill>
                  <a:srgbClr val="0070C0"/>
                </a:solidFill>
              </a:rPr>
              <a:t>«god oversikt og forståelse for </a:t>
            </a:r>
            <a:r>
              <a:rPr lang="nb-NO" sz="2800" u="sng" dirty="0">
                <a:solidFill>
                  <a:srgbClr val="0070C0"/>
                </a:solidFill>
              </a:rPr>
              <a:t>målsettinger</a:t>
            </a:r>
            <a:r>
              <a:rPr lang="nb-NO" sz="2800" dirty="0">
                <a:solidFill>
                  <a:srgbClr val="0070C0"/>
                </a:solidFill>
              </a:rPr>
              <a:t> og </a:t>
            </a:r>
            <a:r>
              <a:rPr lang="nb-NO" sz="2800" u="sng" dirty="0">
                <a:solidFill>
                  <a:srgbClr val="0070C0"/>
                </a:solidFill>
              </a:rPr>
              <a:t>forutsetninger</a:t>
            </a:r>
            <a:r>
              <a:rPr lang="nb-NO" sz="2800" dirty="0">
                <a:solidFill>
                  <a:srgbClr val="0070C0"/>
                </a:solidFill>
              </a:rPr>
              <a:t> for arbeidet med digitalisering i offentlig forvaltning»</a:t>
            </a:r>
            <a:br>
              <a:rPr lang="nb-NO" sz="2800" dirty="0">
                <a:solidFill>
                  <a:srgbClr val="0070C0"/>
                </a:solidFill>
              </a:rPr>
            </a:br>
            <a:endParaRPr lang="nb-NO" sz="2800" dirty="0">
              <a:solidFill>
                <a:srgbClr val="0070C0"/>
              </a:solidFill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2364CA9F-C70E-4695-9916-4CC3FD05A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KMD: Digital agenda for Norge</a:t>
            </a:r>
          </a:p>
          <a:p>
            <a:r>
              <a:rPr lang="nb-NO" dirty="0"/>
              <a:t>KMD: Digitaliseringsrundskrivet</a:t>
            </a:r>
          </a:p>
          <a:p>
            <a:r>
              <a:rPr lang="nb-NO" dirty="0"/>
              <a:t>KS: Digitaliseringsstrategi 2013 – 2016 for kommuner og fylkeskommuner</a:t>
            </a:r>
          </a:p>
          <a:p>
            <a:r>
              <a:rPr lang="nb-NO" dirty="0"/>
              <a:t>Gevinstrealisering</a:t>
            </a:r>
          </a:p>
          <a:p>
            <a:pPr lvl="1"/>
            <a:r>
              <a:rPr lang="nb-NO" sz="2300" dirty="0"/>
              <a:t>Gevinstrealisering i e-forvaltningsprosjekter. God teknologiledelse i praksis (Flak, </a:t>
            </a:r>
            <a:r>
              <a:rPr lang="nb-NO" sz="2300" dirty="0" err="1"/>
              <a:t>kap</a:t>
            </a:r>
            <a:r>
              <a:rPr lang="nb-NO" sz="2300" dirty="0"/>
              <a:t>. 1)</a:t>
            </a:r>
          </a:p>
          <a:p>
            <a:pPr lvl="1"/>
            <a:r>
              <a:rPr lang="nb-NO" sz="2300" dirty="0"/>
              <a:t>Samordna opptak: Gevinster for hvem og hvordan? (Flak, </a:t>
            </a:r>
            <a:r>
              <a:rPr lang="nb-NO" sz="2300" dirty="0" err="1"/>
              <a:t>kap</a:t>
            </a:r>
            <a:r>
              <a:rPr lang="nb-NO" sz="2300" dirty="0"/>
              <a:t>. 2)</a:t>
            </a:r>
          </a:p>
          <a:p>
            <a:r>
              <a:rPr lang="nb-NO" dirty="0"/>
              <a:t>Følstad, </a:t>
            </a:r>
            <a:r>
              <a:rPr lang="nb-NO" dirty="0" err="1"/>
              <a:t>Krogstie</a:t>
            </a:r>
            <a:r>
              <a:rPr lang="nb-NO" dirty="0"/>
              <a:t> og Skjetne</a:t>
            </a:r>
            <a:r>
              <a:rPr lang="nb-NO"/>
              <a:t>: Brukersentrert </a:t>
            </a:r>
            <a:r>
              <a:rPr lang="nb-NO" dirty="0"/>
              <a:t>utvikling av offentlige elektroniske tjenester</a:t>
            </a:r>
          </a:p>
          <a:p>
            <a:r>
              <a:rPr lang="en-US" dirty="0"/>
              <a:t>Schartum: Developing E-government Systems – Legal, Technological and Organizational Aspects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1850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200" i="1" dirty="0">
                <a:solidFill>
                  <a:srgbClr val="C00000"/>
                </a:solidFill>
              </a:rPr>
              <a:t>Pensum relatert til kunnskapskrav, forts.</a:t>
            </a:r>
            <a:br>
              <a:rPr lang="nb-NO" sz="2800" dirty="0">
                <a:solidFill>
                  <a:srgbClr val="0070C0"/>
                </a:solidFill>
              </a:rPr>
            </a:br>
            <a:r>
              <a:rPr lang="nb-NO" sz="2800" dirty="0">
                <a:solidFill>
                  <a:srgbClr val="0070C0"/>
                </a:solidFill>
              </a:rPr>
              <a:t>«god oversikt og forståelse for </a:t>
            </a:r>
            <a:r>
              <a:rPr lang="nb-NO" sz="2800" u="sng" dirty="0">
                <a:solidFill>
                  <a:srgbClr val="0070C0"/>
                </a:solidFill>
              </a:rPr>
              <a:t>virkemiddelbruken</a:t>
            </a:r>
            <a:r>
              <a:rPr lang="nb-NO" sz="2800" dirty="0">
                <a:solidFill>
                  <a:srgbClr val="0070C0"/>
                </a:solidFill>
              </a:rPr>
              <a:t> i digitaliseringsarbeidet i offentlig forvaltning, herunder </a:t>
            </a:r>
            <a:r>
              <a:rPr lang="nb-NO" sz="2800" u="sng" dirty="0">
                <a:solidFill>
                  <a:srgbClr val="0070C0"/>
                </a:solidFill>
              </a:rPr>
              <a:t>problemer</a:t>
            </a:r>
            <a:r>
              <a:rPr lang="nb-NO" sz="2800" dirty="0">
                <a:solidFill>
                  <a:srgbClr val="0070C0"/>
                </a:solidFill>
              </a:rPr>
              <a:t> knyttet til virkemiddelbruken»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9B6E33E-A9AB-4F57-B798-2AA227C3E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Difi</a:t>
            </a:r>
            <a:r>
              <a:rPr lang="nb-NO" dirty="0"/>
              <a:t>: </a:t>
            </a:r>
            <a:r>
              <a:rPr lang="nb-NO" dirty="0">
                <a:hlinkClick r:id="rId2"/>
              </a:rPr>
              <a:t>Prosjektveiviseren</a:t>
            </a:r>
            <a:r>
              <a:rPr lang="nb-NO" dirty="0"/>
              <a:t>, Jf. Nørves forelesning</a:t>
            </a:r>
          </a:p>
          <a:p>
            <a:r>
              <a:rPr lang="nb-NO" dirty="0"/>
              <a:t>Digitaliseringsrådet. </a:t>
            </a:r>
            <a:r>
              <a:rPr lang="nb-NO" dirty="0">
                <a:hlinkClick r:id="rId3"/>
              </a:rPr>
              <a:t>Erfaringsrapport 2016</a:t>
            </a:r>
            <a:endParaRPr lang="nb-NO" dirty="0"/>
          </a:p>
          <a:p>
            <a:r>
              <a:rPr lang="nb-NO"/>
              <a:t>Riksrevisjonen: Riksrevisjonens undersøkelse av digitalisering av kommunale tjenester</a:t>
            </a:r>
          </a:p>
          <a:p>
            <a:r>
              <a:rPr lang="nb-NO"/>
              <a:t>Elgesem</a:t>
            </a:r>
            <a:r>
              <a:rPr lang="nb-NO" dirty="0"/>
              <a:t>: Lik tilgang for alle?</a:t>
            </a:r>
          </a:p>
          <a:p>
            <a:r>
              <a:rPr lang="nb-NO" dirty="0"/>
              <a:t>Schartum og Eide: Om forholdet mellom systemutvikling og regelverksutvikling</a:t>
            </a:r>
          </a:p>
          <a:p>
            <a:r>
              <a:rPr lang="nb-NO" dirty="0"/>
              <a:t>Schartum og Jansen: Elektronisk forvaltning og jus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038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16472"/>
            <a:ext cx="10663990" cy="854075"/>
          </a:xfrm>
        </p:spPr>
        <p:txBody>
          <a:bodyPr>
            <a:normAutofit fontScale="90000"/>
          </a:bodyPr>
          <a:lstStyle/>
          <a:p>
            <a:r>
              <a:rPr lang="nb-NO" sz="2200" i="1" dirty="0">
                <a:solidFill>
                  <a:srgbClr val="C00000"/>
                </a:solidFill>
              </a:rPr>
              <a:t>Pensum relatert til kunnskapskrav, forts.</a:t>
            </a:r>
            <a:br>
              <a:rPr lang="nb-NO" sz="2800" dirty="0">
                <a:solidFill>
                  <a:srgbClr val="0070C0"/>
                </a:solidFill>
              </a:rPr>
            </a:br>
            <a:r>
              <a:rPr lang="nb-NO" sz="2800" dirty="0">
                <a:solidFill>
                  <a:srgbClr val="0070C0"/>
                </a:solidFill>
              </a:rPr>
              <a:t>«god oversikt over </a:t>
            </a:r>
            <a:r>
              <a:rPr lang="nb-NO" sz="2800" u="sng" dirty="0">
                <a:solidFill>
                  <a:srgbClr val="0070C0"/>
                </a:solidFill>
              </a:rPr>
              <a:t>status</a:t>
            </a:r>
            <a:r>
              <a:rPr lang="nb-NO" sz="2800" dirty="0">
                <a:solidFill>
                  <a:srgbClr val="0070C0"/>
                </a:solidFill>
              </a:rPr>
              <a:t> og </a:t>
            </a:r>
            <a:r>
              <a:rPr lang="nb-NO" sz="2800" u="sng" dirty="0">
                <a:solidFill>
                  <a:srgbClr val="0070C0"/>
                </a:solidFill>
              </a:rPr>
              <a:t>utviklingstrekk</a:t>
            </a:r>
            <a:r>
              <a:rPr lang="nb-NO" sz="2800" dirty="0">
                <a:solidFill>
                  <a:srgbClr val="0070C0"/>
                </a:solidFill>
              </a:rPr>
              <a:t> for den informasjonsteknologiske utviklingen i offentlig forvaltning»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5C711B0-10CF-4018-B33F-5FB887081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Jansen: Fra EMMA til </a:t>
            </a:r>
            <a:r>
              <a:rPr lang="nb-NO" dirty="0" err="1"/>
              <a:t>Altinn</a:t>
            </a:r>
            <a:endParaRPr lang="nb-NO" dirty="0"/>
          </a:p>
          <a:p>
            <a:r>
              <a:rPr lang="nb-NO" dirty="0" err="1"/>
              <a:t>Difi</a:t>
            </a:r>
            <a:r>
              <a:rPr lang="nb-NO" dirty="0"/>
              <a:t> 2017: Oversikt over prosjekter med støtte </a:t>
            </a:r>
            <a:r>
              <a:rPr lang="nb-NO" dirty="0" err="1"/>
              <a:t>frå</a:t>
            </a:r>
            <a:r>
              <a:rPr lang="nb-NO" dirty="0"/>
              <a:t> Medfinansieringsordningen 2017 (jf. ?? Forelesning)</a:t>
            </a:r>
          </a:p>
          <a:p>
            <a:r>
              <a:rPr lang="nb-NO" dirty="0"/>
              <a:t>Digitaliseringsrådet. Erfaringsrapport 2016</a:t>
            </a:r>
          </a:p>
          <a:p>
            <a:r>
              <a:rPr lang="nb-NO" dirty="0"/>
              <a:t>KMD: Kartlegging og vurdering av stordata i offentlig sektor</a:t>
            </a:r>
          </a:p>
          <a:p>
            <a:r>
              <a:rPr lang="nb-NO" dirty="0"/>
              <a:t>KS FoU: Digitale konsekvenser av en kommunesammenslåing</a:t>
            </a:r>
          </a:p>
          <a:p>
            <a:r>
              <a:rPr lang="nb-NO" dirty="0"/>
              <a:t>Bygstad, B. og G. </a:t>
            </a:r>
            <a:r>
              <a:rPr lang="nb-NO" dirty="0" err="1"/>
              <a:t>Lanestedt</a:t>
            </a:r>
            <a:r>
              <a:rPr lang="nb-NO" dirty="0"/>
              <a:t>, Informasjonsinfrastrukturer utfordrer byråkratiet</a:t>
            </a:r>
          </a:p>
          <a:p>
            <a:r>
              <a:rPr lang="en-US" dirty="0" err="1"/>
              <a:t>Hanseth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Lyytinen</a:t>
            </a:r>
            <a:r>
              <a:rPr lang="en-US" dirty="0"/>
              <a:t>, Theorizing about the Design of Information Infrastructures</a:t>
            </a:r>
          </a:p>
          <a:p>
            <a:r>
              <a:rPr lang="en-US" dirty="0" err="1"/>
              <a:t>Hornes</a:t>
            </a:r>
            <a:r>
              <a:rPr lang="en-US" dirty="0"/>
              <a:t>, Jansen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Langeland</a:t>
            </a:r>
            <a:r>
              <a:rPr lang="en-US" dirty="0"/>
              <a:t>, How to Develop an Open and Flexible information Infrastructure for the Public Sector?</a:t>
            </a:r>
          </a:p>
          <a:p>
            <a:r>
              <a:rPr lang="en-US" dirty="0" err="1"/>
              <a:t>Sørlie</a:t>
            </a:r>
            <a:r>
              <a:rPr lang="en-US" dirty="0"/>
              <a:t>: </a:t>
            </a:r>
            <a:r>
              <a:rPr lang="en-US" dirty="0" err="1"/>
              <a:t>Grunndata</a:t>
            </a:r>
            <a:r>
              <a:rPr lang="en-US" dirty="0"/>
              <a:t>: E-</a:t>
            </a:r>
            <a:r>
              <a:rPr lang="en-US" dirty="0" err="1"/>
              <a:t>forvaltningens</a:t>
            </a:r>
            <a:r>
              <a:rPr lang="en-US" dirty="0"/>
              <a:t> </a:t>
            </a:r>
            <a:r>
              <a:rPr lang="en-US" dirty="0" err="1"/>
              <a:t>råvare</a:t>
            </a:r>
            <a:endParaRPr lang="en-US" dirty="0"/>
          </a:p>
          <a:p>
            <a:r>
              <a:rPr lang="nb-NO" dirty="0"/>
              <a:t>B.H. </a:t>
            </a:r>
            <a:r>
              <a:rPr lang="nb-NO" dirty="0" err="1"/>
              <a:t>Hildonen</a:t>
            </a:r>
            <a:r>
              <a:rPr lang="nb-NO" dirty="0"/>
              <a:t> og S. Gulstuen, Kartlegging av automatiserte avgjørelser i offentlig forvaltning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3874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Formuler inntil 5 prioriterte forslag til forbedringer</a:t>
            </a:r>
          </a:p>
          <a:p>
            <a:r>
              <a:rPr lang="nb-NO" dirty="0"/>
              <a:t>Sett samlet karakter for følgende elementer:</a:t>
            </a:r>
          </a:p>
          <a:p>
            <a:pPr lvl="1"/>
            <a:r>
              <a:rPr lang="nb-NO" dirty="0"/>
              <a:t>Emne som helhet</a:t>
            </a:r>
          </a:p>
          <a:p>
            <a:pPr lvl="1"/>
            <a:r>
              <a:rPr lang="nb-NO" dirty="0"/>
              <a:t>Pensum</a:t>
            </a:r>
          </a:p>
          <a:p>
            <a:pPr lvl="1"/>
            <a:r>
              <a:rPr lang="nb-NO" dirty="0"/>
              <a:t>Undervisning</a:t>
            </a:r>
          </a:p>
          <a:p>
            <a:pPr lvl="1"/>
            <a:r>
              <a:rPr lang="nb-NO" dirty="0"/>
              <a:t>Obligatoriske oppgaver</a:t>
            </a:r>
          </a:p>
          <a:p>
            <a:pPr marL="0" indent="0">
              <a:buNone/>
            </a:pPr>
            <a:r>
              <a:rPr lang="nb-NO" sz="2400" i="1" dirty="0"/>
              <a:t>(skala: 1 – 5, der 5 er best)</a:t>
            </a:r>
          </a:p>
          <a:p>
            <a:pPr lvl="1"/>
            <a:endParaRPr lang="nb-NO" dirty="0"/>
          </a:p>
          <a:p>
            <a:r>
              <a:rPr lang="nb-NO" sz="2400" dirty="0"/>
              <a:t>Send inn til Torgeir </a:t>
            </a:r>
            <a:r>
              <a:rPr lang="nb-NO" sz="2400" dirty="0" err="1"/>
              <a:t>Boldvik</a:t>
            </a:r>
            <a:r>
              <a:rPr lang="nb-NO" sz="2400" dirty="0"/>
              <a:t> &lt;torgeir.boldvik@jus.uio.no&gt;, innen fredag 27.10</a:t>
            </a:r>
          </a:p>
        </p:txBody>
      </p:sp>
    </p:spTree>
    <p:extLst>
      <p:ext uri="{BB962C8B-B14F-4D97-AF65-F5344CB8AC3E}">
        <p14:creationId xmlns:p14="http://schemas.microsoft.com/office/powerpoint/2010/main" val="1428176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4 timers digital skoleeksamen den 22. november kl. 09.00</a:t>
            </a:r>
          </a:p>
          <a:p>
            <a:r>
              <a:rPr lang="nb-NO" dirty="0"/>
              <a:t>To- eller flerdelt oppgave</a:t>
            </a:r>
          </a:p>
          <a:p>
            <a:r>
              <a:rPr lang="nb-NO" dirty="0"/>
              <a:t>Vekt på drøftelser og anvendelser av pensum</a:t>
            </a:r>
          </a:p>
          <a:p>
            <a:r>
              <a:rPr lang="nb-NO" dirty="0"/>
              <a:t>Hjelpemidler</a:t>
            </a:r>
          </a:p>
          <a:p>
            <a:pPr lvl="1"/>
            <a:r>
              <a:rPr lang="nb-NO" dirty="0"/>
              <a:t>Ordbøker</a:t>
            </a:r>
          </a:p>
          <a:p>
            <a:r>
              <a:rPr lang="nb-NO" dirty="0"/>
              <a:t>Trøsterunde ca. 15 minutter etter at oppgaven er gitt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588</Words>
  <Application>Microsoft Office PowerPoint</Application>
  <PresentationFormat>Widescreen</PresentationFormat>
  <Paragraphs>73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FINF4011 Teknologi, forvaltningspolitikk og styring Oppsummering</vt:lpstr>
      <vt:lpstr>Noen generelle kommentarer</vt:lpstr>
      <vt:lpstr>Pensum relatert til kunnskapskrav «grunnleggende kunnskaper om digital teknologi, særlig om databaser, programmering og internett»</vt:lpstr>
      <vt:lpstr>Pensum relatert til kunnskapskrav, forts. «god oversikt og forståelse for målsettinger og forutsetninger for arbeidet med digitalisering i offentlig forvaltning» </vt:lpstr>
      <vt:lpstr>Pensum relatert til kunnskapskrav, forts. «god oversikt og forståelse for virkemiddelbruken i digitaliseringsarbeidet i offentlig forvaltning, herunder problemer knyttet til virkemiddelbruken»</vt:lpstr>
      <vt:lpstr>Pensum relatert til kunnskapskrav, forts. «god oversikt over status og utviklingstrekk for den informasjonsteknologiske utviklingen i offentlig forvaltning»</vt:lpstr>
      <vt:lpstr>Evaluering</vt:lpstr>
      <vt:lpstr>Om eksamen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FINF4012 Oppsummering</dc:title>
  <dc:creator>Dag Wiese Schartum</dc:creator>
  <cp:lastModifiedBy>dag wiese schartum</cp:lastModifiedBy>
  <cp:revision>32</cp:revision>
  <dcterms:created xsi:type="dcterms:W3CDTF">2017-10-23T09:17:50Z</dcterms:created>
  <dcterms:modified xsi:type="dcterms:W3CDTF">2017-10-25T22:25:32Z</dcterms:modified>
</cp:coreProperties>
</file>