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71" r:id="rId5"/>
    <p:sldId id="260" r:id="rId6"/>
    <p:sldId id="259" r:id="rId7"/>
    <p:sldId id="258" r:id="rId8"/>
    <p:sldId id="272" r:id="rId9"/>
    <p:sldId id="269"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4" d="100"/>
          <a:sy n="104" d="100"/>
        </p:scale>
        <p:origin x="6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A1E863-CDD6-4E07-8253-00A6BDA18E7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FA42786-0527-4AE5-858C-9282DA9844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2BEA462-8F0B-4F91-91B3-937ED6479DCD}"/>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9BDB18A4-8192-4CB6-BF2E-A35B162403C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D3F472E-1F9E-44E7-BD26-08BF4D2D8848}"/>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343929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E0BD45-03A5-4D9B-A096-B75D58CE4AD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99E002-E922-4154-8128-2B81F1056D8E}"/>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E019462-5943-46E0-A743-588615539CD5}"/>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9F574827-78A0-481A-B3A5-438C2E4EA84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9257E8C-A12D-48C6-9B9A-35CFCBBBE7FC}"/>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3667615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B50FD6-6846-476B-AB63-B6F08CA72A4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CBA0BC5-4FE1-4987-B006-17775FF994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190130E-19C4-4B82-91B8-3DB34B445BC7}"/>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66868F10-0467-4891-A21D-1C895E021BB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F13405C-D848-4DAE-B9BD-8C8658A80C9B}"/>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143186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B8DC05-4B2D-4C00-AA00-3566E6B36E6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EC91654-85AA-44EA-9A39-333C28C254D6}"/>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88F4EF1-208E-4FBD-A92D-BB6C619DC6F3}"/>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21308F9-D58A-4D07-8722-1708E8C23AF8}"/>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6" name="Plassholder for bunntekst 5">
            <a:extLst>
              <a:ext uri="{FF2B5EF4-FFF2-40B4-BE49-F238E27FC236}">
                <a16:creationId xmlns:a16="http://schemas.microsoft.com/office/drawing/2014/main" id="{DA3E3081-2E5A-4397-9335-46CEF5BCDB6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09D9A0A-0440-41E2-8B20-31A75809A339}"/>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12588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98692D-8870-4DF0-B2FB-424AF2799F5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85B8ED9-A84D-4AC0-93F8-CB3156584F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32849DE-6393-4E8D-B46F-D06CFF5FE146}"/>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04871D6-107D-4093-81C6-A48324BBCF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727DFC96-5237-4735-B540-538146D0F329}"/>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CAFE69D-3D1C-4BB2-B288-BAE6E2B290BF}"/>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8" name="Plassholder for bunntekst 7">
            <a:extLst>
              <a:ext uri="{FF2B5EF4-FFF2-40B4-BE49-F238E27FC236}">
                <a16:creationId xmlns:a16="http://schemas.microsoft.com/office/drawing/2014/main" id="{7A8B01A2-1FC8-499D-A657-5673733ED87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B3634D3-1B5A-41CE-B19B-D94410C7A080}"/>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991631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9248E2-8BF8-4295-A468-B9A2C6993EC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72CDD7D-227E-4E9C-9ABC-D69827E93BD1}"/>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4" name="Plassholder for bunntekst 3">
            <a:extLst>
              <a:ext uri="{FF2B5EF4-FFF2-40B4-BE49-F238E27FC236}">
                <a16:creationId xmlns:a16="http://schemas.microsoft.com/office/drawing/2014/main" id="{DFD3450D-ACC4-498B-B1A5-F0F6E7E0F48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871D31C-B4CB-4FE8-9DE7-74F2E5E1DD1B}"/>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4057177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1093BF3-172E-4FB8-9A43-5BE991B5A7FD}"/>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3" name="Plassholder for bunntekst 2">
            <a:extLst>
              <a:ext uri="{FF2B5EF4-FFF2-40B4-BE49-F238E27FC236}">
                <a16:creationId xmlns:a16="http://schemas.microsoft.com/office/drawing/2014/main" id="{324B02B2-8B83-49AB-B7BF-B02AB0D7C8F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E452730-72DF-4119-9AB3-5F0AB38CD66C}"/>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4083014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307834-CB71-4EF7-AF61-C8E9D07B0FE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17996CE-763D-4758-B1FC-2516392031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E8B86EA-9E38-4BED-BA6B-8F19978614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BB64ADFE-8471-4214-B5EA-457DDA27C410}"/>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6" name="Plassholder for bunntekst 5">
            <a:extLst>
              <a:ext uri="{FF2B5EF4-FFF2-40B4-BE49-F238E27FC236}">
                <a16:creationId xmlns:a16="http://schemas.microsoft.com/office/drawing/2014/main" id="{68C2ACF9-C4B9-4A65-9985-4FDF0019C54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F52C76B-DD7E-4630-9937-ED3575A7B9B4}"/>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2543676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B2923F-A4D4-4AC0-8450-3F70B8FFE56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2E1E5CE-8DD8-44E4-8AC7-0FB96000D3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31EC64DD-19D2-4813-9A29-0E379E483F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ECCA8860-E450-42D4-935B-CF2377A76215}"/>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6" name="Plassholder for bunntekst 5">
            <a:extLst>
              <a:ext uri="{FF2B5EF4-FFF2-40B4-BE49-F238E27FC236}">
                <a16:creationId xmlns:a16="http://schemas.microsoft.com/office/drawing/2014/main" id="{7E003D88-7563-4093-AF27-E46246B337D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915F7CB-418E-4F2D-8D65-02816B62C507}"/>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413018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70E9B7-31E9-4657-A682-C6740CF1F98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B21225B-B074-4339-9D3D-67A82B6FFA80}"/>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EA1719-F696-4E1F-930B-9C4A1C08F01E}"/>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943C55C9-95D9-4834-AD04-4BCE291AFF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32BC9B0-C80B-4ACC-A3DE-6D40DAEE3F50}"/>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4237047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0394D36-4D84-4327-A3F3-65929D62CA71}"/>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0FAA9FE-249E-4C1C-9940-BF19889DC774}"/>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45D63E2-EE15-45A3-86FD-F6E6BD34A2E2}"/>
              </a:ext>
            </a:extLst>
          </p:cNvPr>
          <p:cNvSpPr>
            <a:spLocks noGrp="1"/>
          </p:cNvSpPr>
          <p:nvPr>
            <p:ph type="dt" sz="half" idx="10"/>
          </p:nvPr>
        </p:nvSpPr>
        <p:spPr/>
        <p:txBody>
          <a:body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31758C46-7457-4930-A583-647412C4985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9359C77-80E2-49C6-A446-D8EE8181AFA3}"/>
              </a:ext>
            </a:extLst>
          </p:cNvPr>
          <p:cNvSpPr>
            <a:spLocks noGrp="1"/>
          </p:cNvSpPr>
          <p:nvPr>
            <p:ph type="sldNum" sz="quarter" idx="12"/>
          </p:nvPr>
        </p:nvSpPr>
        <p:spPr/>
        <p:txBody>
          <a:bodyPr/>
          <a:lstStyle/>
          <a:p>
            <a:fld id="{01A6DFB1-F2F2-4D42-A00D-170451D8541C}" type="slidenum">
              <a:rPr lang="nb-NO" smtClean="0"/>
              <a:t>‹#›</a:t>
            </a:fld>
            <a:endParaRPr lang="nb-NO"/>
          </a:p>
        </p:txBody>
      </p:sp>
    </p:spTree>
    <p:extLst>
      <p:ext uri="{BB962C8B-B14F-4D97-AF65-F5344CB8AC3E}">
        <p14:creationId xmlns:p14="http://schemas.microsoft.com/office/powerpoint/2010/main" val="1989510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224ADDB-F762-421B-9352-9BF3BC04F991}" type="slidenum">
              <a:rPr lang="nb-NO"/>
              <a:pPr>
                <a:defRPr/>
              </a:pPr>
              <a:t>‹#›</a:t>
            </a:fld>
            <a:endParaRPr lang="nb-NO"/>
          </a:p>
        </p:txBody>
      </p:sp>
    </p:spTree>
    <p:extLst>
      <p:ext uri="{BB962C8B-B14F-4D97-AF65-F5344CB8AC3E}">
        <p14:creationId xmlns:p14="http://schemas.microsoft.com/office/powerpoint/2010/main" val="409819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E495011-3B57-4FCF-8C89-41F94E2C6691}" type="slidenum">
              <a:rPr lang="nb-NO"/>
              <a:pPr>
                <a:defRPr/>
              </a:pPr>
              <a:t>‹#›</a:t>
            </a:fld>
            <a:endParaRPr lang="nb-NO"/>
          </a:p>
        </p:txBody>
      </p:sp>
    </p:spTree>
    <p:extLst>
      <p:ext uri="{BB962C8B-B14F-4D97-AF65-F5344CB8AC3E}">
        <p14:creationId xmlns:p14="http://schemas.microsoft.com/office/powerpoint/2010/main" val="938915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BFC5419-BF3E-4908-B403-9A87B2483996}" type="slidenum">
              <a:rPr lang="nb-NO"/>
              <a:pPr>
                <a:defRPr/>
              </a:pPr>
              <a:t>‹#›</a:t>
            </a:fld>
            <a:endParaRPr lang="nb-NO"/>
          </a:p>
        </p:txBody>
      </p:sp>
    </p:spTree>
    <p:extLst>
      <p:ext uri="{BB962C8B-B14F-4D97-AF65-F5344CB8AC3E}">
        <p14:creationId xmlns:p14="http://schemas.microsoft.com/office/powerpoint/2010/main" val="147102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F7597E8C-2FCA-4691-943E-F42F00EA12A1}" type="slidenum">
              <a:rPr lang="nb-NO"/>
              <a:pPr>
                <a:defRPr/>
              </a:pPr>
              <a:t>‹#›</a:t>
            </a:fld>
            <a:endParaRPr lang="nb-NO"/>
          </a:p>
        </p:txBody>
      </p:sp>
    </p:spTree>
    <p:extLst>
      <p:ext uri="{BB962C8B-B14F-4D97-AF65-F5344CB8AC3E}">
        <p14:creationId xmlns:p14="http://schemas.microsoft.com/office/powerpoint/2010/main" val="2571602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8"/>
            <a:ext cx="109728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BCF7D76A-4624-4B1C-8C17-C6144848B58B}" type="slidenum">
              <a:rPr lang="nb-NO"/>
              <a:pPr>
                <a:defRPr/>
              </a:pPr>
              <a:t>‹#›</a:t>
            </a:fld>
            <a:endParaRPr lang="nb-NO"/>
          </a:p>
        </p:txBody>
      </p:sp>
    </p:spTree>
    <p:extLst>
      <p:ext uri="{BB962C8B-B14F-4D97-AF65-F5344CB8AC3E}">
        <p14:creationId xmlns:p14="http://schemas.microsoft.com/office/powerpoint/2010/main" val="2067995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C09FEDCD-7BFC-4F09-AEF1-F32C34B5BC16}" type="slidenum">
              <a:rPr lang="nb-NO"/>
              <a:pPr>
                <a:defRPr/>
              </a:pPr>
              <a:t>‹#›</a:t>
            </a:fld>
            <a:endParaRPr lang="nb-NO"/>
          </a:p>
        </p:txBody>
      </p:sp>
    </p:spTree>
    <p:extLst>
      <p:ext uri="{BB962C8B-B14F-4D97-AF65-F5344CB8AC3E}">
        <p14:creationId xmlns:p14="http://schemas.microsoft.com/office/powerpoint/2010/main" val="824669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CDBAB635-DCFE-4497-B668-86A12DEE13C1}" type="slidenum">
              <a:rPr lang="nb-NO"/>
              <a:pPr>
                <a:defRPr/>
              </a:pPr>
              <a:t>‹#›</a:t>
            </a:fld>
            <a:endParaRPr lang="nb-NO"/>
          </a:p>
        </p:txBody>
      </p:sp>
    </p:spTree>
    <p:extLst>
      <p:ext uri="{BB962C8B-B14F-4D97-AF65-F5344CB8AC3E}">
        <p14:creationId xmlns:p14="http://schemas.microsoft.com/office/powerpoint/2010/main" val="1552795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679538B7-7166-41FB-960B-D7EF0AF5BA13}" type="slidenum">
              <a:rPr lang="nb-NO"/>
              <a:pPr>
                <a:defRPr/>
              </a:pPr>
              <a:t>‹#›</a:t>
            </a:fld>
            <a:endParaRPr lang="nb-NO"/>
          </a:p>
        </p:txBody>
      </p:sp>
    </p:spTree>
    <p:extLst>
      <p:ext uri="{BB962C8B-B14F-4D97-AF65-F5344CB8AC3E}">
        <p14:creationId xmlns:p14="http://schemas.microsoft.com/office/powerpoint/2010/main" val="856122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98EE8629-3473-47AD-917B-B394A80AD09B}" type="slidenum">
              <a:rPr lang="nb-NO"/>
              <a:pPr>
                <a:defRPr/>
              </a:pPr>
              <a:t>‹#›</a:t>
            </a:fld>
            <a:endParaRPr lang="nb-NO"/>
          </a:p>
        </p:txBody>
      </p:sp>
    </p:spTree>
    <p:extLst>
      <p:ext uri="{BB962C8B-B14F-4D97-AF65-F5344CB8AC3E}">
        <p14:creationId xmlns:p14="http://schemas.microsoft.com/office/powerpoint/2010/main" val="673150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B381074D-091E-4B2C-99C0-7134B13B4047}" type="slidenum">
              <a:rPr lang="nb-NO"/>
              <a:pPr>
                <a:defRPr/>
              </a:pPr>
              <a:t>‹#›</a:t>
            </a:fld>
            <a:endParaRPr lang="nb-NO"/>
          </a:p>
        </p:txBody>
      </p:sp>
    </p:spTree>
    <p:extLst>
      <p:ext uri="{BB962C8B-B14F-4D97-AF65-F5344CB8AC3E}">
        <p14:creationId xmlns:p14="http://schemas.microsoft.com/office/powerpoint/2010/main" val="3588765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686800" y="609600"/>
            <a:ext cx="25908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914400" y="609600"/>
            <a:ext cx="75692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C93A6CF7-4B40-42BB-8F83-3B1F26B49374}" type="slidenum">
              <a:rPr lang="nb-NO"/>
              <a:pPr>
                <a:defRPr/>
              </a:pPr>
              <a:t>‹#›</a:t>
            </a:fld>
            <a:endParaRPr lang="nb-NO"/>
          </a:p>
        </p:txBody>
      </p:sp>
    </p:spTree>
    <p:extLst>
      <p:ext uri="{BB962C8B-B14F-4D97-AF65-F5344CB8AC3E}">
        <p14:creationId xmlns:p14="http://schemas.microsoft.com/office/powerpoint/2010/main" val="3664788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A1E85B9-3845-4935-AC97-0895AA2167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90F2D89-C344-4A94-BB38-16D4BF6BF4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77BE635-F959-4188-87AB-C6E198FC2E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548993-F1A7-4848-8F34-B1A8CD2BAB5A}" type="datetimeFigureOut">
              <a:rPr lang="nb-NO" smtClean="0"/>
              <a:t>12.09.2018</a:t>
            </a:fld>
            <a:endParaRPr lang="nb-NO"/>
          </a:p>
        </p:txBody>
      </p:sp>
      <p:sp>
        <p:nvSpPr>
          <p:cNvPr id="5" name="Plassholder for bunntekst 4">
            <a:extLst>
              <a:ext uri="{FF2B5EF4-FFF2-40B4-BE49-F238E27FC236}">
                <a16:creationId xmlns:a16="http://schemas.microsoft.com/office/drawing/2014/main" id="{B854DC65-2AEC-4513-BAD2-537FD397B6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4040F41-5746-41D1-9B77-CE222A6B5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6DFB1-F2F2-4D42-A00D-170451D8541C}" type="slidenum">
              <a:rPr lang="nb-NO" smtClean="0"/>
              <a:t>‹#›</a:t>
            </a:fld>
            <a:endParaRPr lang="nb-NO"/>
          </a:p>
        </p:txBody>
      </p:sp>
    </p:spTree>
    <p:extLst>
      <p:ext uri="{BB962C8B-B14F-4D97-AF65-F5344CB8AC3E}">
        <p14:creationId xmlns:p14="http://schemas.microsoft.com/office/powerpoint/2010/main" val="1415687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 i malen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nb-NO"/>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nb-NO"/>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0E467448-1D07-4A69-8171-463858528AB6}" type="slidenum">
              <a:rPr lang="nb-NO"/>
              <a:pPr>
                <a:defRPr/>
              </a:pPr>
              <a:t>‹#›</a:t>
            </a:fld>
            <a:endParaRPr lang="nb-NO"/>
          </a:p>
        </p:txBody>
      </p:sp>
    </p:spTree>
    <p:extLst>
      <p:ext uri="{BB962C8B-B14F-4D97-AF65-F5344CB8AC3E}">
        <p14:creationId xmlns:p14="http://schemas.microsoft.com/office/powerpoint/2010/main" val="4251676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268359-1616-405F-97F6-1BF24F0B80D1}"/>
              </a:ext>
            </a:extLst>
          </p:cNvPr>
          <p:cNvSpPr>
            <a:spLocks noGrp="1"/>
          </p:cNvSpPr>
          <p:nvPr>
            <p:ph type="ctrTitle"/>
          </p:nvPr>
        </p:nvSpPr>
        <p:spPr/>
        <p:txBody>
          <a:bodyPr>
            <a:normAutofit/>
          </a:bodyPr>
          <a:lstStyle/>
          <a:p>
            <a:r>
              <a:rPr lang="nb-NO" sz="3200" b="1" dirty="0">
                <a:solidFill>
                  <a:srgbClr val="C00000"/>
                </a:solidFill>
              </a:rPr>
              <a:t>Digital forvaltning og </a:t>
            </a:r>
            <a:br>
              <a:rPr lang="nb-NO" sz="3200" b="1" dirty="0">
                <a:solidFill>
                  <a:srgbClr val="C00000"/>
                </a:solidFill>
              </a:rPr>
            </a:br>
            <a:r>
              <a:rPr lang="nb-NO" sz="3200" b="1" dirty="0">
                <a:solidFill>
                  <a:srgbClr val="C00000"/>
                </a:solidFill>
              </a:rPr>
              <a:t>lovreform</a:t>
            </a:r>
          </a:p>
        </p:txBody>
      </p:sp>
      <p:sp>
        <p:nvSpPr>
          <p:cNvPr id="3" name="Undertittel 2">
            <a:extLst>
              <a:ext uri="{FF2B5EF4-FFF2-40B4-BE49-F238E27FC236}">
                <a16:creationId xmlns:a16="http://schemas.microsoft.com/office/drawing/2014/main" id="{41AFF7A0-4FE8-4C8B-871E-F4A0D4AD71DA}"/>
              </a:ext>
            </a:extLst>
          </p:cNvPr>
          <p:cNvSpPr>
            <a:spLocks noGrp="1"/>
          </p:cNvSpPr>
          <p:nvPr>
            <p:ph type="subTitle" idx="1"/>
          </p:nvPr>
        </p:nvSpPr>
        <p:spPr/>
        <p:txBody>
          <a:bodyPr>
            <a:normAutofit/>
          </a:bodyPr>
          <a:lstStyle/>
          <a:p>
            <a:endParaRPr lang="nb-NO" sz="1800" dirty="0"/>
          </a:p>
          <a:p>
            <a:endParaRPr lang="nb-NO" sz="1800" dirty="0"/>
          </a:p>
          <a:p>
            <a:endParaRPr lang="nb-NO" sz="1800" dirty="0"/>
          </a:p>
          <a:p>
            <a:r>
              <a:rPr lang="nb-NO" sz="1800" dirty="0"/>
              <a:t>Dag Wiese Schartum</a:t>
            </a:r>
          </a:p>
        </p:txBody>
      </p:sp>
      <p:sp>
        <p:nvSpPr>
          <p:cNvPr id="4" name="TekstSylinder 3">
            <a:extLst>
              <a:ext uri="{FF2B5EF4-FFF2-40B4-BE49-F238E27FC236}">
                <a16:creationId xmlns:a16="http://schemas.microsoft.com/office/drawing/2014/main" id="{0DE3FB11-7470-4268-8F52-E4071B9C415E}"/>
              </a:ext>
            </a:extLst>
          </p:cNvPr>
          <p:cNvSpPr txBox="1"/>
          <p:nvPr/>
        </p:nvSpPr>
        <p:spPr>
          <a:xfrm>
            <a:off x="330558" y="141668"/>
            <a:ext cx="5266057" cy="1200329"/>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Fra kunnskapskravene for FINF4011</a:t>
            </a:r>
          </a:p>
          <a:p>
            <a:r>
              <a:rPr lang="nb-NO" dirty="0">
                <a:latin typeface="Calibri Light" panose="020F0302020204030204" pitchFamily="34" charset="0"/>
                <a:cs typeface="Calibri Light" panose="020F0302020204030204" pitchFamily="34" charset="0"/>
              </a:rPr>
              <a:t>«god oversikt og forståelse for virkemiddelbruken i</a:t>
            </a:r>
          </a:p>
          <a:p>
            <a:r>
              <a:rPr lang="nb-NO" dirty="0">
                <a:latin typeface="Calibri Light" panose="020F0302020204030204" pitchFamily="34" charset="0"/>
                <a:cs typeface="Calibri Light" panose="020F0302020204030204" pitchFamily="34" charset="0"/>
              </a:rPr>
              <a:t>digitaliseringsarbeidet i offentlig forvaltning, herunder</a:t>
            </a:r>
          </a:p>
          <a:p>
            <a:r>
              <a:rPr lang="nb-NO" dirty="0">
                <a:latin typeface="Calibri Light" panose="020F0302020204030204" pitchFamily="34" charset="0"/>
                <a:cs typeface="Calibri Light" panose="020F0302020204030204" pitchFamily="34" charset="0"/>
              </a:rPr>
              <a:t>problemer knyttet til virkemiddelbruken»</a:t>
            </a:r>
          </a:p>
        </p:txBody>
      </p:sp>
      <p:sp>
        <p:nvSpPr>
          <p:cNvPr id="5" name="TekstSylinder 4">
            <a:extLst>
              <a:ext uri="{FF2B5EF4-FFF2-40B4-BE49-F238E27FC236}">
                <a16:creationId xmlns:a16="http://schemas.microsoft.com/office/drawing/2014/main" id="{3F59EB8E-DB3F-4314-8B30-504CD3F4EC97}"/>
              </a:ext>
            </a:extLst>
          </p:cNvPr>
          <p:cNvSpPr txBox="1"/>
          <p:nvPr/>
        </p:nvSpPr>
        <p:spPr>
          <a:xfrm>
            <a:off x="7087673" y="390659"/>
            <a:ext cx="3231590" cy="369332"/>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Her: Lovgivning som virkemiddel</a:t>
            </a:r>
          </a:p>
        </p:txBody>
      </p:sp>
    </p:spTree>
    <p:extLst>
      <p:ext uri="{BB962C8B-B14F-4D97-AF65-F5344CB8AC3E}">
        <p14:creationId xmlns:p14="http://schemas.microsoft.com/office/powerpoint/2010/main" val="332207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0BAEE6-D7D5-43DB-9AFB-1BDA0FD88FCE}"/>
              </a:ext>
            </a:extLst>
          </p:cNvPr>
          <p:cNvSpPr>
            <a:spLocks noGrp="1"/>
          </p:cNvSpPr>
          <p:nvPr>
            <p:ph type="title"/>
          </p:nvPr>
        </p:nvSpPr>
        <p:spPr>
          <a:xfrm>
            <a:off x="838200" y="365125"/>
            <a:ext cx="10515600" cy="952813"/>
          </a:xfrm>
        </p:spPr>
        <p:txBody>
          <a:bodyPr>
            <a:normAutofit fontScale="90000"/>
          </a:bodyPr>
          <a:lstStyle/>
          <a:p>
            <a:r>
              <a:rPr lang="nb-NO" sz="3200" dirty="0"/>
              <a:t>Forvaltningslovgivning</a:t>
            </a:r>
            <a:br>
              <a:rPr lang="nb-NO" sz="3200" dirty="0"/>
            </a:br>
            <a:endParaRPr lang="nb-NO" sz="3200" dirty="0"/>
          </a:p>
        </p:txBody>
      </p:sp>
      <p:sp>
        <p:nvSpPr>
          <p:cNvPr id="3" name="Plassholder for innhold 2">
            <a:extLst>
              <a:ext uri="{FF2B5EF4-FFF2-40B4-BE49-F238E27FC236}">
                <a16:creationId xmlns:a16="http://schemas.microsoft.com/office/drawing/2014/main" id="{45B48288-BD06-4711-98C3-A2E0FBA32128}"/>
              </a:ext>
            </a:extLst>
          </p:cNvPr>
          <p:cNvSpPr>
            <a:spLocks noGrp="1"/>
          </p:cNvSpPr>
          <p:nvPr>
            <p:ph idx="1"/>
          </p:nvPr>
        </p:nvSpPr>
        <p:spPr>
          <a:xfrm>
            <a:off x="665408" y="1541172"/>
            <a:ext cx="10998558" cy="4885385"/>
          </a:xfrm>
        </p:spPr>
        <p:txBody>
          <a:bodyPr>
            <a:normAutofit fontScale="85000" lnSpcReduction="10000"/>
          </a:bodyPr>
          <a:lstStyle/>
          <a:p>
            <a:r>
              <a:rPr lang="nb-NO" dirty="0">
                <a:latin typeface="Calibri Light" panose="020F0302020204030204" pitchFamily="34" charset="0"/>
                <a:cs typeface="Calibri Light" panose="020F0302020204030204" pitchFamily="34" charset="0"/>
              </a:rPr>
              <a:t>Generell forvaltningslovgivning</a:t>
            </a:r>
          </a:p>
          <a:p>
            <a:pPr lvl="2"/>
            <a:r>
              <a:rPr lang="nb-NO" dirty="0">
                <a:latin typeface="Calibri Light" panose="020F0302020204030204" pitchFamily="34" charset="0"/>
                <a:cs typeface="Calibri Light" panose="020F0302020204030204" pitchFamily="34" charset="0"/>
              </a:rPr>
              <a:t>Sivilombudsmannsloven (1962)  </a:t>
            </a:r>
            <a:r>
              <a:rPr lang="nb-NO" dirty="0">
                <a:solidFill>
                  <a:srgbClr val="C00000"/>
                </a:solidFill>
                <a:latin typeface="Calibri Light" panose="020F0302020204030204" pitchFamily="34" charset="0"/>
                <a:cs typeface="Calibri Light" panose="020F0302020204030204" pitchFamily="34" charset="0"/>
              </a:rPr>
              <a:t>Ikke revidert</a:t>
            </a:r>
          </a:p>
          <a:p>
            <a:pPr lvl="2"/>
            <a:r>
              <a:rPr lang="nb-NO" dirty="0">
                <a:latin typeface="Calibri Light" panose="020F0302020204030204" pitchFamily="34" charset="0"/>
                <a:cs typeface="Calibri Light" panose="020F0302020204030204" pitchFamily="34" charset="0"/>
              </a:rPr>
              <a:t>Forvaltningsloven (1967)  </a:t>
            </a:r>
            <a:r>
              <a:rPr lang="nb-NO" dirty="0">
                <a:solidFill>
                  <a:srgbClr val="C00000"/>
                </a:solidFill>
                <a:latin typeface="Calibri Light" panose="020F0302020204030204" pitchFamily="34" charset="0"/>
                <a:cs typeface="Calibri Light" panose="020F0302020204030204" pitchFamily="34" charset="0"/>
              </a:rPr>
              <a:t>Under revisjon, </a:t>
            </a:r>
            <a:r>
              <a:rPr lang="nb-NO" i="1" dirty="0">
                <a:solidFill>
                  <a:srgbClr val="C00000"/>
                </a:solidFill>
                <a:latin typeface="Calibri Light" panose="020F0302020204030204" pitchFamily="34" charset="0"/>
                <a:cs typeface="Calibri Light" panose="020F0302020204030204" pitchFamily="34" charset="0"/>
              </a:rPr>
              <a:t>delvis</a:t>
            </a:r>
            <a:r>
              <a:rPr lang="nb-NO" dirty="0">
                <a:solidFill>
                  <a:srgbClr val="C00000"/>
                </a:solidFill>
                <a:latin typeface="Calibri Light" panose="020F0302020204030204" pitchFamily="34" charset="0"/>
                <a:cs typeface="Calibri Light" panose="020F0302020204030204" pitchFamily="34" charset="0"/>
              </a:rPr>
              <a:t> med bakgrunn i digital forvaltning</a:t>
            </a:r>
          </a:p>
          <a:p>
            <a:pPr lvl="2"/>
            <a:r>
              <a:rPr lang="nb-NO" dirty="0" err="1">
                <a:latin typeface="Calibri Light" panose="020F0302020204030204" pitchFamily="34" charset="0"/>
                <a:cs typeface="Calibri Light" panose="020F0302020204030204" pitchFamily="34" charset="0"/>
              </a:rPr>
              <a:t>Offentleglova</a:t>
            </a:r>
            <a:r>
              <a:rPr lang="nb-NO" dirty="0">
                <a:latin typeface="Calibri Light" panose="020F0302020204030204" pitchFamily="34" charset="0"/>
                <a:cs typeface="Calibri Light" panose="020F0302020204030204" pitchFamily="34" charset="0"/>
              </a:rPr>
              <a:t> (1970, 2006) </a:t>
            </a:r>
            <a:r>
              <a:rPr lang="nb-NO" dirty="0">
                <a:solidFill>
                  <a:srgbClr val="C00000"/>
                </a:solidFill>
                <a:latin typeface="Calibri Light" panose="020F0302020204030204" pitchFamily="34" charset="0"/>
                <a:cs typeface="Calibri Light" panose="020F0302020204030204" pitchFamily="34" charset="0"/>
              </a:rPr>
              <a:t>Har blitt revidert, </a:t>
            </a:r>
            <a:r>
              <a:rPr lang="nb-NO" i="1" dirty="0">
                <a:solidFill>
                  <a:srgbClr val="C00000"/>
                </a:solidFill>
                <a:latin typeface="Calibri Light" panose="020F0302020204030204" pitchFamily="34" charset="0"/>
                <a:cs typeface="Calibri Light" panose="020F0302020204030204" pitchFamily="34" charset="0"/>
              </a:rPr>
              <a:t>delvis</a:t>
            </a:r>
            <a:r>
              <a:rPr lang="nb-NO" dirty="0">
                <a:solidFill>
                  <a:srgbClr val="C00000"/>
                </a:solidFill>
                <a:latin typeface="Calibri Light" panose="020F0302020204030204" pitchFamily="34" charset="0"/>
                <a:cs typeface="Calibri Light" panose="020F0302020204030204" pitchFamily="34" charset="0"/>
              </a:rPr>
              <a:t> med bakgrunn i digital forvaltning</a:t>
            </a:r>
          </a:p>
          <a:p>
            <a:pPr lvl="2"/>
            <a:r>
              <a:rPr lang="nb-NO" dirty="0">
                <a:latin typeface="Calibri Light" panose="020F0302020204030204" pitchFamily="34" charset="0"/>
                <a:cs typeface="Calibri Light" panose="020F0302020204030204" pitchFamily="34" charset="0"/>
              </a:rPr>
              <a:t>Kommuneloven (en rekke lover: sist, 1992 og 2018)  </a:t>
            </a:r>
            <a:r>
              <a:rPr lang="nb-NO" dirty="0">
                <a:solidFill>
                  <a:srgbClr val="C00000"/>
                </a:solidFill>
                <a:latin typeface="Calibri Light" panose="020F0302020204030204" pitchFamily="34" charset="0"/>
                <a:cs typeface="Calibri Light" panose="020F0302020204030204" pitchFamily="34" charset="0"/>
              </a:rPr>
              <a:t>Har blitt regulert, digital forvaltning </a:t>
            </a:r>
            <a:r>
              <a:rPr lang="nb-NO" i="1" dirty="0">
                <a:solidFill>
                  <a:srgbClr val="C00000"/>
                </a:solidFill>
                <a:latin typeface="Calibri Light" panose="020F0302020204030204" pitchFamily="34" charset="0"/>
                <a:cs typeface="Calibri Light" panose="020F0302020204030204" pitchFamily="34" charset="0"/>
              </a:rPr>
              <a:t>ikke</a:t>
            </a:r>
            <a:r>
              <a:rPr lang="nb-NO" dirty="0">
                <a:solidFill>
                  <a:srgbClr val="C00000"/>
                </a:solidFill>
                <a:latin typeface="Calibri Light" panose="020F0302020204030204" pitchFamily="34" charset="0"/>
                <a:cs typeface="Calibri Light" panose="020F0302020204030204" pitchFamily="34" charset="0"/>
              </a:rPr>
              <a:t> diskutert</a:t>
            </a:r>
          </a:p>
          <a:p>
            <a:pPr lvl="2"/>
            <a:r>
              <a:rPr lang="nb-NO" dirty="0">
                <a:latin typeface="Calibri Light" panose="020F0302020204030204" pitchFamily="34" charset="0"/>
                <a:cs typeface="Calibri Light" panose="020F0302020204030204" pitchFamily="34" charset="0"/>
              </a:rPr>
              <a:t>Arkivlova (1999) </a:t>
            </a:r>
            <a:r>
              <a:rPr lang="nb-NO" dirty="0">
                <a:solidFill>
                  <a:srgbClr val="C00000"/>
                </a:solidFill>
                <a:latin typeface="Calibri Light" panose="020F0302020204030204" pitchFamily="34" charset="0"/>
                <a:cs typeface="Calibri Light" panose="020F0302020204030204" pitchFamily="34" charset="0"/>
              </a:rPr>
              <a:t>Under  revisjon, </a:t>
            </a:r>
            <a:r>
              <a:rPr lang="nb-NO" i="1" dirty="0">
                <a:solidFill>
                  <a:srgbClr val="C00000"/>
                </a:solidFill>
                <a:latin typeface="Calibri Light" panose="020F0302020204030204" pitchFamily="34" charset="0"/>
                <a:cs typeface="Calibri Light" panose="020F0302020204030204" pitchFamily="34" charset="0"/>
              </a:rPr>
              <a:t>nesten utelukkende </a:t>
            </a:r>
            <a:r>
              <a:rPr lang="nb-NO" dirty="0">
                <a:solidFill>
                  <a:srgbClr val="C00000"/>
                </a:solidFill>
                <a:latin typeface="Calibri Light" panose="020F0302020204030204" pitchFamily="34" charset="0"/>
                <a:cs typeface="Calibri Light" panose="020F0302020204030204" pitchFamily="34" charset="0"/>
              </a:rPr>
              <a:t>med bakgrunn i digitalisering</a:t>
            </a:r>
          </a:p>
          <a:p>
            <a:pPr lvl="1"/>
            <a:r>
              <a:rPr lang="nb-NO" dirty="0">
                <a:latin typeface="Calibri Light" panose="020F0302020204030204" pitchFamily="34" charset="0"/>
                <a:cs typeface="Calibri Light" panose="020F0302020204030204" pitchFamily="34" charset="0"/>
              </a:rPr>
              <a:t>Inneholder bestemmelser om forvaltningens saksbehandling og innbyggeres rettigheter overfor forvaltningsorganene</a:t>
            </a:r>
          </a:p>
          <a:p>
            <a:r>
              <a:rPr lang="nb-NO" dirty="0">
                <a:latin typeface="Calibri Light" panose="020F0302020204030204" pitchFamily="34" charset="0"/>
                <a:cs typeface="Calibri Light" panose="020F0302020204030204" pitchFamily="34" charset="0"/>
              </a:rPr>
              <a:t>Personopplysningslovgivning i Norge og EU (1978, 1995, 2000, 2016, 2018)</a:t>
            </a:r>
          </a:p>
          <a:p>
            <a:r>
              <a:rPr lang="nb-NO" dirty="0">
                <a:latin typeface="Calibri Light" panose="020F0302020204030204" pitchFamily="34" charset="0"/>
                <a:cs typeface="Calibri Light" panose="020F0302020204030204" pitchFamily="34" charset="0"/>
              </a:rPr>
              <a:t>Spesiell forvaltningslovgivning </a:t>
            </a:r>
          </a:p>
          <a:p>
            <a:pPr lvl="2"/>
            <a:r>
              <a:rPr lang="nb-NO" dirty="0">
                <a:latin typeface="Calibri Light" panose="020F0302020204030204" pitchFamily="34" charset="0"/>
                <a:cs typeface="Calibri Light" panose="020F0302020204030204" pitchFamily="34" charset="0"/>
              </a:rPr>
              <a:t>skatteloven</a:t>
            </a:r>
          </a:p>
          <a:p>
            <a:pPr lvl="2"/>
            <a:r>
              <a:rPr lang="nb-NO" dirty="0">
                <a:latin typeface="Calibri Light" panose="020F0302020204030204" pitchFamily="34" charset="0"/>
                <a:cs typeface="Calibri Light" panose="020F0302020204030204" pitchFamily="34" charset="0"/>
              </a:rPr>
              <a:t>folketrygdloven,</a:t>
            </a:r>
          </a:p>
          <a:p>
            <a:pPr lvl="2"/>
            <a:r>
              <a:rPr lang="nb-NO" dirty="0">
                <a:latin typeface="Calibri Light" panose="020F0302020204030204" pitchFamily="34" charset="0"/>
                <a:cs typeface="Calibri Light" panose="020F0302020204030204" pitchFamily="34" charset="0"/>
              </a:rPr>
              <a:t>husbankloven</a:t>
            </a:r>
          </a:p>
          <a:p>
            <a:pPr lvl="2"/>
            <a:r>
              <a:rPr lang="nb-NO" dirty="0">
                <a:latin typeface="Calibri Light" panose="020F0302020204030204" pitchFamily="34" charset="0"/>
                <a:cs typeface="Calibri Light" panose="020F0302020204030204" pitchFamily="34" charset="0"/>
              </a:rPr>
              <a:t>utdanningsstøtteloven</a:t>
            </a:r>
          </a:p>
          <a:p>
            <a:pPr lvl="2"/>
            <a:r>
              <a:rPr lang="nb-NO" dirty="0">
                <a:latin typeface="Calibri Light" panose="020F0302020204030204" pitchFamily="34" charset="0"/>
                <a:cs typeface="Calibri Light" panose="020F0302020204030204" pitchFamily="34" charset="0"/>
              </a:rPr>
              <a:t>osv.</a:t>
            </a:r>
          </a:p>
          <a:p>
            <a:pPr lvl="1"/>
            <a:r>
              <a:rPr lang="nb-NO" dirty="0">
                <a:latin typeface="Calibri Light" panose="020F0302020204030204" pitchFamily="34" charset="0"/>
                <a:cs typeface="Calibri Light" panose="020F0302020204030204" pitchFamily="34" charset="0"/>
              </a:rPr>
              <a:t>Inneholder materielle bestemmelser + særskilte saksbehandlingsbestemmelser		</a:t>
            </a:r>
          </a:p>
        </p:txBody>
      </p:sp>
    </p:spTree>
    <p:extLst>
      <p:ext uri="{BB962C8B-B14F-4D97-AF65-F5344CB8AC3E}">
        <p14:creationId xmlns:p14="http://schemas.microsoft.com/office/powerpoint/2010/main" val="93438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6955787" y="5167998"/>
            <a:ext cx="2372012" cy="1122522"/>
          </a:xfrm>
          <a:prstGeom prst="rect">
            <a:avLst/>
          </a:prstGeom>
          <a:no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500"/>
              </a:spcAft>
            </a:pPr>
            <a:r>
              <a:rPr lang="en-GB" sz="1600" dirty="0" err="1">
                <a:solidFill>
                  <a:schemeClr val="accent5">
                    <a:lumMod val="50000"/>
                  </a:schemeClr>
                </a:solidFill>
                <a:latin typeface="Calibri Light" panose="020F0302020204030204" pitchFamily="34" charset="0"/>
                <a:cs typeface="Calibri Light" panose="020F0302020204030204" pitchFamily="34" charset="0"/>
              </a:rPr>
              <a:t>Fremmer</a:t>
            </a:r>
            <a:r>
              <a:rPr lang="en-GB" sz="1600" dirty="0">
                <a:solidFill>
                  <a:schemeClr val="accent5">
                    <a:lumMod val="50000"/>
                  </a:schemeClr>
                </a:solidFill>
                <a:latin typeface="Calibri Light" panose="020F0302020204030204" pitchFamily="34" charset="0"/>
                <a:cs typeface="Calibri Light" panose="020F0302020204030204" pitchFamily="34" charset="0"/>
              </a:rPr>
              <a:t> </a:t>
            </a:r>
            <a:r>
              <a:rPr lang="en-GB" sz="1600" dirty="0" err="1">
                <a:solidFill>
                  <a:schemeClr val="accent5">
                    <a:lumMod val="50000"/>
                  </a:schemeClr>
                </a:solidFill>
                <a:latin typeface="Calibri Light" panose="020F0302020204030204" pitchFamily="34" charset="0"/>
                <a:cs typeface="Calibri Light" panose="020F0302020204030204" pitchFamily="34" charset="0"/>
              </a:rPr>
              <a:t>dokumentasjon</a:t>
            </a:r>
            <a:r>
              <a:rPr lang="en-GB" sz="1600" dirty="0">
                <a:solidFill>
                  <a:schemeClr val="accent5">
                    <a:lumMod val="50000"/>
                  </a:schemeClr>
                </a:solidFill>
                <a:latin typeface="Calibri Light" panose="020F0302020204030204" pitchFamily="34" charset="0"/>
                <a:cs typeface="Calibri Light" panose="020F0302020204030204" pitchFamily="34" charset="0"/>
              </a:rPr>
              <a:t>,</a:t>
            </a:r>
            <a:br>
              <a:rPr lang="nb-NO" sz="1600" dirty="0">
                <a:solidFill>
                  <a:schemeClr val="accent5">
                    <a:lumMod val="50000"/>
                  </a:schemeClr>
                </a:solidFill>
                <a:latin typeface="Calibri Light" panose="020F0302020204030204" pitchFamily="34" charset="0"/>
                <a:cs typeface="Calibri Light" panose="020F0302020204030204" pitchFamily="34" charset="0"/>
              </a:rPr>
            </a:br>
            <a:r>
              <a:rPr lang="nb-NO" sz="1600" dirty="0">
                <a:solidFill>
                  <a:schemeClr val="accent5">
                    <a:lumMod val="50000"/>
                  </a:schemeClr>
                </a:solidFill>
                <a:latin typeface="Calibri Light" panose="020F0302020204030204" pitchFamily="34" charset="0"/>
                <a:cs typeface="Calibri Light" panose="020F0302020204030204" pitchFamily="34" charset="0"/>
              </a:rPr>
              <a:t>vern om kulturarv,</a:t>
            </a:r>
            <a:br>
              <a:rPr lang="nb-NO" sz="1600" dirty="0">
                <a:solidFill>
                  <a:schemeClr val="accent5">
                    <a:lumMod val="50000"/>
                  </a:schemeClr>
                </a:solidFill>
                <a:latin typeface="Calibri Light" panose="020F0302020204030204" pitchFamily="34" charset="0"/>
                <a:cs typeface="Calibri Light" panose="020F0302020204030204" pitchFamily="34" charset="0"/>
              </a:rPr>
            </a:br>
            <a:r>
              <a:rPr lang="nb-NO" sz="1600" dirty="0">
                <a:solidFill>
                  <a:schemeClr val="accent5">
                    <a:lumMod val="50000"/>
                  </a:schemeClr>
                </a:solidFill>
                <a:latin typeface="Calibri Light" panose="020F0302020204030204" pitchFamily="34" charset="0"/>
                <a:cs typeface="Calibri Light" panose="020F0302020204030204" pitchFamily="34" charset="0"/>
              </a:rPr>
              <a:t>grunnlag for forskning</a:t>
            </a:r>
            <a:endParaRPr lang="en-GB" sz="1600" dirty="0">
              <a:solidFill>
                <a:schemeClr val="accent5">
                  <a:lumMod val="50000"/>
                </a:schemeClr>
              </a:solidFill>
              <a:latin typeface="Calibri Light" panose="020F0302020204030204" pitchFamily="34" charset="0"/>
              <a:cs typeface="Calibri Light" panose="020F0302020204030204" pitchFamily="34" charset="0"/>
            </a:endParaRPr>
          </a:p>
        </p:txBody>
      </p:sp>
      <p:sp>
        <p:nvSpPr>
          <p:cNvPr id="8" name="Text Box 7"/>
          <p:cNvSpPr txBox="1">
            <a:spLocks noChangeArrowheads="1"/>
          </p:cNvSpPr>
          <p:nvPr/>
        </p:nvSpPr>
        <p:spPr bwMode="auto">
          <a:xfrm>
            <a:off x="4339293" y="2538775"/>
            <a:ext cx="2372012" cy="1122522"/>
          </a:xfrm>
          <a:prstGeom prst="rect">
            <a:avLst/>
          </a:prstGeom>
          <a:no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nb-NO" sz="1600" dirty="0">
                <a:solidFill>
                  <a:srgbClr val="C00000"/>
                </a:solidFill>
                <a:latin typeface="Calibri Light" panose="020F0302020204030204" pitchFamily="34" charset="0"/>
                <a:cs typeface="Calibri Light" panose="020F0302020204030204" pitchFamily="34" charset="0"/>
              </a:rPr>
              <a:t>Fremmer rettssikkerhet</a:t>
            </a:r>
          </a:p>
          <a:p>
            <a:pPr algn="ctr" fontAlgn="base">
              <a:spcBef>
                <a:spcPct val="0"/>
              </a:spcBef>
              <a:spcAft>
                <a:spcPts val="1000"/>
              </a:spcAft>
            </a:pPr>
            <a:endParaRPr lang="nb-NO" sz="1600" dirty="0">
              <a:solidFill>
                <a:srgbClr val="C00000"/>
              </a:solidFill>
              <a:latin typeface="Calibri Light" panose="020F0302020204030204" pitchFamily="34" charset="0"/>
              <a:cs typeface="Calibri Light" panose="020F0302020204030204" pitchFamily="34" charset="0"/>
            </a:endParaRPr>
          </a:p>
          <a:p>
            <a:pPr fontAlgn="base">
              <a:spcBef>
                <a:spcPct val="0"/>
              </a:spcBef>
              <a:spcAft>
                <a:spcPts val="1000"/>
              </a:spcAft>
            </a:pPr>
            <a:r>
              <a:rPr lang="nb-NO" sz="1600" dirty="0">
                <a:latin typeface="Calibri Light" panose="020F0302020204030204" pitchFamily="34" charset="0"/>
                <a:cs typeface="Calibri Light" panose="020F0302020204030204" pitchFamily="34" charset="0"/>
              </a:rPr>
              <a:t>            dokumentasjon</a:t>
            </a:r>
          </a:p>
        </p:txBody>
      </p:sp>
      <p:sp>
        <p:nvSpPr>
          <p:cNvPr id="9" name="Text Box 8"/>
          <p:cNvSpPr txBox="1">
            <a:spLocks noChangeArrowheads="1"/>
          </p:cNvSpPr>
          <p:nvPr/>
        </p:nvSpPr>
        <p:spPr bwMode="auto">
          <a:xfrm>
            <a:off x="1938074" y="5167998"/>
            <a:ext cx="2372012" cy="1122522"/>
          </a:xfrm>
          <a:prstGeom prst="rect">
            <a:avLst/>
          </a:prstGeom>
          <a:no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GB" sz="1600" dirty="0" err="1">
                <a:solidFill>
                  <a:schemeClr val="accent6">
                    <a:lumMod val="50000"/>
                  </a:schemeClr>
                </a:solidFill>
                <a:latin typeface="Calibri Light" panose="020F0302020204030204" pitchFamily="34" charset="0"/>
                <a:cs typeface="Calibri Light" panose="020F0302020204030204" pitchFamily="34" charset="0"/>
              </a:rPr>
              <a:t>Fremmer</a:t>
            </a:r>
            <a:r>
              <a:rPr lang="en-GB" sz="1600" dirty="0">
                <a:solidFill>
                  <a:schemeClr val="accent6">
                    <a:lumMod val="50000"/>
                  </a:schemeClr>
                </a:solidFill>
                <a:latin typeface="Calibri Light" panose="020F0302020204030204" pitchFamily="34" charset="0"/>
                <a:cs typeface="Calibri Light" panose="020F0302020204030204" pitchFamily="34" charset="0"/>
              </a:rPr>
              <a:t> </a:t>
            </a:r>
            <a:r>
              <a:rPr lang="en-GB" sz="1600" dirty="0" err="1">
                <a:solidFill>
                  <a:schemeClr val="accent6">
                    <a:lumMod val="50000"/>
                  </a:schemeClr>
                </a:solidFill>
                <a:latin typeface="Calibri Light" panose="020F0302020204030204" pitchFamily="34" charset="0"/>
                <a:cs typeface="Calibri Light" panose="020F0302020204030204" pitchFamily="34" charset="0"/>
              </a:rPr>
              <a:t>offentlighet</a:t>
            </a:r>
            <a:endParaRPr lang="nb-NO" sz="1600" dirty="0">
              <a:solidFill>
                <a:schemeClr val="accent6">
                  <a:lumMod val="50000"/>
                </a:schemeClr>
              </a:solidFill>
              <a:latin typeface="Calibri Light" panose="020F0302020204030204" pitchFamily="34" charset="0"/>
              <a:cs typeface="Calibri Light" panose="020F0302020204030204" pitchFamily="34" charset="0"/>
            </a:endParaRPr>
          </a:p>
        </p:txBody>
      </p:sp>
      <p:sp>
        <p:nvSpPr>
          <p:cNvPr id="13" name="TekstSylinder 12">
            <a:extLst>
              <a:ext uri="{FF2B5EF4-FFF2-40B4-BE49-F238E27FC236}">
                <a16:creationId xmlns:a16="http://schemas.microsoft.com/office/drawing/2014/main" id="{9C6EBF23-7020-49EF-BD6D-EAD34C9AB6CF}"/>
              </a:ext>
            </a:extLst>
          </p:cNvPr>
          <p:cNvSpPr txBox="1"/>
          <p:nvPr/>
        </p:nvSpPr>
        <p:spPr>
          <a:xfrm>
            <a:off x="4604855" y="2174038"/>
            <a:ext cx="1840889" cy="369332"/>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Forvaltningsloven</a:t>
            </a:r>
          </a:p>
        </p:txBody>
      </p:sp>
      <p:sp>
        <p:nvSpPr>
          <p:cNvPr id="14" name="TekstSylinder 13">
            <a:extLst>
              <a:ext uri="{FF2B5EF4-FFF2-40B4-BE49-F238E27FC236}">
                <a16:creationId xmlns:a16="http://schemas.microsoft.com/office/drawing/2014/main" id="{BE0F2020-3EDB-41F5-875A-17FE91915BDF}"/>
              </a:ext>
            </a:extLst>
          </p:cNvPr>
          <p:cNvSpPr txBox="1"/>
          <p:nvPr/>
        </p:nvSpPr>
        <p:spPr>
          <a:xfrm>
            <a:off x="2474785" y="4798666"/>
            <a:ext cx="1444498" cy="369332"/>
          </a:xfrm>
          <a:prstGeom prst="rect">
            <a:avLst/>
          </a:prstGeom>
          <a:noFill/>
        </p:spPr>
        <p:txBody>
          <a:bodyPr wrap="none" rtlCol="0">
            <a:spAutoFit/>
          </a:bodyPr>
          <a:lstStyle/>
          <a:p>
            <a:r>
              <a:rPr lang="nb-NO" dirty="0" err="1">
                <a:latin typeface="Calibri Light" panose="020F0302020204030204" pitchFamily="34" charset="0"/>
                <a:cs typeface="Calibri Light" panose="020F0302020204030204" pitchFamily="34" charset="0"/>
              </a:rPr>
              <a:t>Offentleglova</a:t>
            </a:r>
            <a:endParaRPr lang="nb-NO" dirty="0">
              <a:latin typeface="Calibri Light" panose="020F0302020204030204" pitchFamily="34" charset="0"/>
              <a:cs typeface="Calibri Light" panose="020F0302020204030204" pitchFamily="34" charset="0"/>
            </a:endParaRPr>
          </a:p>
        </p:txBody>
      </p:sp>
      <p:sp>
        <p:nvSpPr>
          <p:cNvPr id="15" name="TekstSylinder 14">
            <a:extLst>
              <a:ext uri="{FF2B5EF4-FFF2-40B4-BE49-F238E27FC236}">
                <a16:creationId xmlns:a16="http://schemas.microsoft.com/office/drawing/2014/main" id="{1B7E01D9-C7C9-43B7-BFB0-80509EF73196}"/>
              </a:ext>
            </a:extLst>
          </p:cNvPr>
          <p:cNvSpPr txBox="1"/>
          <p:nvPr/>
        </p:nvSpPr>
        <p:spPr>
          <a:xfrm>
            <a:off x="7211607" y="4798666"/>
            <a:ext cx="1044260" cy="369332"/>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Arkivlova</a:t>
            </a:r>
          </a:p>
        </p:txBody>
      </p:sp>
      <p:cxnSp>
        <p:nvCxnSpPr>
          <p:cNvPr id="17" name="Rett pilkobling 16">
            <a:extLst>
              <a:ext uri="{FF2B5EF4-FFF2-40B4-BE49-F238E27FC236}">
                <a16:creationId xmlns:a16="http://schemas.microsoft.com/office/drawing/2014/main" id="{D62F94C6-AD95-4AE5-AB5C-3E4BBA9255A2}"/>
              </a:ext>
            </a:extLst>
          </p:cNvPr>
          <p:cNvCxnSpPr/>
          <p:nvPr/>
        </p:nvCxnSpPr>
        <p:spPr>
          <a:xfrm flipH="1" flipV="1">
            <a:off x="6525259" y="3751905"/>
            <a:ext cx="1208478" cy="99711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8" name="TekstSylinder 17">
            <a:extLst>
              <a:ext uri="{FF2B5EF4-FFF2-40B4-BE49-F238E27FC236}">
                <a16:creationId xmlns:a16="http://schemas.microsoft.com/office/drawing/2014/main" id="{78668335-C40A-41C0-8882-E57265FCDF24}"/>
              </a:ext>
            </a:extLst>
          </p:cNvPr>
          <p:cNvSpPr txBox="1"/>
          <p:nvPr/>
        </p:nvSpPr>
        <p:spPr>
          <a:xfrm>
            <a:off x="6908545" y="3738850"/>
            <a:ext cx="2123851" cy="369332"/>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dokumentasjonskrav</a:t>
            </a:r>
          </a:p>
        </p:txBody>
      </p:sp>
      <p:cxnSp>
        <p:nvCxnSpPr>
          <p:cNvPr id="20" name="Rett pilkobling 19">
            <a:extLst>
              <a:ext uri="{FF2B5EF4-FFF2-40B4-BE49-F238E27FC236}">
                <a16:creationId xmlns:a16="http://schemas.microsoft.com/office/drawing/2014/main" id="{C128D010-6C74-4FA2-BBB7-0B34003F07A2}"/>
              </a:ext>
            </a:extLst>
          </p:cNvPr>
          <p:cNvCxnSpPr>
            <a:cxnSpLocks/>
          </p:cNvCxnSpPr>
          <p:nvPr/>
        </p:nvCxnSpPr>
        <p:spPr>
          <a:xfrm flipV="1">
            <a:off x="3671385" y="3738850"/>
            <a:ext cx="790335" cy="1127228"/>
          </a:xfrm>
          <a:prstGeom prst="straightConnector1">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kstSylinder 22">
            <a:extLst>
              <a:ext uri="{FF2B5EF4-FFF2-40B4-BE49-F238E27FC236}">
                <a16:creationId xmlns:a16="http://schemas.microsoft.com/office/drawing/2014/main" id="{F4566202-CA66-4EA8-B2E5-F760D829C715}"/>
              </a:ext>
            </a:extLst>
          </p:cNvPr>
          <p:cNvSpPr txBox="1"/>
          <p:nvPr/>
        </p:nvSpPr>
        <p:spPr>
          <a:xfrm>
            <a:off x="2027858" y="3738850"/>
            <a:ext cx="1643527" cy="646331"/>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Rett til innsyn i</a:t>
            </a:r>
          </a:p>
          <a:p>
            <a:r>
              <a:rPr lang="nb-NO" dirty="0">
                <a:latin typeface="Calibri Light" panose="020F0302020204030204" pitchFamily="34" charset="0"/>
                <a:cs typeface="Calibri Light" panose="020F0302020204030204" pitchFamily="34" charset="0"/>
              </a:rPr>
              <a:t>dokumentasjon</a:t>
            </a:r>
          </a:p>
        </p:txBody>
      </p:sp>
      <p:grpSp>
        <p:nvGrpSpPr>
          <p:cNvPr id="27" name="Gruppe 26">
            <a:extLst>
              <a:ext uri="{FF2B5EF4-FFF2-40B4-BE49-F238E27FC236}">
                <a16:creationId xmlns:a16="http://schemas.microsoft.com/office/drawing/2014/main" id="{9EB6BDF3-51C0-4E9C-8F95-AA05C0135619}"/>
              </a:ext>
            </a:extLst>
          </p:cNvPr>
          <p:cNvGrpSpPr/>
          <p:nvPr/>
        </p:nvGrpSpPr>
        <p:grpSpPr>
          <a:xfrm>
            <a:off x="3455421" y="2963392"/>
            <a:ext cx="5785839" cy="2897103"/>
            <a:chOff x="3855184" y="2260361"/>
            <a:chExt cx="5785839" cy="2897103"/>
          </a:xfrm>
        </p:grpSpPr>
        <p:sp>
          <p:nvSpPr>
            <p:cNvPr id="24" name="TekstSylinder 23">
              <a:extLst>
                <a:ext uri="{FF2B5EF4-FFF2-40B4-BE49-F238E27FC236}">
                  <a16:creationId xmlns:a16="http://schemas.microsoft.com/office/drawing/2014/main" id="{632316EC-D5FC-4A13-8019-CBC0199BFE9C}"/>
                </a:ext>
              </a:extLst>
            </p:cNvPr>
            <p:cNvSpPr txBox="1"/>
            <p:nvPr/>
          </p:nvSpPr>
          <p:spPr>
            <a:xfrm>
              <a:off x="3855184" y="4511133"/>
              <a:ext cx="716815" cy="646331"/>
            </a:xfrm>
            <a:prstGeom prst="rect">
              <a:avLst/>
            </a:prstGeom>
            <a:solidFill>
              <a:srgbClr val="7030A0"/>
            </a:solidFill>
          </p:spPr>
          <p:txBody>
            <a:bodyPr wrap="square" rtlCol="0">
              <a:spAutoFit/>
            </a:bodyPr>
            <a:lstStyle/>
            <a:p>
              <a:r>
                <a:rPr lang="nb-NO" dirty="0">
                  <a:solidFill>
                    <a:schemeClr val="accent4"/>
                  </a:solidFill>
                  <a:latin typeface="Calibri Light" panose="020F0302020204030204" pitchFamily="34" charset="0"/>
                  <a:cs typeface="Calibri Light" panose="020F0302020204030204" pitchFamily="34" charset="0"/>
                </a:rPr>
                <a:t>PVF</a:t>
              </a:r>
            </a:p>
            <a:p>
              <a:endParaRPr lang="nb-NO" dirty="0">
                <a:solidFill>
                  <a:schemeClr val="accent4"/>
                </a:solidFill>
                <a:latin typeface="Calibri Light" panose="020F0302020204030204" pitchFamily="34" charset="0"/>
                <a:cs typeface="Calibri Light" panose="020F0302020204030204" pitchFamily="34" charset="0"/>
              </a:endParaRPr>
            </a:p>
          </p:txBody>
        </p:sp>
        <p:sp>
          <p:nvSpPr>
            <p:cNvPr id="25" name="TekstSylinder 24">
              <a:extLst>
                <a:ext uri="{FF2B5EF4-FFF2-40B4-BE49-F238E27FC236}">
                  <a16:creationId xmlns:a16="http://schemas.microsoft.com/office/drawing/2014/main" id="{A0CC6C3B-A0C6-4944-AC48-B566EE3DDD41}"/>
                </a:ext>
              </a:extLst>
            </p:cNvPr>
            <p:cNvSpPr txBox="1"/>
            <p:nvPr/>
          </p:nvSpPr>
          <p:spPr>
            <a:xfrm>
              <a:off x="8924208" y="4511133"/>
              <a:ext cx="716815" cy="646331"/>
            </a:xfrm>
            <a:prstGeom prst="rect">
              <a:avLst/>
            </a:prstGeom>
            <a:solidFill>
              <a:srgbClr val="7030A0"/>
            </a:solidFill>
          </p:spPr>
          <p:txBody>
            <a:bodyPr wrap="square" rtlCol="0">
              <a:spAutoFit/>
            </a:bodyPr>
            <a:lstStyle/>
            <a:p>
              <a:r>
                <a:rPr lang="nb-NO" dirty="0">
                  <a:solidFill>
                    <a:schemeClr val="accent4"/>
                  </a:solidFill>
                  <a:latin typeface="Calibri Light" panose="020F0302020204030204" pitchFamily="34" charset="0"/>
                  <a:cs typeface="Calibri Light" panose="020F0302020204030204" pitchFamily="34" charset="0"/>
                </a:rPr>
                <a:t>PVF</a:t>
              </a:r>
            </a:p>
            <a:p>
              <a:endParaRPr lang="nb-NO" dirty="0">
                <a:solidFill>
                  <a:schemeClr val="accent4"/>
                </a:solidFill>
                <a:latin typeface="Calibri Light" panose="020F0302020204030204" pitchFamily="34" charset="0"/>
                <a:cs typeface="Calibri Light" panose="020F0302020204030204" pitchFamily="34" charset="0"/>
              </a:endParaRPr>
            </a:p>
          </p:txBody>
        </p:sp>
        <p:sp>
          <p:nvSpPr>
            <p:cNvPr id="26" name="TekstSylinder 25">
              <a:extLst>
                <a:ext uri="{FF2B5EF4-FFF2-40B4-BE49-F238E27FC236}">
                  <a16:creationId xmlns:a16="http://schemas.microsoft.com/office/drawing/2014/main" id="{3B754A1B-23B8-495A-A66B-3BA2180EBE5F}"/>
                </a:ext>
              </a:extLst>
            </p:cNvPr>
            <p:cNvSpPr txBox="1"/>
            <p:nvPr/>
          </p:nvSpPr>
          <p:spPr>
            <a:xfrm>
              <a:off x="5988018" y="2260361"/>
              <a:ext cx="716815" cy="646331"/>
            </a:xfrm>
            <a:prstGeom prst="rect">
              <a:avLst/>
            </a:prstGeom>
            <a:solidFill>
              <a:srgbClr val="7030A0"/>
            </a:solidFill>
          </p:spPr>
          <p:txBody>
            <a:bodyPr wrap="square" rtlCol="0">
              <a:spAutoFit/>
            </a:bodyPr>
            <a:lstStyle/>
            <a:p>
              <a:r>
                <a:rPr lang="nb-NO" dirty="0">
                  <a:solidFill>
                    <a:schemeClr val="accent4"/>
                  </a:solidFill>
                  <a:latin typeface="Calibri Light" panose="020F0302020204030204" pitchFamily="34" charset="0"/>
                  <a:cs typeface="Calibri Light" panose="020F0302020204030204" pitchFamily="34" charset="0"/>
                </a:rPr>
                <a:t>PVF</a:t>
              </a:r>
            </a:p>
            <a:p>
              <a:endParaRPr lang="nb-NO" dirty="0">
                <a:solidFill>
                  <a:schemeClr val="accent4"/>
                </a:solidFill>
                <a:latin typeface="Calibri Light" panose="020F0302020204030204" pitchFamily="34" charset="0"/>
                <a:cs typeface="Calibri Light" panose="020F0302020204030204" pitchFamily="34" charset="0"/>
              </a:endParaRPr>
            </a:p>
          </p:txBody>
        </p:sp>
      </p:grpSp>
      <p:sp>
        <p:nvSpPr>
          <p:cNvPr id="28" name="TekstSylinder 27">
            <a:extLst>
              <a:ext uri="{FF2B5EF4-FFF2-40B4-BE49-F238E27FC236}">
                <a16:creationId xmlns:a16="http://schemas.microsoft.com/office/drawing/2014/main" id="{71159C87-9B04-4950-9EBD-B903A0DCB06A}"/>
              </a:ext>
            </a:extLst>
          </p:cNvPr>
          <p:cNvSpPr txBox="1"/>
          <p:nvPr/>
        </p:nvSpPr>
        <p:spPr>
          <a:xfrm>
            <a:off x="6767433" y="2775881"/>
            <a:ext cx="4230838" cy="646331"/>
          </a:xfrm>
          <a:prstGeom prst="rect">
            <a:avLst/>
          </a:prstGeom>
          <a:solidFill>
            <a:schemeClr val="accent3">
              <a:lumMod val="20000"/>
              <a:lumOff val="80000"/>
            </a:schemeClr>
          </a:solidFill>
        </p:spPr>
        <p:txBody>
          <a:bodyPr wrap="none" rtlCol="0">
            <a:spAutoFit/>
          </a:bodyPr>
          <a:lstStyle/>
          <a:p>
            <a:r>
              <a:rPr lang="nb-NO" dirty="0">
                <a:latin typeface="Calibri Light" panose="020F0302020204030204" pitchFamily="34" charset="0"/>
                <a:cs typeface="Calibri Light" panose="020F0302020204030204" pitchFamily="34" charset="0"/>
              </a:rPr>
              <a:t>Endrede arbeidsmåter (automatisering mv)</a:t>
            </a:r>
          </a:p>
          <a:p>
            <a:r>
              <a:rPr lang="nb-NO" dirty="0">
                <a:latin typeface="Calibri Light" panose="020F0302020204030204" pitchFamily="34" charset="0"/>
                <a:cs typeface="Calibri Light" panose="020F0302020204030204" pitchFamily="34" charset="0"/>
              </a:rPr>
              <a:t>Endret organisering</a:t>
            </a:r>
          </a:p>
        </p:txBody>
      </p:sp>
      <p:sp>
        <p:nvSpPr>
          <p:cNvPr id="29" name="TekstSylinder 28">
            <a:extLst>
              <a:ext uri="{FF2B5EF4-FFF2-40B4-BE49-F238E27FC236}">
                <a16:creationId xmlns:a16="http://schemas.microsoft.com/office/drawing/2014/main" id="{845BA929-62A5-40D4-9CD8-BDFC46D9E4BC}"/>
              </a:ext>
            </a:extLst>
          </p:cNvPr>
          <p:cNvSpPr txBox="1"/>
          <p:nvPr/>
        </p:nvSpPr>
        <p:spPr>
          <a:xfrm>
            <a:off x="2136664" y="584628"/>
            <a:ext cx="6985695" cy="923330"/>
          </a:xfrm>
          <a:prstGeom prst="rect">
            <a:avLst/>
          </a:prstGeom>
          <a:solidFill>
            <a:schemeClr val="accent2">
              <a:lumMod val="20000"/>
              <a:lumOff val="80000"/>
            </a:schemeClr>
          </a:solidFill>
        </p:spPr>
        <p:txBody>
          <a:bodyPr wrap="none" rtlCol="0">
            <a:spAutoFit/>
          </a:bodyPr>
          <a:lstStyle/>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Nye rettssikkerhetsgarantier tilpasset digital forvaltning?</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Nye dokumentasjonskrav tilpasset digital forvaltning?</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Nye innsynsrettigheter og bestemmelser om åpenhet i forvaltningen?</a:t>
            </a:r>
          </a:p>
        </p:txBody>
      </p:sp>
    </p:spTree>
    <p:extLst>
      <p:ext uri="{BB962C8B-B14F-4D97-AF65-F5344CB8AC3E}">
        <p14:creationId xmlns:p14="http://schemas.microsoft.com/office/powerpoint/2010/main" val="408930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E46553-3DC0-4381-9798-D06E84CCB40F}"/>
              </a:ext>
            </a:extLst>
          </p:cNvPr>
          <p:cNvSpPr>
            <a:spLocks noGrp="1"/>
          </p:cNvSpPr>
          <p:nvPr>
            <p:ph type="title"/>
          </p:nvPr>
        </p:nvSpPr>
        <p:spPr>
          <a:xfrm>
            <a:off x="838200" y="195112"/>
            <a:ext cx="10515600" cy="769834"/>
          </a:xfrm>
        </p:spPr>
        <p:txBody>
          <a:bodyPr>
            <a:normAutofit/>
          </a:bodyPr>
          <a:lstStyle/>
          <a:p>
            <a:r>
              <a:rPr lang="nb-NO" sz="3200" dirty="0"/>
              <a:t>Mandat for </a:t>
            </a:r>
            <a:r>
              <a:rPr lang="nb-NO" sz="3200" dirty="0" err="1"/>
              <a:t>offentleglovutvalget</a:t>
            </a:r>
            <a:r>
              <a:rPr lang="nb-NO" sz="3200" dirty="0"/>
              <a:t> </a:t>
            </a:r>
            <a:r>
              <a:rPr lang="nb-NO" sz="1800" dirty="0"/>
              <a:t>(1. desember 1999)</a:t>
            </a:r>
          </a:p>
        </p:txBody>
      </p:sp>
      <p:sp>
        <p:nvSpPr>
          <p:cNvPr id="3" name="Plassholder for innhold 2">
            <a:extLst>
              <a:ext uri="{FF2B5EF4-FFF2-40B4-BE49-F238E27FC236}">
                <a16:creationId xmlns:a16="http://schemas.microsoft.com/office/drawing/2014/main" id="{C28925A7-5A3C-4383-9D7F-24C9C71AA8FD}"/>
              </a:ext>
            </a:extLst>
          </p:cNvPr>
          <p:cNvSpPr>
            <a:spLocks noGrp="1"/>
          </p:cNvSpPr>
          <p:nvPr>
            <p:ph idx="1"/>
          </p:nvPr>
        </p:nvSpPr>
        <p:spPr>
          <a:xfrm>
            <a:off x="838200" y="2017194"/>
            <a:ext cx="10515600" cy="4697381"/>
          </a:xfrm>
        </p:spPr>
        <p:txBody>
          <a:bodyPr>
            <a:noAutofit/>
          </a:bodyPr>
          <a:lstStyle/>
          <a:p>
            <a:r>
              <a:rPr lang="nb-NO" sz="1650" dirty="0">
                <a:latin typeface="Calibri Light" panose="020F0302020204030204" pitchFamily="34" charset="0"/>
                <a:cs typeface="Calibri Light" panose="020F0302020204030204" pitchFamily="34" charset="0"/>
              </a:rPr>
              <a:t>Bruk av informasjonsteknologi har åpnet for nye former for informasjonsutveksling og samhandling. Et utslag av denne utviklingen er at tradisjonelle kommunikasjonsformer som papirdokumentutveksling blir erstattet av informasjonsutveksling ved hjelp av elektroniske medier</a:t>
            </a:r>
          </a:p>
          <a:p>
            <a:r>
              <a:rPr lang="nb-NO" sz="1650" dirty="0">
                <a:latin typeface="Calibri Light" panose="020F0302020204030204" pitchFamily="34" charset="0"/>
                <a:cs typeface="Calibri Light" panose="020F0302020204030204" pitchFamily="34" charset="0"/>
              </a:rPr>
              <a:t>Offentlighetsloven ble til i en tid da offentlig saksbehandling stort sett ble foretatt ved utveksling av papirdokumenter. Utvalget skal vurdere om den teknologiske utvikling nødvendiggjør endringer i offentlighetsloven. Det skal særlig vurdere om begrepene «sak» og «dokument» fremdeles er hensiktsmessige kriterier for å angi innsynsrettens virkeområde</a:t>
            </a:r>
          </a:p>
          <a:p>
            <a:r>
              <a:rPr lang="nb-NO" sz="1650" dirty="0">
                <a:latin typeface="Calibri Light" panose="020F0302020204030204" pitchFamily="34" charset="0"/>
                <a:cs typeface="Calibri Light" panose="020F0302020204030204" pitchFamily="34" charset="0"/>
              </a:rPr>
              <a:t>Utvalget bør også vurdere på hvilke måter forvaltningen kan benytte teknologiske medier til å effektivisere innsynsretten, f eks ved å tilgjengeliggjøre journaler og saksdokumenter på nettet, og ved elektronisk utlevering av aktuelle dokumenter</a:t>
            </a:r>
          </a:p>
          <a:p>
            <a:r>
              <a:rPr lang="nb-NO" sz="1650" dirty="0">
                <a:latin typeface="Calibri Light" panose="020F0302020204030204" pitchFamily="34" charset="0"/>
                <a:cs typeface="Calibri Light" panose="020F0302020204030204" pitchFamily="34" charset="0"/>
              </a:rPr>
              <a:t>Økt bruk av elektroniske medier kan også ha betydning for personvernet, både på grunn av økt tilgjengelighet og økte muligheter for å søke etter informasjon etter bestemt angitte kriterier, f eks personnavn. Ved utformingen av sine forslag skal utvalget legge vekt på konsekvensene som økt tilgjengelighet og mulighet for sammenstilling av opplysninger kan ha for personvernet</a:t>
            </a:r>
          </a:p>
          <a:p>
            <a:r>
              <a:rPr lang="nb-NO" sz="1650" dirty="0">
                <a:latin typeface="Calibri Light" panose="020F0302020204030204" pitchFamily="34" charset="0"/>
                <a:cs typeface="Calibri Light" panose="020F0302020204030204" pitchFamily="34" charset="0"/>
              </a:rPr>
              <a:t>Økt bruk av elektroniske hjelpemidler kan føre til økt uformell kontakt mellom forvaltningsorganer og mellom forvaltningsorganer og private. Utvalget bør vurdere om det er nødvendig å igangsette tiltak for å sikre at allmennhetens rett til innsyn ikke svekkes</a:t>
            </a:r>
          </a:p>
        </p:txBody>
      </p:sp>
      <p:sp>
        <p:nvSpPr>
          <p:cNvPr id="4" name="TekstSylinder 3">
            <a:extLst>
              <a:ext uri="{FF2B5EF4-FFF2-40B4-BE49-F238E27FC236}">
                <a16:creationId xmlns:a16="http://schemas.microsoft.com/office/drawing/2014/main" id="{79091D9A-3E78-48CD-95F6-AB0C9A681579}"/>
              </a:ext>
            </a:extLst>
          </p:cNvPr>
          <p:cNvSpPr txBox="1"/>
          <p:nvPr/>
        </p:nvSpPr>
        <p:spPr>
          <a:xfrm>
            <a:off x="838200" y="964946"/>
            <a:ext cx="10751213" cy="923330"/>
          </a:xfrm>
          <a:prstGeom prst="rect">
            <a:avLst/>
          </a:prstGeom>
          <a:solidFill>
            <a:schemeClr val="accent4">
              <a:lumMod val="20000"/>
              <a:lumOff val="80000"/>
            </a:schemeClr>
          </a:solidFill>
        </p:spPr>
        <p:txBody>
          <a:bodyPr wrap="none" rtlCol="0">
            <a:spAutoFit/>
          </a:bodyPr>
          <a:lstStyle/>
          <a:p>
            <a:r>
              <a:rPr lang="nb-NO" dirty="0"/>
              <a:t>«Utvalget skal ta opp de forslag som er drøftet og vurdert i St melding </a:t>
            </a:r>
            <a:r>
              <a:rPr lang="nb-NO" dirty="0" err="1"/>
              <a:t>nr</a:t>
            </a:r>
            <a:r>
              <a:rPr lang="nb-NO" dirty="0"/>
              <a:t> 32 (1997-98) om offentlighetsprinsippet</a:t>
            </a:r>
            <a:br>
              <a:rPr lang="nb-NO" dirty="0"/>
            </a:br>
            <a:r>
              <a:rPr lang="nb-NO" dirty="0"/>
              <a:t>i forvaltningen. Utvalget skal i den sammenheng følge opp de signaler som er gitt i stortingsmeldingen,</a:t>
            </a:r>
            <a:br>
              <a:rPr lang="nb-NO" dirty="0"/>
            </a:br>
            <a:r>
              <a:rPr lang="nb-NO" dirty="0"/>
              <a:t>i </a:t>
            </a:r>
            <a:r>
              <a:rPr lang="nb-NO" dirty="0" err="1"/>
              <a:t>Innst</a:t>
            </a:r>
            <a:r>
              <a:rPr lang="nb-NO" dirty="0"/>
              <a:t> S </a:t>
            </a:r>
            <a:r>
              <a:rPr lang="nb-NO" dirty="0" err="1"/>
              <a:t>nr</a:t>
            </a:r>
            <a:r>
              <a:rPr lang="nb-NO" dirty="0"/>
              <a:t> 21 (1998-99) samt i stortingsbehandlingen av denne.»</a:t>
            </a:r>
          </a:p>
        </p:txBody>
      </p:sp>
      <p:sp>
        <p:nvSpPr>
          <p:cNvPr id="5" name="TekstSylinder 4">
            <a:extLst>
              <a:ext uri="{FF2B5EF4-FFF2-40B4-BE49-F238E27FC236}">
                <a16:creationId xmlns:a16="http://schemas.microsoft.com/office/drawing/2014/main" id="{7E7415A1-185F-400D-944F-DCCC4836FDCB}"/>
              </a:ext>
            </a:extLst>
          </p:cNvPr>
          <p:cNvSpPr txBox="1"/>
          <p:nvPr/>
        </p:nvSpPr>
        <p:spPr>
          <a:xfrm>
            <a:off x="5215297" y="6293556"/>
            <a:ext cx="4873257" cy="369332"/>
          </a:xfrm>
          <a:prstGeom prst="rect">
            <a:avLst/>
          </a:prstGeom>
          <a:solidFill>
            <a:schemeClr val="accent4">
              <a:lumMod val="20000"/>
              <a:lumOff val="80000"/>
            </a:schemeClr>
          </a:solidFill>
        </p:spPr>
        <p:txBody>
          <a:bodyPr wrap="none" rtlCol="0">
            <a:spAutoFit/>
          </a:bodyPr>
          <a:lstStyle/>
          <a:p>
            <a:r>
              <a:rPr lang="nb-NO" dirty="0"/>
              <a:t>Skal ha kontakt med Utvalget for miljøinformasjon</a:t>
            </a:r>
          </a:p>
        </p:txBody>
      </p:sp>
    </p:spTree>
    <p:extLst>
      <p:ext uri="{BB962C8B-B14F-4D97-AF65-F5344CB8AC3E}">
        <p14:creationId xmlns:p14="http://schemas.microsoft.com/office/powerpoint/2010/main" val="13348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39BEC5-A533-4283-B391-8F616F9C65F8}"/>
              </a:ext>
            </a:extLst>
          </p:cNvPr>
          <p:cNvSpPr>
            <a:spLocks noGrp="1"/>
          </p:cNvSpPr>
          <p:nvPr>
            <p:ph type="title"/>
          </p:nvPr>
        </p:nvSpPr>
        <p:spPr/>
        <p:txBody>
          <a:bodyPr>
            <a:normAutofit/>
          </a:bodyPr>
          <a:lstStyle/>
          <a:p>
            <a:r>
              <a:rPr lang="nb-NO" sz="3200" dirty="0"/>
              <a:t>Fra mandatet for forvaltningslovutvalget </a:t>
            </a:r>
            <a:r>
              <a:rPr lang="nb-NO" sz="1800" dirty="0"/>
              <a:t>(1. februar 2019)</a:t>
            </a:r>
          </a:p>
        </p:txBody>
      </p:sp>
      <p:sp>
        <p:nvSpPr>
          <p:cNvPr id="3" name="Plassholder for innhold 2">
            <a:extLst>
              <a:ext uri="{FF2B5EF4-FFF2-40B4-BE49-F238E27FC236}">
                <a16:creationId xmlns:a16="http://schemas.microsoft.com/office/drawing/2014/main" id="{3A77A0A4-4D88-41ED-AC6E-B5AEA363ADB3}"/>
              </a:ext>
            </a:extLst>
          </p:cNvPr>
          <p:cNvSpPr>
            <a:spLocks noGrp="1"/>
          </p:cNvSpPr>
          <p:nvPr>
            <p:ph idx="1"/>
          </p:nvPr>
        </p:nvSpPr>
        <p:spPr>
          <a:xfrm>
            <a:off x="891425" y="2665086"/>
            <a:ext cx="10515600" cy="2818036"/>
          </a:xfrm>
        </p:spPr>
        <p:txBody>
          <a:bodyPr>
            <a:normAutofit fontScale="62500" lnSpcReduction="20000"/>
          </a:bodyPr>
          <a:lstStyle/>
          <a:p>
            <a:r>
              <a:rPr lang="nb-NO" dirty="0">
                <a:latin typeface="Calibri Light" panose="020F0302020204030204" pitchFamily="34" charset="0"/>
                <a:cs typeface="Calibri Light" panose="020F0302020204030204" pitchFamily="34" charset="0"/>
              </a:rPr>
              <a:t>Loven skal legge til rette for hensiktsmessig bruk av informasjons- og kommunikasjonsteknologi (IKT) i saksbehandlingen i individuelle og generelle saker, både i et brukerperspektiv og for forvaltningen</a:t>
            </a:r>
          </a:p>
          <a:p>
            <a:r>
              <a:rPr lang="nb-NO" dirty="0">
                <a:latin typeface="Calibri Light" panose="020F0302020204030204" pitchFamily="34" charset="0"/>
                <a:cs typeface="Calibri Light" panose="020F0302020204030204" pitchFamily="34" charset="0"/>
              </a:rPr>
              <a:t>Loven skal legge til rette for bruk av helautomatiserte saksforberedelses- og beslutningsverktøy der dette er hensiktsmessig</a:t>
            </a:r>
          </a:p>
          <a:p>
            <a:r>
              <a:rPr lang="nb-NO" dirty="0">
                <a:latin typeface="Calibri Light" panose="020F0302020204030204" pitchFamily="34" charset="0"/>
                <a:cs typeface="Calibri Light" panose="020F0302020204030204" pitchFamily="34" charset="0"/>
              </a:rPr>
              <a:t>Det skal vurderes hvilke særlige utfordringer bruken av moderne informasjons- og kommunikasjonsteknologi skaper for rettssikkerheten og personvernet, og hvordan disse utfordringene best kan løses</a:t>
            </a:r>
          </a:p>
          <a:p>
            <a:r>
              <a:rPr lang="nb-NO" dirty="0">
                <a:latin typeface="Calibri Light" panose="020F0302020204030204" pitchFamily="34" charset="0"/>
                <a:cs typeface="Calibri Light" panose="020F0302020204030204" pitchFamily="34" charset="0"/>
              </a:rPr>
              <a:t>Loven bør gjennomgås med sikte på å legge best mulig til rette for digitalisering av forvaltningen</a:t>
            </a:r>
          </a:p>
          <a:p>
            <a:r>
              <a:rPr lang="nb-NO" dirty="0">
                <a:latin typeface="Calibri Light" panose="020F0302020204030204" pitchFamily="34" charset="0"/>
                <a:cs typeface="Calibri Light" panose="020F0302020204030204" pitchFamily="34" charset="0"/>
              </a:rPr>
              <a:t>Utvalget skal i sitt arbeid foreslå regler som kan fungere uavhengig av hvilke IKT-løsninger som brukes som hjelpemiddel for forvaltningens saksbehandling</a:t>
            </a:r>
          </a:p>
        </p:txBody>
      </p:sp>
      <p:sp>
        <p:nvSpPr>
          <p:cNvPr id="4" name="TekstSylinder 3">
            <a:extLst>
              <a:ext uri="{FF2B5EF4-FFF2-40B4-BE49-F238E27FC236}">
                <a16:creationId xmlns:a16="http://schemas.microsoft.com/office/drawing/2014/main" id="{1A8D5C06-EE2D-4113-B551-C439EB98D7A6}"/>
              </a:ext>
            </a:extLst>
          </p:cNvPr>
          <p:cNvSpPr txBox="1"/>
          <p:nvPr/>
        </p:nvSpPr>
        <p:spPr>
          <a:xfrm>
            <a:off x="891425" y="1447418"/>
            <a:ext cx="9073125" cy="923330"/>
          </a:xfrm>
          <a:prstGeom prst="rect">
            <a:avLst/>
          </a:prstGeom>
          <a:solidFill>
            <a:schemeClr val="accent4">
              <a:lumMod val="20000"/>
              <a:lumOff val="80000"/>
            </a:schemeClr>
          </a:solidFill>
        </p:spPr>
        <p:txBody>
          <a:bodyPr wrap="none" rtlCol="0">
            <a:spAutoFit/>
          </a:bodyPr>
          <a:lstStyle/>
          <a:p>
            <a:r>
              <a:rPr lang="nb-NO" dirty="0">
                <a:latin typeface="Calibri Light" panose="020F0302020204030204" pitchFamily="34" charset="0"/>
                <a:cs typeface="Calibri Light" panose="020F0302020204030204" pitchFamily="34" charset="0"/>
              </a:rPr>
              <a:t>Dagens lov er gjennomgående velfungerende. Den er godt kjent og innarbeidet i forvaltningen,</a:t>
            </a:r>
            <a:br>
              <a:rPr lang="nb-NO" dirty="0">
                <a:latin typeface="Calibri Light" panose="020F0302020204030204" pitchFamily="34" charset="0"/>
                <a:cs typeface="Calibri Light" panose="020F0302020204030204" pitchFamily="34" charset="0"/>
              </a:rPr>
            </a:br>
            <a:r>
              <a:rPr lang="nb-NO" dirty="0">
                <a:latin typeface="Calibri Light" panose="020F0302020204030204" pitchFamily="34" charset="0"/>
                <a:cs typeface="Calibri Light" panose="020F0302020204030204" pitchFamily="34" charset="0"/>
              </a:rPr>
              <a:t>og den har vært revidert i tråd med behov som har oppstått. Det har likevel ikke vært noen</a:t>
            </a:r>
            <a:br>
              <a:rPr lang="nb-NO" dirty="0">
                <a:latin typeface="Calibri Light" panose="020F0302020204030204" pitchFamily="34" charset="0"/>
                <a:cs typeface="Calibri Light" panose="020F0302020204030204" pitchFamily="34" charset="0"/>
              </a:rPr>
            </a:br>
            <a:r>
              <a:rPr lang="nb-NO" dirty="0">
                <a:latin typeface="Calibri Light" panose="020F0302020204030204" pitchFamily="34" charset="0"/>
                <a:cs typeface="Calibri Light" panose="020F0302020204030204" pitchFamily="34" charset="0"/>
              </a:rPr>
              <a:t>gjennomgripende etterkontroll eller revisjon av loven i de mer enn 40 årene den har virket.</a:t>
            </a:r>
          </a:p>
        </p:txBody>
      </p:sp>
      <p:sp>
        <p:nvSpPr>
          <p:cNvPr id="5" name="TekstSylinder 4">
            <a:extLst>
              <a:ext uri="{FF2B5EF4-FFF2-40B4-BE49-F238E27FC236}">
                <a16:creationId xmlns:a16="http://schemas.microsoft.com/office/drawing/2014/main" id="{FFE13FC1-FF93-43DF-AB37-508886F2CC7E}"/>
              </a:ext>
            </a:extLst>
          </p:cNvPr>
          <p:cNvSpPr txBox="1"/>
          <p:nvPr/>
        </p:nvSpPr>
        <p:spPr>
          <a:xfrm>
            <a:off x="784975" y="5315795"/>
            <a:ext cx="10416185" cy="923330"/>
          </a:xfrm>
          <a:prstGeom prst="rect">
            <a:avLst/>
          </a:prstGeom>
          <a:solidFill>
            <a:schemeClr val="accent4">
              <a:lumMod val="20000"/>
              <a:lumOff val="80000"/>
            </a:schemeClr>
          </a:solidFill>
        </p:spPr>
        <p:txBody>
          <a:bodyPr wrap="none" rtlCol="0">
            <a:spAutoFit/>
          </a:bodyPr>
          <a:lstStyle/>
          <a:p>
            <a:r>
              <a:rPr lang="nb-NO" dirty="0">
                <a:latin typeface="Calibri Light" panose="020F0302020204030204" pitchFamily="34" charset="0"/>
                <a:cs typeface="Calibri Light" panose="020F0302020204030204" pitchFamily="34" charset="0"/>
              </a:rPr>
              <a:t>«Utvalget skal ikke utrede på nytt spørsmål som allerede er utredet av … i forbindelse med den nye </a:t>
            </a:r>
            <a:r>
              <a:rPr lang="nb-NO" dirty="0" err="1">
                <a:latin typeface="Calibri Light" panose="020F0302020204030204" pitchFamily="34" charset="0"/>
                <a:cs typeface="Calibri Light" panose="020F0302020204030204" pitchFamily="34" charset="0"/>
              </a:rPr>
              <a:t>offentleg</a:t>
            </a:r>
            <a:r>
              <a:rPr lang="nb-NO" dirty="0">
                <a:latin typeface="Calibri Light" panose="020F0302020204030204" pitchFamily="34" charset="0"/>
                <a:cs typeface="Calibri Light" panose="020F0302020204030204" pitchFamily="34" charset="0"/>
              </a:rPr>
              <a:t>-</a:t>
            </a:r>
            <a:br>
              <a:rPr lang="nb-NO" dirty="0">
                <a:latin typeface="Calibri Light" panose="020F0302020204030204" pitchFamily="34" charset="0"/>
                <a:cs typeface="Calibri Light" panose="020F0302020204030204" pitchFamily="34" charset="0"/>
              </a:rPr>
            </a:br>
            <a:r>
              <a:rPr lang="nb-NO" dirty="0">
                <a:latin typeface="Calibri Light" panose="020F0302020204030204" pitchFamily="34" charset="0"/>
                <a:cs typeface="Calibri Light" panose="020F0302020204030204" pitchFamily="34" charset="0"/>
              </a:rPr>
              <a:t>lova … eller av Kommunelovutvalget»</a:t>
            </a:r>
          </a:p>
          <a:p>
            <a:r>
              <a:rPr lang="nb-NO" dirty="0">
                <a:latin typeface="Calibri Light" panose="020F0302020204030204" pitchFamily="34" charset="0"/>
                <a:cs typeface="Calibri Light" panose="020F0302020204030204" pitchFamily="34" charset="0"/>
              </a:rPr>
              <a:t>Forholdet til arbeidet med ny arkivlov, ikke nevnt (men mandatet ble lagt frem ½ år før Arkivlovutvalget)</a:t>
            </a:r>
          </a:p>
        </p:txBody>
      </p:sp>
    </p:spTree>
    <p:extLst>
      <p:ext uri="{BB962C8B-B14F-4D97-AF65-F5344CB8AC3E}">
        <p14:creationId xmlns:p14="http://schemas.microsoft.com/office/powerpoint/2010/main" val="241163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D8EFD1-3025-49C2-876E-61DE20E1B685}"/>
              </a:ext>
            </a:extLst>
          </p:cNvPr>
          <p:cNvSpPr>
            <a:spLocks noGrp="1"/>
          </p:cNvSpPr>
          <p:nvPr>
            <p:ph type="title"/>
          </p:nvPr>
        </p:nvSpPr>
        <p:spPr>
          <a:xfrm>
            <a:off x="838200" y="120427"/>
            <a:ext cx="10515600" cy="738165"/>
          </a:xfrm>
        </p:spPr>
        <p:txBody>
          <a:bodyPr>
            <a:normAutofit/>
          </a:bodyPr>
          <a:lstStyle/>
          <a:p>
            <a:r>
              <a:rPr lang="nb-NO" sz="3200" dirty="0"/>
              <a:t>Fra mandatet til arkivlovutvalget </a:t>
            </a:r>
            <a:r>
              <a:rPr lang="nb-NO" sz="2400" dirty="0"/>
              <a:t>(september 2017)</a:t>
            </a:r>
          </a:p>
        </p:txBody>
      </p:sp>
      <p:sp>
        <p:nvSpPr>
          <p:cNvPr id="5" name="TekstSylinder 4">
            <a:extLst>
              <a:ext uri="{FF2B5EF4-FFF2-40B4-BE49-F238E27FC236}">
                <a16:creationId xmlns:a16="http://schemas.microsoft.com/office/drawing/2014/main" id="{C276AB90-FD72-43DA-8C52-5712D2BDC001}"/>
              </a:ext>
            </a:extLst>
          </p:cNvPr>
          <p:cNvSpPr txBox="1"/>
          <p:nvPr/>
        </p:nvSpPr>
        <p:spPr>
          <a:xfrm>
            <a:off x="730399" y="815233"/>
            <a:ext cx="10593156" cy="923330"/>
          </a:xfrm>
          <a:prstGeom prst="rect">
            <a:avLst/>
          </a:prstGeom>
          <a:solidFill>
            <a:schemeClr val="accent4">
              <a:lumMod val="20000"/>
              <a:lumOff val="80000"/>
            </a:schemeClr>
          </a:solidFill>
        </p:spPr>
        <p:txBody>
          <a:bodyPr wrap="none" rtlCol="0">
            <a:spAutoFit/>
          </a:bodyPr>
          <a:lstStyle/>
          <a:p>
            <a:r>
              <a:rPr lang="nb-NO" dirty="0"/>
              <a:t>Stortinget vedtok 14. desember 2016 en anmodning til regjeringen "om at det igangsettes en revidering av</a:t>
            </a:r>
          </a:p>
          <a:p>
            <a:r>
              <a:rPr lang="nb-NO" dirty="0"/>
              <a:t>arkivloven av 1999". Anmodningen er begrunnet av forslagsstillerne i </a:t>
            </a:r>
            <a:r>
              <a:rPr lang="nb-NO" dirty="0" err="1"/>
              <a:t>Innst</a:t>
            </a:r>
            <a:r>
              <a:rPr lang="nb-NO" dirty="0"/>
              <a:t>. 14 S (2016-2017) med at arkivloven</a:t>
            </a:r>
          </a:p>
          <a:p>
            <a:r>
              <a:rPr lang="nb-NO" dirty="0"/>
              <a:t>"er laget før digitalisering og bruk av data, og loven har av den grunn flere mangler".</a:t>
            </a:r>
          </a:p>
        </p:txBody>
      </p:sp>
      <p:sp>
        <p:nvSpPr>
          <p:cNvPr id="7" name="Plassholder for innhold 6">
            <a:extLst>
              <a:ext uri="{FF2B5EF4-FFF2-40B4-BE49-F238E27FC236}">
                <a16:creationId xmlns:a16="http://schemas.microsoft.com/office/drawing/2014/main" id="{7A92377F-B4D4-4AAE-AC31-3539FC16281F}"/>
              </a:ext>
            </a:extLst>
          </p:cNvPr>
          <p:cNvSpPr txBox="1">
            <a:spLocks noGrp="1"/>
          </p:cNvSpPr>
          <p:nvPr>
            <p:ph idx="1"/>
          </p:nvPr>
        </p:nvSpPr>
        <p:spPr>
          <a:xfrm>
            <a:off x="455650" y="1982450"/>
            <a:ext cx="11486689" cy="3631763"/>
          </a:xfrm>
          <a:prstGeom prst="rect">
            <a:avLst/>
          </a:prstGeom>
          <a:noFill/>
        </p:spPr>
        <p:txBody>
          <a:bodyPr wrap="none" rtlCol="0">
            <a:normAutofit/>
          </a:bodyPr>
          <a:lstStyle/>
          <a:p>
            <a:r>
              <a:rPr lang="nb-NO" sz="1800" dirty="0">
                <a:latin typeface="Calibri Light" panose="020F0302020204030204" pitchFamily="34" charset="0"/>
                <a:cs typeface="Calibri Light" panose="020F0302020204030204" pitchFamily="34" charset="0"/>
              </a:rPr>
              <a:t>Digitaliseringen i samfunnet og overgangen til elektronisk saksbehandling har fundamentalt endret arbeidsprosessene</a:t>
            </a:r>
            <a:br>
              <a:rPr lang="nb-NO" sz="1800" dirty="0">
                <a:latin typeface="Calibri Light" panose="020F0302020204030204" pitchFamily="34" charset="0"/>
                <a:cs typeface="Calibri Light" panose="020F0302020204030204" pitchFamily="34" charset="0"/>
              </a:rPr>
            </a:br>
            <a:r>
              <a:rPr lang="nb-NO" sz="1800" dirty="0">
                <a:latin typeface="Calibri Light" panose="020F0302020204030204" pitchFamily="34" charset="0"/>
                <a:cs typeface="Calibri Light" panose="020F0302020204030204" pitchFamily="34" charset="0"/>
              </a:rPr>
              <a:t>i offentlig forvaltning og måten forvaltningen, bedrifter, organisasjoner og privatpersoner utveksler og lagrer informasjon</a:t>
            </a:r>
          </a:p>
          <a:p>
            <a:r>
              <a:rPr lang="nb-NO" sz="1800" dirty="0">
                <a:latin typeface="Calibri Light" panose="020F0302020204030204" pitchFamily="34" charset="0"/>
                <a:cs typeface="Calibri Light" panose="020F0302020204030204" pitchFamily="34" charset="0"/>
              </a:rPr>
              <a:t>Det har skjedd en eksplosiv vekst i mengden av digital informasjon som offentlige virksomheter produserer i sin</a:t>
            </a:r>
            <a:br>
              <a:rPr lang="nb-NO" sz="1800" dirty="0">
                <a:latin typeface="Calibri Light" panose="020F0302020204030204" pitchFamily="34" charset="0"/>
                <a:cs typeface="Calibri Light" panose="020F0302020204030204" pitchFamily="34" charset="0"/>
              </a:rPr>
            </a:br>
            <a:r>
              <a:rPr lang="nb-NO" sz="1800" dirty="0">
                <a:latin typeface="Calibri Light" panose="020F0302020204030204" pitchFamily="34" charset="0"/>
                <a:cs typeface="Calibri Light" panose="020F0302020204030204" pitchFamily="34" charset="0"/>
              </a:rPr>
              <a:t>saksbehandling og myndighetsutøvelse</a:t>
            </a:r>
          </a:p>
          <a:p>
            <a:r>
              <a:rPr lang="nb-NO" sz="1800" dirty="0">
                <a:latin typeface="Calibri Light" panose="020F0302020204030204" pitchFamily="34" charset="0"/>
                <a:cs typeface="Calibri Light" panose="020F0302020204030204" pitchFamily="34" charset="0"/>
              </a:rPr>
              <a:t>Mye av virksomhetenes dokumentasjon fanges ikke opp av de tradisjonelle arkivløsningene</a:t>
            </a:r>
          </a:p>
          <a:p>
            <a:r>
              <a:rPr lang="nb-NO" sz="1800" dirty="0">
                <a:latin typeface="Calibri Light" panose="020F0302020204030204" pitchFamily="34" charset="0"/>
                <a:cs typeface="Calibri Light" panose="020F0302020204030204" pitchFamily="34" charset="0"/>
              </a:rPr>
              <a:t>Bruk av skytjenester reiser i seg selv en rekke problemstillinger</a:t>
            </a:r>
          </a:p>
          <a:p>
            <a:r>
              <a:rPr lang="nb-NO" sz="1800" dirty="0">
                <a:latin typeface="Calibri Light" panose="020F0302020204030204" pitchFamily="34" charset="0"/>
                <a:cs typeface="Calibri Light" panose="020F0302020204030204" pitchFamily="34" charset="0"/>
              </a:rPr>
              <a:t>Stadig flere offentlige tjenester utføres og leveres av private virksomheter på oppdrag fra offentlige organer</a:t>
            </a:r>
          </a:p>
          <a:p>
            <a:r>
              <a:rPr lang="nb-NO" sz="1800" dirty="0">
                <a:latin typeface="Calibri Light" panose="020F0302020204030204" pitchFamily="34" charset="0"/>
                <a:cs typeface="Calibri Light" panose="020F0302020204030204" pitchFamily="34" charset="0"/>
              </a:rPr>
              <a:t>Private virksomheter er i utgangspunktet ikke underlagt arkivplikt etter arkivloven, mens offentlige organ har arkivplikt</a:t>
            </a:r>
          </a:p>
          <a:p>
            <a:r>
              <a:rPr lang="nb-NO" sz="1800" dirty="0">
                <a:latin typeface="Calibri Light" panose="020F0302020204030204" pitchFamily="34" charset="0"/>
                <a:cs typeface="Calibri Light" panose="020F0302020204030204" pitchFamily="34" charset="0"/>
              </a:rPr>
              <a:t>Offentlige organer velger å utføre oppgaver og levere tjenester gjennom selvstendige rettssubjekter som aksje-</a:t>
            </a:r>
            <a:br>
              <a:rPr lang="nb-NO" sz="1800" dirty="0">
                <a:latin typeface="Calibri Light" panose="020F0302020204030204" pitchFamily="34" charset="0"/>
                <a:cs typeface="Calibri Light" panose="020F0302020204030204" pitchFamily="34" charset="0"/>
              </a:rPr>
            </a:br>
            <a:r>
              <a:rPr lang="nb-NO" sz="1800" dirty="0">
                <a:latin typeface="Calibri Light" panose="020F0302020204030204" pitchFamily="34" charset="0"/>
                <a:cs typeface="Calibri Light" panose="020F0302020204030204" pitchFamily="34" charset="0"/>
              </a:rPr>
              <a:t>selskaper, interkommunale selskaper, stiftelser og andre organisasjonsformer</a:t>
            </a:r>
          </a:p>
        </p:txBody>
      </p:sp>
      <p:sp>
        <p:nvSpPr>
          <p:cNvPr id="8" name="TekstSylinder 7">
            <a:extLst>
              <a:ext uri="{FF2B5EF4-FFF2-40B4-BE49-F238E27FC236}">
                <a16:creationId xmlns:a16="http://schemas.microsoft.com/office/drawing/2014/main" id="{F15C1CFA-E8B4-48CC-A6C1-5A730F4DC0AB}"/>
              </a:ext>
            </a:extLst>
          </p:cNvPr>
          <p:cNvSpPr txBox="1"/>
          <p:nvPr/>
        </p:nvSpPr>
        <p:spPr>
          <a:xfrm>
            <a:off x="455650" y="5618315"/>
            <a:ext cx="11374589" cy="923330"/>
          </a:xfrm>
          <a:prstGeom prst="rect">
            <a:avLst/>
          </a:prstGeom>
          <a:solidFill>
            <a:schemeClr val="accent4">
              <a:lumMod val="20000"/>
              <a:lumOff val="80000"/>
            </a:schemeClr>
          </a:solidFill>
        </p:spPr>
        <p:txBody>
          <a:bodyPr wrap="none" rtlCol="0">
            <a:spAutoFit/>
          </a:bodyPr>
          <a:lstStyle/>
          <a:p>
            <a:r>
              <a:rPr lang="nb-NO" dirty="0"/>
              <a:t>«Arkivlovutvalget skal … etablere en god dialog med Forvaltningslovutvalget om håndtering av sammenfallende</a:t>
            </a:r>
            <a:br>
              <a:rPr lang="nb-NO" dirty="0"/>
            </a:br>
            <a:r>
              <a:rPr lang="nb-NO" dirty="0"/>
              <a:t>problemstillinger og overlappende spørsmål, slik at forslagene til reguleringer er koordinert og tilstrekkelig samordnet.»</a:t>
            </a:r>
          </a:p>
          <a:p>
            <a:r>
              <a:rPr lang="nb-NO" dirty="0"/>
              <a:t>Skal også følge prosessen med implementering av personvernforordningen i den grad den berører arkivregelverket.</a:t>
            </a:r>
          </a:p>
        </p:txBody>
      </p:sp>
    </p:spTree>
    <p:extLst>
      <p:ext uri="{BB962C8B-B14F-4D97-AF65-F5344CB8AC3E}">
        <p14:creationId xmlns:p14="http://schemas.microsoft.com/office/powerpoint/2010/main" val="177119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C5F470-341B-4644-9B37-D9D24989059F}"/>
              </a:ext>
            </a:extLst>
          </p:cNvPr>
          <p:cNvSpPr>
            <a:spLocks noGrp="1"/>
          </p:cNvSpPr>
          <p:nvPr>
            <p:ph type="title"/>
          </p:nvPr>
        </p:nvSpPr>
        <p:spPr>
          <a:xfrm>
            <a:off x="914399" y="53608"/>
            <a:ext cx="10504113" cy="2133600"/>
          </a:xfrm>
        </p:spPr>
        <p:txBody>
          <a:bodyPr/>
          <a:lstStyle/>
          <a:p>
            <a:pPr algn="l"/>
            <a:r>
              <a:rPr lang="nb-NO" sz="2800" dirty="0">
                <a:latin typeface="Calibri Light" panose="020F0302020204030204" pitchFamily="34" charset="0"/>
                <a:cs typeface="Calibri Light" panose="020F0302020204030204" pitchFamily="34" charset="0"/>
              </a:rPr>
              <a:t>Fra fortalen til Europaparlaments- og rådsforordning (EU) 2016/679 av 27. april 2016 om vern av fysiske personer i forbindelse med behandling av personopplysninger og om fri utveksling av slike opplysninger (personvernforordningen, i kraft i Norge fra 20. juli 2018) </a:t>
            </a:r>
          </a:p>
        </p:txBody>
      </p:sp>
      <p:sp>
        <p:nvSpPr>
          <p:cNvPr id="3" name="TekstSylinder 2">
            <a:extLst>
              <a:ext uri="{FF2B5EF4-FFF2-40B4-BE49-F238E27FC236}">
                <a16:creationId xmlns:a16="http://schemas.microsoft.com/office/drawing/2014/main" id="{AC71F500-5682-4A55-8C72-21068B73FDA0}"/>
              </a:ext>
            </a:extLst>
          </p:cNvPr>
          <p:cNvSpPr txBox="1"/>
          <p:nvPr/>
        </p:nvSpPr>
        <p:spPr>
          <a:xfrm>
            <a:off x="1281998" y="2113689"/>
            <a:ext cx="9206366" cy="4524315"/>
          </a:xfrm>
          <a:prstGeom prst="rect">
            <a:avLst/>
          </a:prstGeom>
          <a:noFill/>
        </p:spPr>
        <p:txBody>
          <a:bodyPr wrap="none" rtlCol="0">
            <a:spAutoFit/>
          </a:bodyPr>
          <a:lstStyle/>
          <a:p>
            <a:r>
              <a:rPr lang="nb-NO" dirty="0">
                <a:latin typeface="Calibri Light" panose="020F0302020204030204" pitchFamily="34" charset="0"/>
                <a:cs typeface="Calibri Light" panose="020F0302020204030204" pitchFamily="34" charset="0"/>
              </a:rPr>
              <a:t>6) Den </a:t>
            </a:r>
            <a:r>
              <a:rPr lang="nb-NO" dirty="0">
                <a:solidFill>
                  <a:srgbClr val="C00000"/>
                </a:solidFill>
                <a:latin typeface="Calibri Light" panose="020F0302020204030204" pitchFamily="34" charset="0"/>
                <a:cs typeface="Calibri Light" panose="020F0302020204030204" pitchFamily="34" charset="0"/>
              </a:rPr>
              <a:t>raske teknologiske utviklingen </a:t>
            </a:r>
            <a:r>
              <a:rPr lang="nb-NO" dirty="0">
                <a:latin typeface="Calibri Light" panose="020F0302020204030204" pitchFamily="34" charset="0"/>
                <a:cs typeface="Calibri Light" panose="020F0302020204030204" pitchFamily="34" charset="0"/>
              </a:rPr>
              <a:t>samt </a:t>
            </a:r>
            <a:r>
              <a:rPr lang="nb-NO" dirty="0">
                <a:solidFill>
                  <a:srgbClr val="C00000"/>
                </a:solidFill>
                <a:latin typeface="Calibri Light" panose="020F0302020204030204" pitchFamily="34" charset="0"/>
                <a:cs typeface="Calibri Light" panose="020F0302020204030204" pitchFamily="34" charset="0"/>
              </a:rPr>
              <a:t>globaliseringen</a:t>
            </a:r>
            <a:r>
              <a:rPr lang="nb-NO" dirty="0">
                <a:latin typeface="Calibri Light" panose="020F0302020204030204" pitchFamily="34" charset="0"/>
                <a:cs typeface="Calibri Light" panose="020F0302020204030204" pitchFamily="34" charset="0"/>
              </a:rPr>
              <a:t> har skapt nye utfordringer med </a:t>
            </a:r>
          </a:p>
          <a:p>
            <a:r>
              <a:rPr lang="nb-NO" dirty="0">
                <a:latin typeface="Calibri Light" panose="020F0302020204030204" pitchFamily="34" charset="0"/>
                <a:cs typeface="Calibri Light" panose="020F0302020204030204" pitchFamily="34" charset="0"/>
              </a:rPr>
              <a:t>hensyn til vern av personopplysninger. Omfanget av innsamlingen og utvekslingen  </a:t>
            </a:r>
          </a:p>
          <a:p>
            <a:r>
              <a:rPr lang="nb-NO" dirty="0">
                <a:latin typeface="Calibri Light" panose="020F0302020204030204" pitchFamily="34" charset="0"/>
                <a:cs typeface="Calibri Light" panose="020F0302020204030204" pitchFamily="34" charset="0"/>
              </a:rPr>
              <a:t>av personopplysninger har økt betraktelig. Teknologien gjør det mulig for både private  </a:t>
            </a:r>
          </a:p>
          <a:p>
            <a:r>
              <a:rPr lang="nb-NO" dirty="0">
                <a:latin typeface="Calibri Light" panose="020F0302020204030204" pitchFamily="34" charset="0"/>
                <a:cs typeface="Calibri Light" panose="020F0302020204030204" pitchFamily="34" charset="0"/>
              </a:rPr>
              <a:t>selskaper og  </a:t>
            </a:r>
            <a:r>
              <a:rPr lang="nb-NO" dirty="0">
                <a:solidFill>
                  <a:srgbClr val="C00000"/>
                </a:solidFill>
                <a:latin typeface="Calibri Light" panose="020F0302020204030204" pitchFamily="34" charset="0"/>
                <a:cs typeface="Calibri Light" panose="020F0302020204030204" pitchFamily="34" charset="0"/>
              </a:rPr>
              <a:t>offentlige myndigheter </a:t>
            </a:r>
            <a:r>
              <a:rPr lang="nb-NO" dirty="0">
                <a:latin typeface="Calibri Light" panose="020F0302020204030204" pitchFamily="34" charset="0"/>
                <a:cs typeface="Calibri Light" panose="020F0302020204030204" pitchFamily="34" charset="0"/>
              </a:rPr>
              <a:t>å benytte seg av personopplysninger i sitt   </a:t>
            </a:r>
          </a:p>
          <a:p>
            <a:r>
              <a:rPr lang="nb-NO" dirty="0">
                <a:latin typeface="Calibri Light" panose="020F0302020204030204" pitchFamily="34" charset="0"/>
                <a:cs typeface="Calibri Light" panose="020F0302020204030204" pitchFamily="34" charset="0"/>
              </a:rPr>
              <a:t>arbeid i et helt nytt omfang. Fysiske personer gjør  i  stadig  større  grad  personopplysninger  </a:t>
            </a:r>
          </a:p>
          <a:p>
            <a:r>
              <a:rPr lang="nb-NO" dirty="0">
                <a:latin typeface="Calibri Light" panose="020F0302020204030204" pitchFamily="34" charset="0"/>
                <a:cs typeface="Calibri Light" panose="020F0302020204030204" pitchFamily="34" charset="0"/>
              </a:rPr>
              <a:t>offentlig tilgjengelig, også  globalt.  </a:t>
            </a:r>
            <a:r>
              <a:rPr lang="nb-NO" dirty="0">
                <a:solidFill>
                  <a:srgbClr val="C00000"/>
                </a:solidFill>
                <a:latin typeface="Calibri Light" panose="020F0302020204030204" pitchFamily="34" charset="0"/>
                <a:cs typeface="Calibri Light" panose="020F0302020204030204" pitchFamily="34" charset="0"/>
              </a:rPr>
              <a:t>Teknologien har endret både økonomien og det sosiale liv</a:t>
            </a:r>
          </a:p>
          <a:p>
            <a:r>
              <a:rPr lang="nb-NO" dirty="0">
                <a:solidFill>
                  <a:srgbClr val="C00000"/>
                </a:solidFill>
                <a:latin typeface="Calibri Light" panose="020F0302020204030204" pitchFamily="34" charset="0"/>
                <a:cs typeface="Calibri Light" panose="020F0302020204030204" pitchFamily="34" charset="0"/>
              </a:rPr>
              <a:t>og bør ytterligere fremme den frie flyt av personopplysninger  i Unionen og overføring av</a:t>
            </a:r>
          </a:p>
          <a:p>
            <a:r>
              <a:rPr lang="nb-NO" dirty="0">
                <a:solidFill>
                  <a:srgbClr val="C00000"/>
                </a:solidFill>
                <a:latin typeface="Calibri Light" panose="020F0302020204030204" pitchFamily="34" charset="0"/>
                <a:cs typeface="Calibri Light" panose="020F0302020204030204" pitchFamily="34" charset="0"/>
              </a:rPr>
              <a:t>disse til tredjestater og internasjonale organisasjoner,  </a:t>
            </a:r>
            <a:r>
              <a:rPr lang="nb-NO" dirty="0">
                <a:latin typeface="Calibri Light" panose="020F0302020204030204" pitchFamily="34" charset="0"/>
                <a:cs typeface="Calibri Light" panose="020F0302020204030204" pitchFamily="34" charset="0"/>
              </a:rPr>
              <a:t>samtidig  som  det  sikres  et  høyt nivå</a:t>
            </a:r>
          </a:p>
          <a:p>
            <a:r>
              <a:rPr lang="nb-NO" dirty="0">
                <a:latin typeface="Calibri Light" panose="020F0302020204030204" pitchFamily="34" charset="0"/>
                <a:cs typeface="Calibri Light" panose="020F0302020204030204" pitchFamily="34" charset="0"/>
              </a:rPr>
              <a:t>for vern av personopplysningene.</a:t>
            </a:r>
          </a:p>
          <a:p>
            <a:endParaRPr lang="nb-NO" dirty="0">
              <a:latin typeface="Calibri Light" panose="020F0302020204030204" pitchFamily="34" charset="0"/>
              <a:cs typeface="Calibri Light" panose="020F0302020204030204" pitchFamily="34" charset="0"/>
            </a:endParaRPr>
          </a:p>
          <a:p>
            <a:r>
              <a:rPr lang="nb-NO" dirty="0">
                <a:latin typeface="Calibri Light" panose="020F0302020204030204" pitchFamily="34" charset="0"/>
                <a:cs typeface="Calibri Light" panose="020F0302020204030204" pitchFamily="34" charset="0"/>
              </a:rPr>
              <a:t>7) Denne  utviklingen  krever  en  </a:t>
            </a:r>
            <a:r>
              <a:rPr lang="nb-NO" dirty="0">
                <a:solidFill>
                  <a:srgbClr val="C00000"/>
                </a:solidFill>
                <a:latin typeface="Calibri Light" panose="020F0302020204030204" pitchFamily="34" charset="0"/>
                <a:cs typeface="Calibri Light" panose="020F0302020204030204" pitchFamily="34" charset="0"/>
              </a:rPr>
              <a:t>sterk  og  mer  sammenhengende  ramme  </a:t>
            </a:r>
            <a:r>
              <a:rPr lang="nb-NO" dirty="0">
                <a:latin typeface="Calibri Light" panose="020F0302020204030204" pitchFamily="34" charset="0"/>
                <a:cs typeface="Calibri Light" panose="020F0302020204030204" pitchFamily="34" charset="0"/>
              </a:rPr>
              <a:t>for  vern  av  person-</a:t>
            </a:r>
          </a:p>
          <a:p>
            <a:r>
              <a:rPr lang="nb-NO" dirty="0">
                <a:latin typeface="Calibri Light" panose="020F0302020204030204" pitchFamily="34" charset="0"/>
                <a:cs typeface="Calibri Light" panose="020F0302020204030204" pitchFamily="34" charset="0"/>
              </a:rPr>
              <a:t>opplysninger i Unionen   støttet   av   en   </a:t>
            </a:r>
            <a:r>
              <a:rPr lang="nb-NO" dirty="0">
                <a:solidFill>
                  <a:srgbClr val="C00000"/>
                </a:solidFill>
                <a:latin typeface="Calibri Light" panose="020F0302020204030204" pitchFamily="34" charset="0"/>
                <a:cs typeface="Calibri Light" panose="020F0302020204030204" pitchFamily="34" charset="0"/>
              </a:rPr>
              <a:t>streng  håndheving  </a:t>
            </a:r>
            <a:r>
              <a:rPr lang="nb-NO" dirty="0">
                <a:latin typeface="Calibri Light" panose="020F0302020204030204" pitchFamily="34" charset="0"/>
                <a:cs typeface="Calibri Light" panose="020F0302020204030204" pitchFamily="34" charset="0"/>
              </a:rPr>
              <a:t>av  reglene,  ettersom  det  </a:t>
            </a:r>
          </a:p>
          <a:p>
            <a:r>
              <a:rPr lang="nb-NO" dirty="0">
                <a:latin typeface="Calibri Light" panose="020F0302020204030204" pitchFamily="34" charset="0"/>
                <a:cs typeface="Calibri Light" panose="020F0302020204030204" pitchFamily="34" charset="0"/>
              </a:rPr>
              <a:t>er viktig å skape den </a:t>
            </a:r>
            <a:r>
              <a:rPr lang="nb-NO" dirty="0">
                <a:solidFill>
                  <a:srgbClr val="C00000"/>
                </a:solidFill>
                <a:latin typeface="Calibri Light" panose="020F0302020204030204" pitchFamily="34" charset="0"/>
                <a:cs typeface="Calibri Light" panose="020F0302020204030204" pitchFamily="34" charset="0"/>
              </a:rPr>
              <a:t>nødvendige tillit </a:t>
            </a:r>
            <a:r>
              <a:rPr lang="nb-NO" dirty="0">
                <a:latin typeface="Calibri Light" panose="020F0302020204030204" pitchFamily="34" charset="0"/>
                <a:cs typeface="Calibri Light" panose="020F0302020204030204" pitchFamily="34" charset="0"/>
              </a:rPr>
              <a:t>som vil gjøre  at  den  digitale  økonomien  kan  utvikle  </a:t>
            </a:r>
          </a:p>
          <a:p>
            <a:r>
              <a:rPr lang="nb-NO" dirty="0">
                <a:latin typeface="Calibri Light" panose="020F0302020204030204" pitchFamily="34" charset="0"/>
                <a:cs typeface="Calibri Light" panose="020F0302020204030204" pitchFamily="34" charset="0"/>
              </a:rPr>
              <a:t>seg i det indre marked. Fysiske personer bør ha  kontroll over egne personopplysninger.  </a:t>
            </a:r>
          </a:p>
          <a:p>
            <a:r>
              <a:rPr lang="nb-NO" dirty="0">
                <a:solidFill>
                  <a:srgbClr val="C00000"/>
                </a:solidFill>
                <a:latin typeface="Calibri Light" panose="020F0302020204030204" pitchFamily="34" charset="0"/>
                <a:cs typeface="Calibri Light" panose="020F0302020204030204" pitchFamily="34" charset="0"/>
              </a:rPr>
              <a:t>Rettssikkerheten</a:t>
            </a:r>
            <a:r>
              <a:rPr lang="nb-NO" dirty="0">
                <a:latin typeface="Calibri Light" panose="020F0302020204030204" pitchFamily="34" charset="0"/>
                <a:cs typeface="Calibri Light" panose="020F0302020204030204" pitchFamily="34" charset="0"/>
              </a:rPr>
              <a:t> og den praktiske sikkerheten  for  fysiske personer,  markedsdeltakere  </a:t>
            </a:r>
          </a:p>
          <a:p>
            <a:r>
              <a:rPr lang="nb-NO" dirty="0">
                <a:latin typeface="Calibri Light" panose="020F0302020204030204" pitchFamily="34" charset="0"/>
                <a:cs typeface="Calibri Light" panose="020F0302020204030204" pitchFamily="34" charset="0"/>
              </a:rPr>
              <a:t>og </a:t>
            </a:r>
            <a:r>
              <a:rPr lang="nb-NO" dirty="0">
                <a:solidFill>
                  <a:srgbClr val="C00000"/>
                </a:solidFill>
                <a:latin typeface="Calibri Light" panose="020F0302020204030204" pitchFamily="34" charset="0"/>
                <a:cs typeface="Calibri Light" panose="020F0302020204030204" pitchFamily="34" charset="0"/>
              </a:rPr>
              <a:t>offentlige myndigheter</a:t>
            </a:r>
            <a:r>
              <a:rPr lang="nb-NO" dirty="0">
                <a:latin typeface="Calibri Light" panose="020F0302020204030204" pitchFamily="34" charset="0"/>
                <a:cs typeface="Calibri Light" panose="020F0302020204030204" pitchFamily="34" charset="0"/>
              </a:rPr>
              <a:t> </a:t>
            </a:r>
            <a:r>
              <a:rPr lang="nb-NO" dirty="0">
                <a:solidFill>
                  <a:srgbClr val="C00000"/>
                </a:solidFill>
                <a:latin typeface="Calibri Light" panose="020F0302020204030204" pitchFamily="34" charset="0"/>
                <a:cs typeface="Calibri Light" panose="020F0302020204030204" pitchFamily="34" charset="0"/>
              </a:rPr>
              <a:t>bør styrkes</a:t>
            </a:r>
            <a:r>
              <a:rPr lang="nb-NO" dirty="0">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863282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21"/>
          <p:cNvGrpSpPr/>
          <p:nvPr/>
        </p:nvGrpSpPr>
        <p:grpSpPr>
          <a:xfrm>
            <a:off x="2461744" y="659257"/>
            <a:ext cx="8712967" cy="4712415"/>
            <a:chOff x="668987" y="2315405"/>
            <a:chExt cx="8001102" cy="4342057"/>
          </a:xfrm>
          <a:noFill/>
        </p:grpSpPr>
        <p:grpSp>
          <p:nvGrpSpPr>
            <p:cNvPr id="6" name="Group 4"/>
            <p:cNvGrpSpPr>
              <a:grpSpLocks/>
            </p:cNvGrpSpPr>
            <p:nvPr/>
          </p:nvGrpSpPr>
          <p:grpSpPr bwMode="auto">
            <a:xfrm>
              <a:off x="3068282" y="3437221"/>
              <a:ext cx="4218400" cy="3220241"/>
              <a:chOff x="4405" y="11314"/>
              <a:chExt cx="3596" cy="2728"/>
            </a:xfrm>
            <a:grpFill/>
          </p:grpSpPr>
          <p:sp>
            <p:nvSpPr>
              <p:cNvPr id="7" name="Text Box 5"/>
              <p:cNvSpPr txBox="1">
                <a:spLocks noChangeArrowheads="1"/>
              </p:cNvSpPr>
              <p:nvPr/>
            </p:nvSpPr>
            <p:spPr bwMode="auto">
              <a:xfrm>
                <a:off x="6510" y="12902"/>
                <a:ext cx="1491" cy="63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500"/>
                  </a:spcAft>
                </a:pPr>
                <a:r>
                  <a:rPr lang="en-GB" sz="1600" dirty="0" err="1">
                    <a:solidFill>
                      <a:srgbClr val="7030A0"/>
                    </a:solidFill>
                    <a:latin typeface="Calibri Light" panose="020F0302020204030204" pitchFamily="34" charset="0"/>
                    <a:cs typeface="Calibri Light" panose="020F0302020204030204" pitchFamily="34" charset="0"/>
                  </a:rPr>
                  <a:t>Organisatorisk</a:t>
                </a:r>
                <a:br>
                  <a:rPr lang="en-GB" sz="1600" dirty="0">
                    <a:solidFill>
                      <a:srgbClr val="7030A0"/>
                    </a:solidFill>
                    <a:latin typeface="Calibri Light" panose="020F0302020204030204" pitchFamily="34" charset="0"/>
                    <a:cs typeface="Calibri Light" panose="020F0302020204030204" pitchFamily="34" charset="0"/>
                  </a:rPr>
                </a:br>
                <a:r>
                  <a:rPr lang="en-GB" sz="1600" dirty="0" err="1">
                    <a:solidFill>
                      <a:srgbClr val="7030A0"/>
                    </a:solidFill>
                    <a:latin typeface="Calibri Light" panose="020F0302020204030204" pitchFamily="34" charset="0"/>
                    <a:cs typeface="Calibri Light" panose="020F0302020204030204" pitchFamily="34" charset="0"/>
                  </a:rPr>
                  <a:t>endring</a:t>
                </a:r>
                <a:endParaRPr lang="nb-NO" sz="1600" dirty="0">
                  <a:solidFill>
                    <a:srgbClr val="7030A0"/>
                  </a:solidFill>
                  <a:latin typeface="Calibri Light" panose="020F0302020204030204" pitchFamily="34" charset="0"/>
                  <a:cs typeface="Calibri Light" panose="020F0302020204030204" pitchFamily="34" charset="0"/>
                </a:endParaRPr>
              </a:p>
            </p:txBody>
          </p:sp>
          <p:sp>
            <p:nvSpPr>
              <p:cNvPr id="8" name="Text Box 7"/>
              <p:cNvSpPr txBox="1">
                <a:spLocks noChangeArrowheads="1"/>
              </p:cNvSpPr>
              <p:nvPr/>
            </p:nvSpPr>
            <p:spPr bwMode="auto">
              <a:xfrm>
                <a:off x="4750" y="11314"/>
                <a:ext cx="2046" cy="429"/>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nb-NO" sz="1600" dirty="0">
                    <a:solidFill>
                      <a:srgbClr val="00CC99">
                        <a:lumMod val="50000"/>
                      </a:srgbClr>
                    </a:solidFill>
                    <a:latin typeface="Calibri Light" panose="020F0302020204030204" pitchFamily="34" charset="0"/>
                    <a:cs typeface="Calibri Light" panose="020F0302020204030204" pitchFamily="34" charset="0"/>
                  </a:rPr>
                  <a:t>Digitalisering</a:t>
                </a:r>
              </a:p>
              <a:p>
                <a:pPr algn="ctr" fontAlgn="base">
                  <a:spcBef>
                    <a:spcPct val="0"/>
                  </a:spcBef>
                  <a:spcAft>
                    <a:spcPts val="1000"/>
                  </a:spcAft>
                </a:pPr>
                <a:r>
                  <a:rPr lang="nb-NO" sz="1600" dirty="0">
                    <a:solidFill>
                      <a:srgbClr val="00CC99">
                        <a:lumMod val="50000"/>
                      </a:srgbClr>
                    </a:solidFill>
                    <a:latin typeface="Calibri Light" panose="020F0302020204030204" pitchFamily="34" charset="0"/>
                    <a:cs typeface="Calibri Light" panose="020F0302020204030204" pitchFamily="34" charset="0"/>
                  </a:rPr>
                  <a:t>Teknologisk endring</a:t>
                </a:r>
              </a:p>
            </p:txBody>
          </p:sp>
          <p:sp>
            <p:nvSpPr>
              <p:cNvPr id="9" name="Text Box 8"/>
              <p:cNvSpPr txBox="1">
                <a:spLocks noChangeArrowheads="1"/>
              </p:cNvSpPr>
              <p:nvPr/>
            </p:nvSpPr>
            <p:spPr bwMode="auto">
              <a:xfrm>
                <a:off x="4405" y="12914"/>
                <a:ext cx="1135" cy="60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GB" sz="1600" dirty="0" err="1">
                    <a:solidFill>
                      <a:srgbClr val="990033"/>
                    </a:solidFill>
                    <a:latin typeface="Calibri Light" panose="020F0302020204030204" pitchFamily="34" charset="0"/>
                    <a:cs typeface="Calibri Light" panose="020F0302020204030204" pitchFamily="34" charset="0"/>
                  </a:rPr>
                  <a:t>Endret</a:t>
                </a:r>
                <a:br>
                  <a:rPr lang="en-GB" sz="1600" dirty="0">
                    <a:solidFill>
                      <a:srgbClr val="990033"/>
                    </a:solidFill>
                    <a:latin typeface="Calibri Light" panose="020F0302020204030204" pitchFamily="34" charset="0"/>
                    <a:cs typeface="Calibri Light" panose="020F0302020204030204" pitchFamily="34" charset="0"/>
                  </a:rPr>
                </a:br>
                <a:r>
                  <a:rPr lang="en-GB" sz="1600" dirty="0" err="1">
                    <a:solidFill>
                      <a:srgbClr val="990033"/>
                    </a:solidFill>
                    <a:latin typeface="Calibri Light" panose="020F0302020204030204" pitchFamily="34" charset="0"/>
                    <a:cs typeface="Calibri Light" panose="020F0302020204030204" pitchFamily="34" charset="0"/>
                  </a:rPr>
                  <a:t>lovgivning</a:t>
                </a:r>
                <a:endParaRPr lang="nb-NO" sz="1600" dirty="0">
                  <a:solidFill>
                    <a:srgbClr val="990033"/>
                  </a:solidFill>
                  <a:latin typeface="Calibri Light" panose="020F0302020204030204" pitchFamily="34" charset="0"/>
                  <a:cs typeface="Calibri Light" panose="020F0302020204030204" pitchFamily="34" charset="0"/>
                </a:endParaRPr>
              </a:p>
            </p:txBody>
          </p:sp>
          <p:sp>
            <p:nvSpPr>
              <p:cNvPr id="11" name="Arc 10"/>
              <p:cNvSpPr>
                <a:spLocks/>
              </p:cNvSpPr>
              <p:nvPr/>
            </p:nvSpPr>
            <p:spPr bwMode="auto">
              <a:xfrm rot="21094188" flipH="1">
                <a:off x="4488" y="11564"/>
                <a:ext cx="734"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none" w="med" len="med"/>
                <a:tailEnd type="triangle" w="med" len="med"/>
              </a:ln>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endParaRPr lang="nb-NO" sz="2400">
                  <a:solidFill>
                    <a:srgbClr val="000000"/>
                  </a:solidFill>
                  <a:latin typeface="Calibri Light" panose="020F0302020204030204" pitchFamily="34" charset="0"/>
                  <a:cs typeface="Calibri Light" panose="020F0302020204030204" pitchFamily="34" charset="0"/>
                </a:endParaRPr>
              </a:p>
            </p:txBody>
          </p:sp>
          <p:sp>
            <p:nvSpPr>
              <p:cNvPr id="12" name="Arc 11"/>
              <p:cNvSpPr>
                <a:spLocks/>
              </p:cNvSpPr>
              <p:nvPr/>
            </p:nvSpPr>
            <p:spPr bwMode="auto">
              <a:xfrm rot="13920600" flipH="1">
                <a:off x="5404" y="12899"/>
                <a:ext cx="1098" cy="1187"/>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grpFill/>
              <a:ln w="25400">
                <a:solidFill>
                  <a:srgbClr val="C00000"/>
                </a:solidFill>
                <a:round/>
                <a:headEnd type="triangle" w="med" len="med"/>
                <a:tailEnd type="none" w="lg" len="lg"/>
              </a:ln>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endParaRPr lang="nb-NO" sz="2400">
                  <a:solidFill>
                    <a:srgbClr val="000000"/>
                  </a:solidFill>
                  <a:latin typeface="Calibri Light" panose="020F0302020204030204" pitchFamily="34" charset="0"/>
                  <a:cs typeface="Calibri Light" panose="020F0302020204030204" pitchFamily="34" charset="0"/>
                </a:endParaRPr>
              </a:p>
            </p:txBody>
          </p:sp>
        </p:grpSp>
        <p:sp>
          <p:nvSpPr>
            <p:cNvPr id="4" name="TekstSylinder 3"/>
            <p:cNvSpPr txBox="1"/>
            <p:nvPr/>
          </p:nvSpPr>
          <p:spPr>
            <a:xfrm>
              <a:off x="668987" y="2315405"/>
              <a:ext cx="8001102" cy="765687"/>
            </a:xfrm>
            <a:prstGeom prst="rect">
              <a:avLst/>
            </a:prstGeom>
            <a:grpFill/>
          </p:spPr>
          <p:txBody>
            <a:bodyPr wrap="square" rtlCol="0">
              <a:spAutoFit/>
            </a:bodyPr>
            <a:lstStyle/>
            <a:p>
              <a:pPr eaLnBrk="0" fontAlgn="base" hangingPunct="0">
                <a:spcBef>
                  <a:spcPct val="0"/>
                </a:spcBef>
                <a:spcAft>
                  <a:spcPct val="0"/>
                </a:spcAft>
              </a:pPr>
              <a:r>
                <a:rPr lang="nb-NO" sz="2400" dirty="0">
                  <a:solidFill>
                    <a:srgbClr val="0066FF"/>
                  </a:solidFill>
                  <a:latin typeface="Calibri Light" panose="020F0302020204030204" pitchFamily="34" charset="0"/>
                  <a:cs typeface="Calibri Light" panose="020F0302020204030204" pitchFamily="34" charset="0"/>
                </a:rPr>
                <a:t>Digitalisering og endret organisering og annet som begrunner endring av lovgivning som regulerer offentlig forvaltning</a:t>
              </a:r>
            </a:p>
          </p:txBody>
        </p:sp>
      </p:grpSp>
      <p:grpSp>
        <p:nvGrpSpPr>
          <p:cNvPr id="18" name="Gruppe 17">
            <a:extLst>
              <a:ext uri="{FF2B5EF4-FFF2-40B4-BE49-F238E27FC236}">
                <a16:creationId xmlns:a16="http://schemas.microsoft.com/office/drawing/2014/main" id="{4B29584D-1E6E-47D4-85D6-2618EE091E71}"/>
              </a:ext>
            </a:extLst>
          </p:cNvPr>
          <p:cNvGrpSpPr/>
          <p:nvPr/>
        </p:nvGrpSpPr>
        <p:grpSpPr>
          <a:xfrm>
            <a:off x="6001037" y="2538206"/>
            <a:ext cx="4568542" cy="1573181"/>
            <a:chOff x="5578299" y="2543740"/>
            <a:chExt cx="4568542" cy="1573181"/>
          </a:xfrm>
        </p:grpSpPr>
        <p:sp>
          <p:nvSpPr>
            <p:cNvPr id="13" name="TekstSylinder 12">
              <a:extLst>
                <a:ext uri="{FF2B5EF4-FFF2-40B4-BE49-F238E27FC236}">
                  <a16:creationId xmlns:a16="http://schemas.microsoft.com/office/drawing/2014/main" id="{0A923048-D48F-48BF-A407-2E7700EE356D}"/>
                </a:ext>
              </a:extLst>
            </p:cNvPr>
            <p:cNvSpPr txBox="1"/>
            <p:nvPr/>
          </p:nvSpPr>
          <p:spPr>
            <a:xfrm>
              <a:off x="6723036" y="2589882"/>
              <a:ext cx="1305165" cy="338554"/>
            </a:xfrm>
            <a:prstGeom prst="rect">
              <a:avLst/>
            </a:prstGeom>
            <a:noFill/>
          </p:spPr>
          <p:txBody>
            <a:bodyPr wrap="none" rtlCol="0">
              <a:spAutoFit/>
            </a:bodyPr>
            <a:lstStyle/>
            <a:p>
              <a:r>
                <a:rPr lang="nb-NO" sz="1600" dirty="0">
                  <a:solidFill>
                    <a:srgbClr val="FF3300"/>
                  </a:solidFill>
                  <a:latin typeface="Calibri Light" panose="020F0302020204030204" pitchFamily="34" charset="0"/>
                  <a:cs typeface="Calibri Light" panose="020F0302020204030204" pitchFamily="34" charset="0"/>
                </a:rPr>
                <a:t>Globalisering</a:t>
              </a:r>
            </a:p>
          </p:txBody>
        </p:sp>
        <p:sp>
          <p:nvSpPr>
            <p:cNvPr id="14" name="TekstSylinder 13">
              <a:extLst>
                <a:ext uri="{FF2B5EF4-FFF2-40B4-BE49-F238E27FC236}">
                  <a16:creationId xmlns:a16="http://schemas.microsoft.com/office/drawing/2014/main" id="{427B13FF-09F2-492B-B223-C3E05D5985C0}"/>
                </a:ext>
              </a:extLst>
            </p:cNvPr>
            <p:cNvSpPr txBox="1"/>
            <p:nvPr/>
          </p:nvSpPr>
          <p:spPr>
            <a:xfrm>
              <a:off x="6934102" y="3090446"/>
              <a:ext cx="3212739" cy="338554"/>
            </a:xfrm>
            <a:prstGeom prst="rect">
              <a:avLst/>
            </a:prstGeom>
            <a:noFill/>
          </p:spPr>
          <p:txBody>
            <a:bodyPr wrap="none" rtlCol="0">
              <a:spAutoFit/>
            </a:bodyPr>
            <a:lstStyle/>
            <a:p>
              <a:r>
                <a:rPr lang="nb-NO" sz="1600" dirty="0">
                  <a:solidFill>
                    <a:schemeClr val="accent2">
                      <a:lumMod val="75000"/>
                    </a:schemeClr>
                  </a:solidFill>
                  <a:latin typeface="Calibri Light" panose="020F0302020204030204" pitchFamily="34" charset="0"/>
                  <a:cs typeface="Calibri Light" panose="020F0302020204030204" pitchFamily="34" charset="0"/>
                </a:rPr>
                <a:t>Utvikling av den digitale økonomien</a:t>
              </a:r>
            </a:p>
          </p:txBody>
        </p:sp>
        <p:sp>
          <p:nvSpPr>
            <p:cNvPr id="15" name="Arc 10">
              <a:extLst>
                <a:ext uri="{FF2B5EF4-FFF2-40B4-BE49-F238E27FC236}">
                  <a16:creationId xmlns:a16="http://schemas.microsoft.com/office/drawing/2014/main" id="{82E67582-83A5-4C3B-A5A8-4D5B4F6C71E8}"/>
                </a:ext>
              </a:extLst>
            </p:cNvPr>
            <p:cNvSpPr>
              <a:spLocks/>
            </p:cNvSpPr>
            <p:nvPr/>
          </p:nvSpPr>
          <p:spPr bwMode="auto">
            <a:xfrm rot="1816328" flipH="1">
              <a:off x="5580961" y="2543740"/>
              <a:ext cx="661828" cy="1441291"/>
            </a:xfrm>
            <a:custGeom>
              <a:avLst/>
              <a:gdLst>
                <a:gd name="G0" fmla="+- 5270 0 0"/>
                <a:gd name="G1" fmla="+- 21600 0 0"/>
                <a:gd name="G2" fmla="+- 21600 0 0"/>
                <a:gd name="T0" fmla="*/ 0 w 26870"/>
                <a:gd name="T1" fmla="*/ 653 h 30371"/>
                <a:gd name="T2" fmla="*/ 25009 w 26870"/>
                <a:gd name="T3" fmla="*/ 30371 h 30371"/>
                <a:gd name="T4" fmla="*/ 5270 w 26870"/>
                <a:gd name="T5" fmla="*/ 21600 h 30371"/>
              </a:gdLst>
              <a:ahLst/>
              <a:cxnLst>
                <a:cxn ang="0">
                  <a:pos x="T0" y="T1"/>
                </a:cxn>
                <a:cxn ang="0">
                  <a:pos x="T2" y="T3"/>
                </a:cxn>
                <a:cxn ang="0">
                  <a:pos x="T4" y="T5"/>
                </a:cxn>
              </a:cxnLst>
              <a:rect l="0" t="0" r="r" b="b"/>
              <a:pathLst>
                <a:path w="26870" h="30371" fill="none" extrusionOk="0">
                  <a:moveTo>
                    <a:pt x="-1" y="652"/>
                  </a:moveTo>
                  <a:cubicBezTo>
                    <a:pt x="1723" y="219"/>
                    <a:pt x="3493" y="-1"/>
                    <a:pt x="5270" y="0"/>
                  </a:cubicBezTo>
                  <a:cubicBezTo>
                    <a:pt x="17199" y="0"/>
                    <a:pt x="26870" y="9670"/>
                    <a:pt x="26870" y="21600"/>
                  </a:cubicBezTo>
                  <a:cubicBezTo>
                    <a:pt x="26870" y="24621"/>
                    <a:pt x="26236" y="27609"/>
                    <a:pt x="25009" y="30371"/>
                  </a:cubicBezTo>
                </a:path>
                <a:path w="26870" h="30371" stroke="0" extrusionOk="0">
                  <a:moveTo>
                    <a:pt x="-1" y="652"/>
                  </a:moveTo>
                  <a:cubicBezTo>
                    <a:pt x="1723" y="219"/>
                    <a:pt x="3493" y="-1"/>
                    <a:pt x="5270" y="0"/>
                  </a:cubicBezTo>
                  <a:cubicBezTo>
                    <a:pt x="17199" y="0"/>
                    <a:pt x="26870" y="9670"/>
                    <a:pt x="26870" y="21600"/>
                  </a:cubicBezTo>
                  <a:cubicBezTo>
                    <a:pt x="26870" y="24621"/>
                    <a:pt x="26236" y="27609"/>
                    <a:pt x="25009" y="30371"/>
                  </a:cubicBezTo>
                  <a:lnTo>
                    <a:pt x="5270" y="21600"/>
                  </a:lnTo>
                  <a:close/>
                </a:path>
              </a:pathLst>
            </a:custGeom>
            <a:noFill/>
            <a:ln w="25400">
              <a:solidFill>
                <a:srgbClr val="C00000"/>
              </a:solidFill>
              <a:round/>
              <a:headEnd type="none" w="med" len="med"/>
              <a:tailEnd type="triangle" w="med" len="med"/>
            </a:ln>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endParaRPr lang="nb-NO" sz="2400">
                <a:solidFill>
                  <a:srgbClr val="000000"/>
                </a:solidFill>
                <a:latin typeface="Calibri Light" panose="020F0302020204030204" pitchFamily="34" charset="0"/>
                <a:cs typeface="Calibri Light" panose="020F0302020204030204" pitchFamily="34" charset="0"/>
              </a:endParaRPr>
            </a:p>
          </p:txBody>
        </p:sp>
        <p:cxnSp>
          <p:nvCxnSpPr>
            <p:cNvPr id="17" name="Rett pilkobling 16">
              <a:extLst>
                <a:ext uri="{FF2B5EF4-FFF2-40B4-BE49-F238E27FC236}">
                  <a16:creationId xmlns:a16="http://schemas.microsoft.com/office/drawing/2014/main" id="{BEA8C90A-367A-4D0F-A073-9EF4C9A22993}"/>
                </a:ext>
              </a:extLst>
            </p:cNvPr>
            <p:cNvCxnSpPr/>
            <p:nvPr/>
          </p:nvCxnSpPr>
          <p:spPr bwMode="auto">
            <a:xfrm flipH="1">
              <a:off x="5578299" y="3335952"/>
              <a:ext cx="1272809" cy="780969"/>
            </a:xfrm>
            <a:prstGeom prst="straightConnector1">
              <a:avLst/>
            </a:prstGeom>
            <a:solidFill>
              <a:schemeClr val="accent1"/>
            </a:solidFill>
            <a:ln w="25400" cap="flat" cmpd="sng" algn="ctr">
              <a:solidFill>
                <a:srgbClr val="C00000"/>
              </a:solidFill>
              <a:prstDash val="solid"/>
              <a:round/>
              <a:headEnd type="none" w="med" len="med"/>
              <a:tailEnd type="triangle"/>
            </a:ln>
            <a:effectLst/>
          </p:spPr>
        </p:cxnSp>
      </p:grpSp>
      <p:sp>
        <p:nvSpPr>
          <p:cNvPr id="19" name="TekstSylinder 18">
            <a:extLst>
              <a:ext uri="{FF2B5EF4-FFF2-40B4-BE49-F238E27FC236}">
                <a16:creationId xmlns:a16="http://schemas.microsoft.com/office/drawing/2014/main" id="{7905957D-060C-497C-8FD0-0DB5ABFCE5AC}"/>
              </a:ext>
            </a:extLst>
          </p:cNvPr>
          <p:cNvSpPr txBox="1"/>
          <p:nvPr/>
        </p:nvSpPr>
        <p:spPr>
          <a:xfrm>
            <a:off x="782698" y="2238526"/>
            <a:ext cx="3871573" cy="2031325"/>
          </a:xfrm>
          <a:prstGeom prst="rect">
            <a:avLst/>
          </a:prstGeom>
          <a:solidFill>
            <a:srgbClr val="FFFF99"/>
          </a:solidFill>
        </p:spPr>
        <p:txBody>
          <a:bodyPr wrap="none" rtlCol="0">
            <a:spAutoFit/>
          </a:bodyPr>
          <a:lstStyle/>
          <a:p>
            <a:r>
              <a:rPr lang="nb-NO" u="sng" dirty="0"/>
              <a:t>Diskusjon:</a:t>
            </a:r>
          </a:p>
          <a:p>
            <a:r>
              <a:rPr lang="nb-NO" i="1" dirty="0"/>
              <a:t>Bør lovgivningen endres i lys av ny</a:t>
            </a:r>
            <a:br>
              <a:rPr lang="nb-NO" i="1" dirty="0"/>
            </a:br>
            <a:r>
              <a:rPr lang="nb-NO" i="1" dirty="0"/>
              <a:t>teknologi som f.eks. kunstig intelligens,</a:t>
            </a:r>
          </a:p>
          <a:p>
            <a:r>
              <a:rPr lang="nb-NO" i="1" dirty="0"/>
              <a:t>stordata og robotteknologi?</a:t>
            </a:r>
          </a:p>
          <a:p>
            <a:endParaRPr lang="nb-NO" dirty="0"/>
          </a:p>
          <a:p>
            <a:r>
              <a:rPr lang="nb-NO" dirty="0"/>
              <a:t>Jf. prinsippet om teknologiuavhengig </a:t>
            </a:r>
            <a:br>
              <a:rPr lang="nb-NO" dirty="0"/>
            </a:br>
            <a:r>
              <a:rPr lang="nb-NO" dirty="0"/>
              <a:t>lovgivning (nye funksjonsbeskrivelser?)</a:t>
            </a:r>
          </a:p>
        </p:txBody>
      </p:sp>
    </p:spTree>
    <p:extLst>
      <p:ext uri="{BB962C8B-B14F-4D97-AF65-F5344CB8AC3E}">
        <p14:creationId xmlns:p14="http://schemas.microsoft.com/office/powerpoint/2010/main" val="336299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963</Words>
  <Application>Microsoft Office PowerPoint</Application>
  <PresentationFormat>Widescreen</PresentationFormat>
  <Paragraphs>104</Paragraphs>
  <Slides>8</Slides>
  <Notes>0</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8</vt:i4>
      </vt:variant>
    </vt:vector>
  </HeadingPairs>
  <TitlesOfParts>
    <vt:vector size="14" baseType="lpstr">
      <vt:lpstr>Arial</vt:lpstr>
      <vt:lpstr>Calibri</vt:lpstr>
      <vt:lpstr>Calibri Light</vt:lpstr>
      <vt:lpstr>Times New Roman</vt:lpstr>
      <vt:lpstr>Office-tema</vt:lpstr>
      <vt:lpstr>1_Office-tema</vt:lpstr>
      <vt:lpstr>Digital forvaltning og  lovreform</vt:lpstr>
      <vt:lpstr>Forvaltningslovgivning </vt:lpstr>
      <vt:lpstr>PowerPoint-presentasjon</vt:lpstr>
      <vt:lpstr>Mandat for offentleglovutvalget (1. desember 1999)</vt:lpstr>
      <vt:lpstr>Fra mandatet for forvaltningslovutvalget (1. februar 2019)</vt:lpstr>
      <vt:lpstr>Fra mandatet til arkivlovutvalget (september 2017)</vt:lpstr>
      <vt:lpstr>Fra fortalen til Europaparlaments- og rådsforordning (EU) 2016/679 av 27. april 2016 om vern av fysiske personer i forbindelse med behandling av personopplysninger og om fri utveksling av slike opplysninger (personvernforordningen, i kraft i Norge fra 20. juli 2018)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forvaltning og  lovreform</dc:title>
  <dc:creator>dag wiese schartum</dc:creator>
  <cp:lastModifiedBy>dag wiese schartum</cp:lastModifiedBy>
  <cp:revision>19</cp:revision>
  <dcterms:created xsi:type="dcterms:W3CDTF">2018-09-12T19:30:08Z</dcterms:created>
  <dcterms:modified xsi:type="dcterms:W3CDTF">2018-09-12T21:57:43Z</dcterms:modified>
</cp:coreProperties>
</file>