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6" r:id="rId6"/>
    <p:sldId id="260" r:id="rId7"/>
    <p:sldId id="261" r:id="rId8"/>
    <p:sldId id="267" r:id="rId9"/>
    <p:sldId id="269" r:id="rId10"/>
    <p:sldId id="268" r:id="rId11"/>
    <p:sldId id="263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20" d="100"/>
          <a:sy n="120" d="100"/>
        </p:scale>
        <p:origin x="-75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06.11.2018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i.no/sites/difino/files/digitaliseringsradets_erfaringsrapport_2017_0.pdf" TargetMode="External"/><Relationship Id="rId2" Type="http://schemas.openxmlformats.org/officeDocument/2006/relationships/hyperlink" Target="https://www.prosjektveiviseren.n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35616"/>
            <a:ext cx="9144000" cy="1966421"/>
          </a:xfrm>
        </p:spPr>
        <p:txBody>
          <a:bodyPr>
            <a:normAutofit/>
          </a:bodyPr>
          <a:lstStyle/>
          <a:p>
            <a:r>
              <a:rPr lang="nb-NO" sz="3600" dirty="0"/>
              <a:t>FINF4011</a:t>
            </a:r>
            <a:br>
              <a:rPr lang="nb-NO" sz="3600" dirty="0"/>
            </a:br>
            <a:r>
              <a:rPr lang="nb-NO" sz="3600" b="1" dirty="0"/>
              <a:t>Teknologi, forvaltningspolitikk og styring</a:t>
            </a:r>
            <a:br>
              <a:rPr lang="nb-NO" sz="3600" b="1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6BE666-D27C-4136-8969-43BD0212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50464" cy="83690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Forsøk på å gruppere pensum </a:t>
            </a:r>
            <a:r>
              <a:rPr lang="nb-NO" sz="32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ift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kunnskapskravene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0CA8C9-0C75-4E1F-B521-88E4F3EE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567" y="1906073"/>
            <a:ext cx="9128097" cy="2301026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Nedenfor følger forslag til klassifisering av pensum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Har klassifisert etter hovedinnhold/-vinkling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 pensum er sammensatt og gjelder flere kunnskapskrav, og kunne derfor vært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klassfisert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under flere krav (men det har jeg ikke gjort)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56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846489" cy="1325563"/>
          </a:xfrm>
        </p:spPr>
        <p:txBody>
          <a:bodyPr>
            <a:normAutofit/>
          </a:bodyPr>
          <a:lstStyle/>
          <a:p>
            <a:r>
              <a:rPr lang="nb-NO" sz="2000" i="1" dirty="0">
                <a:solidFill>
                  <a:srgbClr val="C00000"/>
                </a:solidFill>
              </a:rPr>
              <a:t>Pensum relatert til kunnskapskrav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«grunnleggende </a:t>
            </a:r>
            <a:r>
              <a:rPr lang="nb-NO" sz="2800" u="sng" dirty="0">
                <a:solidFill>
                  <a:srgbClr val="0070C0"/>
                </a:solidFill>
              </a:rPr>
              <a:t>kunnskaper om digital teknologi</a:t>
            </a:r>
            <a:r>
              <a:rPr lang="nb-NO" sz="2800" dirty="0">
                <a:solidFill>
                  <a:srgbClr val="0070C0"/>
                </a:solidFill>
              </a:rPr>
              <a:t>, særlig om databaser, programmering og internett»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F927118-BF94-47CD-A008-CB1E3F247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72992"/>
            <a:ext cx="8898172" cy="4657859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Grunnleggende</a:t>
            </a:r>
          </a:p>
          <a:p>
            <a:pPr lvl="1"/>
            <a:r>
              <a:rPr lang="nb-NO" dirty="0"/>
              <a:t>Skagestein (2002)</a:t>
            </a:r>
          </a:p>
          <a:p>
            <a:pPr lvl="2"/>
            <a:r>
              <a:rPr lang="nb-NO" dirty="0"/>
              <a:t>Generelt om informasjonssystemer</a:t>
            </a:r>
          </a:p>
          <a:p>
            <a:pPr lvl="2"/>
            <a:r>
              <a:rPr lang="nb-NO" dirty="0"/>
              <a:t>Om systemutvikling</a:t>
            </a:r>
          </a:p>
          <a:p>
            <a:pPr lvl="2"/>
            <a:r>
              <a:rPr lang="nb-NO" dirty="0"/>
              <a:t>Programmering</a:t>
            </a:r>
          </a:p>
          <a:p>
            <a:pPr lvl="2"/>
            <a:r>
              <a:rPr lang="nb-NO" dirty="0"/>
              <a:t>Arkitektur</a:t>
            </a:r>
          </a:p>
          <a:p>
            <a:pPr lvl="2"/>
            <a:r>
              <a:rPr lang="nb-NO" dirty="0"/>
              <a:t>Relasjonsdatabaser</a:t>
            </a:r>
          </a:p>
          <a:p>
            <a:pPr lvl="2"/>
            <a:r>
              <a:rPr lang="nb-NO" dirty="0"/>
              <a:t>Brukergrensesnitt</a:t>
            </a:r>
          </a:p>
          <a:p>
            <a:pPr lvl="1"/>
            <a:r>
              <a:rPr lang="nb-NO" dirty="0" err="1"/>
              <a:t>Hannemyr</a:t>
            </a:r>
            <a:r>
              <a:rPr lang="nb-NO" dirty="0"/>
              <a:t> (2005)</a:t>
            </a:r>
          </a:p>
          <a:p>
            <a:pPr lvl="2"/>
            <a:r>
              <a:rPr lang="nb-NO" dirty="0"/>
              <a:t>Internett, teknologi: </a:t>
            </a:r>
            <a:r>
              <a:rPr lang="nb-NO" dirty="0" err="1"/>
              <a:t>kap</a:t>
            </a:r>
            <a:r>
              <a:rPr lang="nb-NO" dirty="0"/>
              <a:t>. 2</a:t>
            </a:r>
          </a:p>
          <a:p>
            <a:pPr lvl="1"/>
            <a:r>
              <a:rPr lang="en-US" dirty="0" err="1"/>
              <a:t>Aanestad</a:t>
            </a:r>
            <a:r>
              <a:rPr lang="en-US" dirty="0"/>
              <a:t> </a:t>
            </a:r>
            <a:r>
              <a:rPr lang="en-US" dirty="0" err="1"/>
              <a:t>m.fl</a:t>
            </a:r>
            <a:r>
              <a:rPr lang="en-US" dirty="0"/>
              <a:t>. (2017), Information Infrastructures and the Challenge of the Installed Base</a:t>
            </a:r>
          </a:p>
          <a:p>
            <a:pPr lvl="1"/>
            <a:r>
              <a:rPr lang="nb-NO" dirty="0"/>
              <a:t>Bygstad, B. og G. </a:t>
            </a:r>
            <a:r>
              <a:rPr lang="nb-NO" dirty="0" err="1"/>
              <a:t>Lanestedt</a:t>
            </a:r>
            <a:r>
              <a:rPr lang="nb-NO" dirty="0"/>
              <a:t>, Informasjonsinfrastrukturer utfordrer byråkratiet. Stat og Styring 02/2010</a:t>
            </a:r>
          </a:p>
          <a:p>
            <a:r>
              <a:rPr lang="nb-NO" dirty="0"/>
              <a:t>Ny teknologi</a:t>
            </a:r>
          </a:p>
          <a:p>
            <a:pPr lvl="1"/>
            <a:r>
              <a:rPr lang="nb-NO" dirty="0"/>
              <a:t>Deloitte (2018), Distribuert sannhet – Potensial og barrierer for </a:t>
            </a:r>
            <a:r>
              <a:rPr lang="nb-NO" dirty="0" err="1"/>
              <a:t>blokkjeder</a:t>
            </a:r>
            <a:r>
              <a:rPr lang="nb-NO" dirty="0"/>
              <a:t> i norsk offentlig forvaltning</a:t>
            </a:r>
          </a:p>
          <a:p>
            <a:pPr lvl="1"/>
            <a:r>
              <a:rPr lang="nb-NO" dirty="0"/>
              <a:t>Ølnes og Jansen (2017), </a:t>
            </a:r>
            <a:r>
              <a:rPr lang="nb-NO" dirty="0" err="1"/>
              <a:t>Blockchain</a:t>
            </a:r>
            <a:r>
              <a:rPr lang="nb-NO" dirty="0"/>
              <a:t> Technology as </a:t>
            </a:r>
            <a:r>
              <a:rPr lang="nb-NO" dirty="0" err="1"/>
              <a:t>Infrastructure</a:t>
            </a:r>
            <a:r>
              <a:rPr lang="nb-NO" dirty="0"/>
              <a:t> in </a:t>
            </a: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Sector</a:t>
            </a:r>
            <a:r>
              <a:rPr lang="nb-NO" dirty="0"/>
              <a:t> – an </a:t>
            </a:r>
            <a:r>
              <a:rPr lang="nb-NO" dirty="0" err="1"/>
              <a:t>Analytical</a:t>
            </a:r>
            <a:r>
              <a:rPr lang="nb-NO" dirty="0"/>
              <a:t> Framework</a:t>
            </a:r>
          </a:p>
          <a:p>
            <a:pPr lvl="1"/>
            <a:r>
              <a:rPr lang="nb-NO" dirty="0"/>
              <a:t>KMD (2015), Kartlegging og vurdering av stordata i offentlig sektor</a:t>
            </a:r>
          </a:p>
          <a:p>
            <a:pPr lvl="1"/>
            <a:r>
              <a:rPr lang="nb-NO" dirty="0" err="1"/>
              <a:t>Surden</a:t>
            </a:r>
            <a:r>
              <a:rPr lang="nb-NO" dirty="0"/>
              <a:t> (2014), Machine Learning and Law</a:t>
            </a:r>
          </a:p>
          <a:p>
            <a:pPr lvl="1"/>
            <a:r>
              <a:rPr lang="nb-NO" dirty="0" err="1"/>
              <a:t>Leenes</a:t>
            </a:r>
            <a:r>
              <a:rPr lang="nb-NO" dirty="0"/>
              <a:t> m.fl. (2017), </a:t>
            </a:r>
            <a:r>
              <a:rPr lang="nb-NO" dirty="0" err="1"/>
              <a:t>Regulatory</a:t>
            </a:r>
            <a:r>
              <a:rPr lang="nb-NO" dirty="0"/>
              <a:t> Challenges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Robotics</a:t>
            </a:r>
            <a:r>
              <a:rPr lang="nb-NO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05639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49856" cy="1325563"/>
          </a:xfrm>
        </p:spPr>
        <p:txBody>
          <a:bodyPr>
            <a:normAutofit fontScale="90000"/>
          </a:bodyPr>
          <a:lstStyle/>
          <a:p>
            <a:r>
              <a:rPr lang="nb-NO" sz="2200" i="1" dirty="0">
                <a:solidFill>
                  <a:srgbClr val="C00000"/>
                </a:solidFill>
              </a:rPr>
              <a:t>Pensum relatert til kunnskapskrav, forts.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«god oversikt og forståelse for </a:t>
            </a:r>
            <a:r>
              <a:rPr lang="nb-NO" sz="2800" u="sng" dirty="0">
                <a:solidFill>
                  <a:srgbClr val="0070C0"/>
                </a:solidFill>
              </a:rPr>
              <a:t>målsettinger</a:t>
            </a:r>
            <a:r>
              <a:rPr lang="nb-NO" sz="2800" dirty="0">
                <a:solidFill>
                  <a:srgbClr val="0070C0"/>
                </a:solidFill>
              </a:rPr>
              <a:t> og </a:t>
            </a:r>
            <a:r>
              <a:rPr lang="nb-NO" sz="2800" u="sng" dirty="0">
                <a:solidFill>
                  <a:srgbClr val="0070C0"/>
                </a:solidFill>
              </a:rPr>
              <a:t>forutsetninger</a:t>
            </a:r>
            <a:r>
              <a:rPr lang="nb-NO" sz="2800" dirty="0">
                <a:solidFill>
                  <a:srgbClr val="0070C0"/>
                </a:solidFill>
              </a:rPr>
              <a:t> for arbeidet med digitalisering i offentlig forvaltning»</a:t>
            </a:r>
            <a:br>
              <a:rPr lang="nb-NO" sz="2800" dirty="0">
                <a:solidFill>
                  <a:srgbClr val="0070C0"/>
                </a:solidFill>
              </a:rPr>
            </a:br>
            <a:endParaRPr lang="nb-NO" sz="2800" dirty="0">
              <a:solidFill>
                <a:srgbClr val="0070C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364CA9F-C70E-4695-9916-4CC3FD05A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70343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KMD: Digital agenda for Norge</a:t>
            </a:r>
          </a:p>
          <a:p>
            <a:r>
              <a:rPr lang="nb-NO" dirty="0"/>
              <a:t>KMD: Digitaliseringsrundskrivet</a:t>
            </a:r>
          </a:p>
          <a:p>
            <a:r>
              <a:rPr lang="nb-NO" dirty="0"/>
              <a:t>KS: Digitaliseringsstrategi 2013 – 2016 for kommuner og fylkeskommuner</a:t>
            </a:r>
          </a:p>
          <a:p>
            <a:r>
              <a:rPr lang="nb-NO" dirty="0"/>
              <a:t>Gevinstrealisering</a:t>
            </a:r>
          </a:p>
          <a:p>
            <a:pPr lvl="1"/>
            <a:r>
              <a:rPr lang="nb-NO" sz="2300" dirty="0"/>
              <a:t>Gevinstrealisering i e-forvaltningsprosjekter. God teknologiledelse i praksis (Flak, </a:t>
            </a:r>
            <a:r>
              <a:rPr lang="nb-NO" sz="2300" dirty="0" err="1"/>
              <a:t>kap</a:t>
            </a:r>
            <a:r>
              <a:rPr lang="nb-NO" sz="2300" dirty="0"/>
              <a:t>. 1)</a:t>
            </a:r>
          </a:p>
          <a:p>
            <a:pPr lvl="1"/>
            <a:r>
              <a:rPr lang="nb-NO" sz="2300" dirty="0"/>
              <a:t>Samordna opptak: Gevinster for hvem og hvordan? (Flak, </a:t>
            </a:r>
            <a:r>
              <a:rPr lang="nb-NO" sz="2300" dirty="0" err="1"/>
              <a:t>kap</a:t>
            </a:r>
            <a:r>
              <a:rPr lang="nb-NO" sz="2300" dirty="0"/>
              <a:t>. 2)</a:t>
            </a:r>
          </a:p>
          <a:p>
            <a:r>
              <a:rPr lang="en-US" dirty="0" err="1"/>
              <a:t>Schartum</a:t>
            </a:r>
            <a:r>
              <a:rPr lang="en-US" dirty="0"/>
              <a:t>: Developing E-government Systems – Legal, Technological and Organizational Aspects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85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16521B-1C0D-4E1F-8574-96503CFB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50464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Nærmere blikk på sentrale temaer i Digital agenda for Norge (del II, som er pensum)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AD743D-15D3-463B-BE2F-291F3F877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06123" cy="4351338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Offentlige tjenester med brukeren i sentrum (</a:t>
            </a:r>
            <a:r>
              <a:rPr lang="nb-NO" dirty="0" err="1"/>
              <a:t>kap</a:t>
            </a:r>
            <a:r>
              <a:rPr lang="nb-NO" dirty="0"/>
              <a:t>. 6)</a:t>
            </a:r>
          </a:p>
          <a:p>
            <a:pPr lvl="1"/>
            <a:r>
              <a:rPr lang="nb-NO" dirty="0"/>
              <a:t>Brukerbehov og –kvalitet, digitalt førstevalg, helhetlige digitale tjenester</a:t>
            </a:r>
          </a:p>
          <a:p>
            <a:r>
              <a:rPr lang="nb-NO" dirty="0"/>
              <a:t> Informasjon til forvaltningen skal leveres kun én gang (</a:t>
            </a:r>
            <a:r>
              <a:rPr lang="nb-NO" dirty="0" err="1"/>
              <a:t>kap</a:t>
            </a:r>
            <a:r>
              <a:rPr lang="nb-NO" dirty="0"/>
              <a:t>. 7)</a:t>
            </a:r>
          </a:p>
          <a:p>
            <a:pPr lvl="1"/>
            <a:r>
              <a:rPr lang="nb-NO" dirty="0"/>
              <a:t>Informasjonsforvaltning, kun én gang</a:t>
            </a:r>
          </a:p>
          <a:p>
            <a:r>
              <a:rPr lang="nb-NO" dirty="0"/>
              <a:t>Styring og samordning av digitalisering i offentlig sektor (</a:t>
            </a:r>
            <a:r>
              <a:rPr lang="nb-NO" dirty="0" err="1"/>
              <a:t>kap</a:t>
            </a:r>
            <a:r>
              <a:rPr lang="nb-NO" dirty="0"/>
              <a:t>. 8)</a:t>
            </a:r>
          </a:p>
          <a:p>
            <a:pPr lvl="1"/>
            <a:r>
              <a:rPr lang="nb-NO" dirty="0"/>
              <a:t>Juridiske, organisatoriske og økonomiske virkemidler</a:t>
            </a:r>
          </a:p>
          <a:p>
            <a:r>
              <a:rPr lang="nb-NO" dirty="0"/>
              <a:t>Én digital offentlig sektor – samhandling mellom kommune og stat (</a:t>
            </a:r>
            <a:r>
              <a:rPr lang="nb-NO" dirty="0" err="1"/>
              <a:t>kap</a:t>
            </a:r>
            <a:r>
              <a:rPr lang="nb-NO" dirty="0"/>
              <a:t>. 9)</a:t>
            </a:r>
          </a:p>
          <a:p>
            <a:r>
              <a:rPr lang="nb-NO" dirty="0"/>
              <a:t>[Én digital helsesektor – en forutsetning for pasientens helsetjeneste (</a:t>
            </a:r>
            <a:r>
              <a:rPr lang="nb-NO" dirty="0" err="1"/>
              <a:t>kap</a:t>
            </a:r>
            <a:r>
              <a:rPr lang="nb-NO" dirty="0"/>
              <a:t>. 10)]</a:t>
            </a:r>
          </a:p>
          <a:p>
            <a:r>
              <a:rPr lang="nb-NO" dirty="0"/>
              <a:t>Felles byggeklosser for digitalisering i offentlig sektor (</a:t>
            </a:r>
            <a:r>
              <a:rPr lang="nb-NO" dirty="0" err="1"/>
              <a:t>kap</a:t>
            </a:r>
            <a:r>
              <a:rPr lang="nb-NO" dirty="0"/>
              <a:t>. 11)</a:t>
            </a:r>
          </a:p>
          <a:p>
            <a:pPr lvl="1"/>
            <a:r>
              <a:rPr lang="nb-NO" dirty="0"/>
              <a:t>Nasjonale felleskomponenter, europeisk infrastruktur (særlig: </a:t>
            </a:r>
            <a:r>
              <a:rPr lang="en-US" dirty="0"/>
              <a:t>ISA2 (Interoperability Solutions for European Public Administrations)</a:t>
            </a:r>
          </a:p>
          <a:p>
            <a:r>
              <a:rPr lang="nb-NO" dirty="0"/>
              <a:t>Bedre styring av digitaliseringsprosjekter i offentlig sektor (</a:t>
            </a:r>
            <a:r>
              <a:rPr lang="nb-NO" dirty="0" err="1"/>
              <a:t>kap</a:t>
            </a:r>
            <a:r>
              <a:rPr lang="nb-NO" dirty="0"/>
              <a:t>. 12)</a:t>
            </a:r>
          </a:p>
          <a:p>
            <a:pPr lvl="1"/>
            <a:r>
              <a:rPr lang="nb-NO" dirty="0"/>
              <a:t>Styring og gjennomføring av prosjekter (Prosjektveiviseren), gevinstrealisering, mv.</a:t>
            </a:r>
          </a:p>
        </p:txBody>
      </p:sp>
    </p:spTree>
    <p:extLst>
      <p:ext uri="{BB962C8B-B14F-4D97-AF65-F5344CB8AC3E}">
        <p14:creationId xmlns:p14="http://schemas.microsoft.com/office/powerpoint/2010/main" val="808532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10099" cy="1325563"/>
          </a:xfrm>
        </p:spPr>
        <p:txBody>
          <a:bodyPr>
            <a:normAutofit fontScale="90000"/>
          </a:bodyPr>
          <a:lstStyle/>
          <a:p>
            <a:r>
              <a:rPr lang="nb-NO" sz="2200" i="1" dirty="0">
                <a:solidFill>
                  <a:srgbClr val="C00000"/>
                </a:solidFill>
              </a:rPr>
              <a:t>Pensum relatert til kunnskapskrav, forts.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«god oversikt og forståelse for </a:t>
            </a:r>
            <a:r>
              <a:rPr lang="nb-NO" sz="2800" u="sng" dirty="0">
                <a:solidFill>
                  <a:srgbClr val="0070C0"/>
                </a:solidFill>
              </a:rPr>
              <a:t>virkemiddelbruken</a:t>
            </a:r>
            <a:r>
              <a:rPr lang="nb-NO" sz="2800" dirty="0">
                <a:solidFill>
                  <a:srgbClr val="0070C0"/>
                </a:solidFill>
              </a:rPr>
              <a:t> i digitaliseringsarbeidet i offentlig forvaltning, herunder </a:t>
            </a:r>
            <a:r>
              <a:rPr lang="nb-NO" sz="2800" u="sng" dirty="0">
                <a:solidFill>
                  <a:srgbClr val="0070C0"/>
                </a:solidFill>
              </a:rPr>
              <a:t>problemer</a:t>
            </a:r>
            <a:r>
              <a:rPr lang="nb-NO" sz="2800" dirty="0">
                <a:solidFill>
                  <a:srgbClr val="0070C0"/>
                </a:solidFill>
              </a:rPr>
              <a:t> knyttet til virkemiddelbruken»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9B6E33E-A9AB-4F57-B798-2AA227C3E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9975"/>
            <a:ext cx="8862391" cy="3886987"/>
          </a:xfrm>
        </p:spPr>
        <p:txBody>
          <a:bodyPr/>
          <a:lstStyle/>
          <a:p>
            <a:r>
              <a:rPr lang="nb-NO" dirty="0" err="1"/>
              <a:t>Difi</a:t>
            </a:r>
            <a:r>
              <a:rPr lang="nb-NO" dirty="0"/>
              <a:t>: </a:t>
            </a:r>
            <a:r>
              <a:rPr lang="nb-NO" dirty="0">
                <a:hlinkClick r:id="rId2"/>
              </a:rPr>
              <a:t>Prosjektveiviseren</a:t>
            </a:r>
            <a:endParaRPr lang="nb-NO" dirty="0"/>
          </a:p>
          <a:p>
            <a:r>
              <a:rPr lang="nb-NO" dirty="0"/>
              <a:t>Digitaliseringsrådet. </a:t>
            </a:r>
            <a:r>
              <a:rPr lang="nb-NO" dirty="0">
                <a:hlinkClick r:id="rId3"/>
              </a:rPr>
              <a:t>Erfaringsrapport 2017</a:t>
            </a:r>
            <a:endParaRPr lang="nb-NO" dirty="0"/>
          </a:p>
          <a:p>
            <a:r>
              <a:rPr lang="nb-NO" dirty="0"/>
              <a:t>Riksrevisjonen: Riksrevisjonens undersøkelse av digitalisering av kommunale tjenester</a:t>
            </a:r>
          </a:p>
          <a:p>
            <a:r>
              <a:rPr lang="nb-NO" dirty="0"/>
              <a:t>Schartum og Eide: Om forholdet mellom systemutvikling og regelverksutvikling</a:t>
            </a:r>
          </a:p>
          <a:p>
            <a:r>
              <a:rPr lang="nb-NO" dirty="0"/>
              <a:t>Schartum og Jansen: Elektronisk forvaltning og jus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038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16472"/>
            <a:ext cx="8890222" cy="854075"/>
          </a:xfrm>
        </p:spPr>
        <p:txBody>
          <a:bodyPr>
            <a:normAutofit fontScale="90000"/>
          </a:bodyPr>
          <a:lstStyle/>
          <a:p>
            <a:r>
              <a:rPr lang="nb-NO" sz="2200" i="1" dirty="0">
                <a:solidFill>
                  <a:srgbClr val="C00000"/>
                </a:solidFill>
              </a:rPr>
              <a:t>Pensum relatert til kunnskapskrav, forts.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«god oversikt over </a:t>
            </a:r>
            <a:r>
              <a:rPr lang="nb-NO" sz="2800" u="sng" dirty="0">
                <a:solidFill>
                  <a:srgbClr val="0070C0"/>
                </a:solidFill>
              </a:rPr>
              <a:t>status</a:t>
            </a:r>
            <a:r>
              <a:rPr lang="nb-NO" sz="2800" dirty="0">
                <a:solidFill>
                  <a:srgbClr val="0070C0"/>
                </a:solidFill>
              </a:rPr>
              <a:t> og </a:t>
            </a:r>
            <a:r>
              <a:rPr lang="nb-NO" sz="2800" u="sng" dirty="0">
                <a:solidFill>
                  <a:srgbClr val="0070C0"/>
                </a:solidFill>
              </a:rPr>
              <a:t>utviklingstrekk</a:t>
            </a:r>
            <a:r>
              <a:rPr lang="nb-NO" sz="2800" dirty="0">
                <a:solidFill>
                  <a:srgbClr val="0070C0"/>
                </a:solidFill>
              </a:rPr>
              <a:t> for den informasjonsteknologiske utviklingen i offentlig forvaltning»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5C711B0-10CF-4018-B33F-5FB887081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62391" cy="4351338"/>
          </a:xfrm>
        </p:spPr>
        <p:txBody>
          <a:bodyPr>
            <a:normAutofit fontScale="55000" lnSpcReduction="20000"/>
          </a:bodyPr>
          <a:lstStyle/>
          <a:p>
            <a:r>
              <a:rPr lang="nb-NO" dirty="0"/>
              <a:t>Jansen: Fra EMMA til </a:t>
            </a:r>
            <a:r>
              <a:rPr lang="nb-NO" dirty="0" err="1"/>
              <a:t>Altinn</a:t>
            </a:r>
            <a:endParaRPr lang="nb-NO" dirty="0"/>
          </a:p>
          <a:p>
            <a:r>
              <a:rPr lang="en-US" dirty="0" err="1"/>
              <a:t>Aanestad</a:t>
            </a:r>
            <a:r>
              <a:rPr lang="en-US" dirty="0"/>
              <a:t> </a:t>
            </a:r>
            <a:r>
              <a:rPr lang="en-US" dirty="0" err="1"/>
              <a:t>m.fl</a:t>
            </a:r>
            <a:r>
              <a:rPr lang="en-US" dirty="0"/>
              <a:t>. (2017), Information Infrastructures and the Challenge of the Installed Base</a:t>
            </a:r>
          </a:p>
          <a:p>
            <a:r>
              <a:rPr lang="nb-NO" dirty="0"/>
              <a:t>Bygstad, B. og G. </a:t>
            </a:r>
            <a:r>
              <a:rPr lang="nb-NO" dirty="0" err="1"/>
              <a:t>Lanestedt</a:t>
            </a:r>
            <a:r>
              <a:rPr lang="nb-NO" dirty="0"/>
              <a:t>, Informasjonsinfrastrukturer utfordrer byråkratiet</a:t>
            </a:r>
          </a:p>
          <a:p>
            <a:r>
              <a:rPr lang="en-US" dirty="0" err="1"/>
              <a:t>Hornes</a:t>
            </a:r>
            <a:r>
              <a:rPr lang="en-US" dirty="0"/>
              <a:t>, Jansen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Langeland</a:t>
            </a:r>
            <a:r>
              <a:rPr lang="en-US" dirty="0"/>
              <a:t>, How to Develop an Open and Flexible information Infrastructure for the Public Sector?</a:t>
            </a:r>
          </a:p>
          <a:p>
            <a:r>
              <a:rPr lang="nb-NO" dirty="0"/>
              <a:t>KS FoU: Digitale konsekvenser av en kommunesammenslåing</a:t>
            </a:r>
          </a:p>
          <a:p>
            <a:r>
              <a:rPr lang="nb-NO" dirty="0" err="1"/>
              <a:t>Difi</a:t>
            </a:r>
            <a:r>
              <a:rPr lang="nb-NO" dirty="0"/>
              <a:t> 2017: Oversikt over prosjekter med støtte fra Medfinansieringsordningen 2018 </a:t>
            </a:r>
          </a:p>
          <a:p>
            <a:r>
              <a:rPr lang="nb-NO" dirty="0"/>
              <a:t>Digitaliseringsrådet. Erfaringsrapport 2017</a:t>
            </a:r>
          </a:p>
          <a:p>
            <a:r>
              <a:rPr lang="nb-NO" dirty="0"/>
              <a:t>KMD: Kartlegging og vurdering av stordata i offentlig sektor</a:t>
            </a:r>
          </a:p>
          <a:p>
            <a:r>
              <a:rPr lang="nb-NO" dirty="0"/>
              <a:t>Deloitte (2018), Distribuert sannhet – Potensial og barrierer for </a:t>
            </a:r>
            <a:r>
              <a:rPr lang="nb-NO" dirty="0" err="1"/>
              <a:t>blokkjeder</a:t>
            </a:r>
            <a:r>
              <a:rPr lang="nb-NO" dirty="0"/>
              <a:t> i norsk offentlig forvaltning</a:t>
            </a:r>
          </a:p>
          <a:p>
            <a:r>
              <a:rPr lang="nb-NO" dirty="0"/>
              <a:t>Ølnes og Jansen (2017), </a:t>
            </a:r>
            <a:r>
              <a:rPr lang="nb-NO" dirty="0" err="1"/>
              <a:t>Blockchain</a:t>
            </a:r>
            <a:r>
              <a:rPr lang="nb-NO" dirty="0"/>
              <a:t> Technology as </a:t>
            </a:r>
            <a:r>
              <a:rPr lang="nb-NO" dirty="0" err="1"/>
              <a:t>Infrastructure</a:t>
            </a:r>
            <a:r>
              <a:rPr lang="nb-NO" dirty="0"/>
              <a:t> in </a:t>
            </a: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Sector</a:t>
            </a:r>
            <a:r>
              <a:rPr lang="nb-NO" dirty="0"/>
              <a:t> – an </a:t>
            </a:r>
            <a:r>
              <a:rPr lang="nb-NO" dirty="0" err="1"/>
              <a:t>Analytical</a:t>
            </a:r>
            <a:r>
              <a:rPr lang="nb-NO" dirty="0"/>
              <a:t> Framework</a:t>
            </a:r>
          </a:p>
          <a:p>
            <a:r>
              <a:rPr lang="nb-NO" dirty="0"/>
              <a:t>KMD (2015), Kartlegging og vurdering av stordata i offentlig sektor</a:t>
            </a:r>
          </a:p>
          <a:p>
            <a:r>
              <a:rPr lang="nb-NO" dirty="0" err="1"/>
              <a:t>Surden</a:t>
            </a:r>
            <a:r>
              <a:rPr lang="nb-NO" dirty="0"/>
              <a:t> (2014), Machine Learning and Law</a:t>
            </a:r>
          </a:p>
          <a:p>
            <a:r>
              <a:rPr lang="nb-NO" dirty="0" err="1"/>
              <a:t>Leenes</a:t>
            </a:r>
            <a:r>
              <a:rPr lang="nb-NO" dirty="0"/>
              <a:t> m.fl. (2017), </a:t>
            </a:r>
            <a:r>
              <a:rPr lang="nb-NO" dirty="0" err="1"/>
              <a:t>Regulatory</a:t>
            </a:r>
            <a:r>
              <a:rPr lang="nb-NO" dirty="0"/>
              <a:t> Challenges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Robotics</a:t>
            </a:r>
            <a:r>
              <a:rPr lang="nb-NO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184387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813CF8-D398-4D68-8C7D-47C045ACF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grunnlaget for eksamensspørsmål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B00DFD-0BC9-4DD8-AD55-1AD83431B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89" y="1825624"/>
            <a:ext cx="9110164" cy="43485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nb-NO" dirty="0"/>
              <a:t>Eksamensspørsmål kan ta utgangspunkt i faglitteratur i pensum (artikler), Digital eller politikkdokumentene Digital agenda for Norge og digitaliseringsrundskrivet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Alt annet pensum kan relateres til 1), men det blir ikke gitt spørsmål som tar utgangspunkt i slik annen litteratur</a:t>
            </a:r>
          </a:p>
          <a:p>
            <a:pPr lvl="1"/>
            <a:r>
              <a:rPr lang="nb-NO" dirty="0"/>
              <a:t>Dere vil f.eks. ikke få spørsmål som direkte gjelder innholdet i Digitaliseringsrådets erfaringsrapport</a:t>
            </a:r>
          </a:p>
          <a:p>
            <a:pPr lvl="1"/>
            <a:r>
              <a:rPr lang="nb-NO" dirty="0"/>
              <a:t>Erfaringsrapporten og tilsvarende pensum vil imidlertid lett kunne knyttes til spørsmål som nevnt under 1)</a:t>
            </a:r>
          </a:p>
          <a:p>
            <a:pPr lvl="1"/>
            <a:r>
              <a:rPr lang="nb-NO" dirty="0"/>
              <a:t>Derfor vil kunnskap om «annet pensum» (jf. 2) være en forutsetning for å kunne skrive gode svar på spørsmål av typen 1)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Forelesningspresentasjoner kommer i samme stilling som «annet pensum», jf. 2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På de to neste sidene har jeg gruppert pensumet i de to kategoriene</a:t>
            </a:r>
          </a:p>
          <a:p>
            <a:pPr marL="514350" indent="-514350">
              <a:buFont typeface="+mj-lt"/>
              <a:buAutoNum type="arabicParenR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4344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820C57-386A-4A31-A831-AB76CD47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67" y="532103"/>
            <a:ext cx="10515600" cy="98262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Artikler mv. og politikkdokumenter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172974-852A-4D4A-932E-848E5A6F6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90" y="1653871"/>
            <a:ext cx="9477954" cy="5028001"/>
          </a:xfrm>
        </p:spPr>
        <p:txBody>
          <a:bodyPr>
            <a:normAutofit fontScale="47500" lnSpcReduction="20000"/>
          </a:bodyPr>
          <a:lstStyle/>
          <a:p>
            <a:r>
              <a:rPr lang="nb-NO" dirty="0"/>
              <a:t>Bygstad, B. og G. </a:t>
            </a:r>
            <a:r>
              <a:rPr lang="nb-NO" dirty="0" err="1"/>
              <a:t>Lanestedt</a:t>
            </a:r>
            <a:r>
              <a:rPr lang="nb-NO" dirty="0"/>
              <a:t>, Informasjonsinfrastrukturer utfordrer byråkratiet. Stat og Styring 02/2010.</a:t>
            </a:r>
          </a:p>
          <a:p>
            <a:r>
              <a:rPr lang="nb-NO" dirty="0"/>
              <a:t>Flak (red): Gevinst-realisering og offentlige investeringer, (Universitetsforlaget 2012), </a:t>
            </a:r>
            <a:r>
              <a:rPr lang="nb-NO" dirty="0" err="1"/>
              <a:t>kap</a:t>
            </a:r>
            <a:r>
              <a:rPr lang="nb-NO" dirty="0"/>
              <a:t>. 1 og 7</a:t>
            </a:r>
          </a:p>
          <a:p>
            <a:r>
              <a:rPr lang="nb-NO" dirty="0" err="1"/>
              <a:t>Hannemyr</a:t>
            </a:r>
            <a:r>
              <a:rPr lang="nb-NO" dirty="0"/>
              <a:t>, G., Hva er internett, Universitetsforlaget 2005, </a:t>
            </a:r>
            <a:r>
              <a:rPr lang="nb-NO" dirty="0" err="1"/>
              <a:t>kap</a:t>
            </a:r>
            <a:r>
              <a:rPr lang="nb-NO" dirty="0"/>
              <a:t>. 1 og 2</a:t>
            </a:r>
          </a:p>
          <a:p>
            <a:r>
              <a:rPr lang="nb-NO" dirty="0"/>
              <a:t>Hornnes, Jansen and Langeland (2010) How to </a:t>
            </a:r>
            <a:r>
              <a:rPr lang="nb-NO" dirty="0" err="1"/>
              <a:t>Develop</a:t>
            </a:r>
            <a:r>
              <a:rPr lang="nb-NO" dirty="0"/>
              <a:t> an Open and </a:t>
            </a:r>
            <a:r>
              <a:rPr lang="nb-NO" dirty="0" err="1"/>
              <a:t>Flexible</a:t>
            </a:r>
            <a:r>
              <a:rPr lang="nb-NO" dirty="0"/>
              <a:t> Information </a:t>
            </a:r>
            <a:r>
              <a:rPr lang="nb-NO" dirty="0" err="1"/>
              <a:t>Infrastructure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Public </a:t>
            </a:r>
            <a:r>
              <a:rPr lang="nb-NO" dirty="0" err="1"/>
              <a:t>Sector</a:t>
            </a:r>
            <a:r>
              <a:rPr lang="nb-NO" dirty="0"/>
              <a:t>? </a:t>
            </a:r>
          </a:p>
          <a:p>
            <a:r>
              <a:rPr lang="nb-NO" dirty="0"/>
              <a:t>Jansen (2008)  Jansen, Arild, «Fra EMMA til </a:t>
            </a:r>
            <a:r>
              <a:rPr lang="nb-NO" dirty="0" err="1"/>
              <a:t>Altinn</a:t>
            </a:r>
            <a:r>
              <a:rPr lang="nb-NO" dirty="0"/>
              <a:t>»</a:t>
            </a:r>
          </a:p>
          <a:p>
            <a:r>
              <a:rPr lang="nb-NO" dirty="0" err="1"/>
              <a:t>Leenes</a:t>
            </a:r>
            <a:r>
              <a:rPr lang="nb-NO" dirty="0"/>
              <a:t> m.fl. (2017), </a:t>
            </a:r>
            <a:r>
              <a:rPr lang="nb-NO" dirty="0" err="1"/>
              <a:t>Regulatory</a:t>
            </a:r>
            <a:r>
              <a:rPr lang="nb-NO" dirty="0"/>
              <a:t> </a:t>
            </a:r>
            <a:r>
              <a:rPr lang="nb-NO" dirty="0" err="1"/>
              <a:t>challenges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robotics</a:t>
            </a:r>
            <a:r>
              <a:rPr lang="nb-NO" dirty="0"/>
              <a:t>: </a:t>
            </a:r>
            <a:r>
              <a:rPr lang="nb-NO" dirty="0" err="1"/>
              <a:t>Some</a:t>
            </a:r>
            <a:r>
              <a:rPr lang="nb-NO" dirty="0"/>
              <a:t> guidelines for </a:t>
            </a:r>
            <a:r>
              <a:rPr lang="nb-NO" dirty="0" err="1"/>
              <a:t>addressing</a:t>
            </a:r>
            <a:r>
              <a:rPr lang="nb-NO" dirty="0"/>
              <a:t> legal and </a:t>
            </a:r>
            <a:r>
              <a:rPr lang="nb-NO" dirty="0" err="1"/>
              <a:t>ethical</a:t>
            </a:r>
            <a:r>
              <a:rPr lang="nb-NO" dirty="0"/>
              <a:t> </a:t>
            </a:r>
            <a:r>
              <a:rPr lang="nb-NO" dirty="0" err="1"/>
              <a:t>issues</a:t>
            </a:r>
            <a:r>
              <a:rPr lang="nb-NO" dirty="0"/>
              <a:t>. </a:t>
            </a:r>
          </a:p>
          <a:p>
            <a:r>
              <a:rPr lang="nb-NO" dirty="0"/>
              <a:t>Schartum og Eide (2016), til og med vedlegg 2 (137 s)</a:t>
            </a:r>
          </a:p>
          <a:p>
            <a:r>
              <a:rPr lang="nb-NO" dirty="0"/>
              <a:t>Schartum og Jansen (2007) Schartum, Dag Wiese og Jansen, Arild: «Elektronisk forvaltning og jus»</a:t>
            </a:r>
          </a:p>
          <a:p>
            <a:r>
              <a:rPr lang="nb-NO" dirty="0"/>
              <a:t>Schartum (2011)  Schartum, Dag Wiese: </a:t>
            </a:r>
            <a:r>
              <a:rPr lang="nb-NO" dirty="0" err="1"/>
              <a:t>Developing</a:t>
            </a:r>
            <a:r>
              <a:rPr lang="nb-NO" dirty="0"/>
              <a:t> E-</a:t>
            </a:r>
            <a:r>
              <a:rPr lang="nb-NO" dirty="0" err="1"/>
              <a:t>government</a:t>
            </a:r>
            <a:r>
              <a:rPr lang="nb-NO" dirty="0"/>
              <a:t> Systems – Legal, </a:t>
            </a:r>
            <a:r>
              <a:rPr lang="nb-NO" dirty="0" err="1"/>
              <a:t>Technological</a:t>
            </a:r>
            <a:r>
              <a:rPr lang="nb-NO" dirty="0"/>
              <a:t> and </a:t>
            </a:r>
            <a:r>
              <a:rPr lang="nb-NO" dirty="0" err="1"/>
              <a:t>Organizational</a:t>
            </a:r>
            <a:r>
              <a:rPr lang="nb-NO" dirty="0"/>
              <a:t> </a:t>
            </a:r>
            <a:r>
              <a:rPr lang="nb-NO" dirty="0" err="1"/>
              <a:t>Aspects</a:t>
            </a:r>
            <a:r>
              <a:rPr lang="nb-NO" dirty="0"/>
              <a:t> </a:t>
            </a:r>
          </a:p>
          <a:p>
            <a:r>
              <a:rPr lang="nb-NO" dirty="0"/>
              <a:t>Skagestein, G., Systemutvikling – fra kjernen og ut, fra skallet og inn, Høyskoleforlaget 2002, </a:t>
            </a:r>
            <a:r>
              <a:rPr lang="nb-NO" dirty="0" err="1"/>
              <a:t>Kap</a:t>
            </a:r>
            <a:r>
              <a:rPr lang="nb-NO" dirty="0"/>
              <a:t>. 1 - 4 (105 s)</a:t>
            </a:r>
          </a:p>
          <a:p>
            <a:r>
              <a:rPr lang="nb-NO" dirty="0" err="1"/>
              <a:t>Surden</a:t>
            </a:r>
            <a:r>
              <a:rPr lang="nb-NO" dirty="0"/>
              <a:t> (2014) Harry </a:t>
            </a:r>
            <a:r>
              <a:rPr lang="nb-NO" dirty="0" err="1"/>
              <a:t>Surden</a:t>
            </a:r>
            <a:r>
              <a:rPr lang="nb-NO" dirty="0"/>
              <a:t>, Machine Learning and Law, Washington Law </a:t>
            </a:r>
            <a:r>
              <a:rPr lang="nb-NO" dirty="0" err="1"/>
              <a:t>Review</a:t>
            </a:r>
            <a:r>
              <a:rPr lang="nb-NO" dirty="0"/>
              <a:t>, Volume 89, </a:t>
            </a:r>
            <a:r>
              <a:rPr lang="nb-NO" dirty="0" err="1"/>
              <a:t>page</a:t>
            </a:r>
            <a:r>
              <a:rPr lang="nb-NO" dirty="0"/>
              <a:t> 87 – 115</a:t>
            </a:r>
          </a:p>
          <a:p>
            <a:r>
              <a:rPr lang="nb-NO" dirty="0"/>
              <a:t>Aanestad m.fl. (2017), Information </a:t>
            </a:r>
            <a:r>
              <a:rPr lang="nb-NO" dirty="0" err="1"/>
              <a:t>Infrastructures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Challenge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Installed</a:t>
            </a:r>
            <a:r>
              <a:rPr lang="nb-NO" dirty="0"/>
              <a:t> Base</a:t>
            </a:r>
          </a:p>
          <a:p>
            <a:r>
              <a:rPr lang="en-US" dirty="0" err="1"/>
              <a:t>Ølnes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Jansen (2017)   Blockchain Technology as Infrastructure in Public Sector – an Analytical Framework</a:t>
            </a:r>
          </a:p>
          <a:p>
            <a:endParaRPr lang="en-US" dirty="0"/>
          </a:p>
          <a:p>
            <a:r>
              <a:rPr lang="nb-NO" dirty="0"/>
              <a:t>KMD (2016) Digital agenda for Norge (Meld. St. 27 (2015–2016)), Del 2 «IKT-politikk for en brukerrettet og effektiv forvaltning»</a:t>
            </a:r>
          </a:p>
          <a:p>
            <a:r>
              <a:rPr lang="nb-NO" dirty="0"/>
              <a:t>KMD (2017) Digitaliseringsrundskrivet 2017</a:t>
            </a:r>
          </a:p>
        </p:txBody>
      </p:sp>
    </p:spTree>
    <p:extLst>
      <p:ext uri="{BB962C8B-B14F-4D97-AF65-F5344CB8AC3E}">
        <p14:creationId xmlns:p14="http://schemas.microsoft.com/office/powerpoint/2010/main" val="428889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4DB2086-3562-4E82-A909-1DE755F0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Rapporter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1D3B26-AEB4-429F-9E17-815AEE2A1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85922" cy="4351338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Deloitte 2018, Distribuert sannhet - Potensial og barrierer for </a:t>
            </a:r>
            <a:r>
              <a:rPr lang="nb-NO" dirty="0" err="1"/>
              <a:t>blokkjeder</a:t>
            </a:r>
            <a:r>
              <a:rPr lang="nb-NO" dirty="0"/>
              <a:t> i norsk offentlig sektor (PDF)</a:t>
            </a:r>
          </a:p>
          <a:p>
            <a:r>
              <a:rPr lang="nb-NO" dirty="0" err="1"/>
              <a:t>Difi</a:t>
            </a:r>
            <a:r>
              <a:rPr lang="nb-NO" dirty="0"/>
              <a:t> (2018)  Rammeverk for informasjonsforvaltning. Det kreves minst at studentene har oversikt over elementene i rammeverket, herunder hva hvert element gjelder.</a:t>
            </a:r>
          </a:p>
          <a:p>
            <a:r>
              <a:rPr lang="nb-NO" dirty="0" err="1"/>
              <a:t>Difi</a:t>
            </a:r>
            <a:r>
              <a:rPr lang="nb-NO" dirty="0"/>
              <a:t> (2017)  Oversikt over prosjekter med støtte </a:t>
            </a:r>
            <a:r>
              <a:rPr lang="nb-NO" dirty="0" err="1"/>
              <a:t>frå</a:t>
            </a:r>
            <a:r>
              <a:rPr lang="nb-NO" dirty="0"/>
              <a:t> Medfinansieringsordningen 2018.</a:t>
            </a:r>
          </a:p>
          <a:p>
            <a:r>
              <a:rPr lang="nb-NO" dirty="0" err="1"/>
              <a:t>Difi</a:t>
            </a:r>
            <a:r>
              <a:rPr lang="nb-NO" dirty="0"/>
              <a:t>: Prosjektveiviseren.</a:t>
            </a:r>
          </a:p>
          <a:p>
            <a:r>
              <a:rPr lang="nb-NO" dirty="0"/>
              <a:t>Digitaliseringsrådet (2017). Erfaringsrapport 2017.</a:t>
            </a:r>
          </a:p>
          <a:p>
            <a:r>
              <a:rPr lang="nb-NO" dirty="0"/>
              <a:t>KMD (2015) Kartlegging og vurdering av stordata i offentlig sektor, </a:t>
            </a:r>
            <a:r>
              <a:rPr lang="nb-NO" dirty="0" err="1"/>
              <a:t>kap</a:t>
            </a:r>
            <a:r>
              <a:rPr lang="nb-NO" dirty="0"/>
              <a:t>. 1 – 4 og 6 – 8</a:t>
            </a:r>
          </a:p>
          <a:p>
            <a:r>
              <a:rPr lang="nb-NO" dirty="0"/>
              <a:t>KS (2013): Digitaliseringsstrategi 2013–2016 for kommuner og fylkeskommuner</a:t>
            </a:r>
          </a:p>
          <a:p>
            <a:r>
              <a:rPr lang="nb-NO" dirty="0"/>
              <a:t>KS (2016) Digitale konsekvenser av en kommunesammenslåing Sluttrapport, august 2016.</a:t>
            </a:r>
          </a:p>
          <a:p>
            <a:r>
              <a:rPr lang="nb-NO" dirty="0"/>
              <a:t>Riksrevisjonen (2016) Riksrevisjonens undersøkelse av digitalisering av kommunale tjenester, Dokument 3:6 (2015–2016), </a:t>
            </a:r>
            <a:r>
              <a:rPr lang="nb-NO" dirty="0" err="1"/>
              <a:t>kap</a:t>
            </a:r>
            <a:r>
              <a:rPr lang="nb-NO" dirty="0"/>
              <a:t>. 4, 6 og 8.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3299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4 timers digital skoleeksamen den  21. november kl. 09:00</a:t>
            </a:r>
          </a:p>
          <a:p>
            <a:r>
              <a:rPr lang="nb-NO" dirty="0"/>
              <a:t>Flerdelt oppgave</a:t>
            </a:r>
          </a:p>
          <a:p>
            <a:r>
              <a:rPr lang="nb-NO" dirty="0"/>
              <a:t>Hjelpemidler</a:t>
            </a:r>
          </a:p>
          <a:p>
            <a:pPr lvl="1"/>
            <a:r>
              <a:rPr lang="nb-NO" dirty="0"/>
              <a:t>Ordbøker</a:t>
            </a:r>
          </a:p>
          <a:p>
            <a:r>
              <a:rPr lang="nb-NO" dirty="0"/>
              <a:t>Trøsterunde ca. 15 minutter etter at oppgaven er gitt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1204</Words>
  <Application>Microsoft Office PowerPoint</Application>
  <PresentationFormat>Widescreen</PresentationFormat>
  <Paragraphs>109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FINF4011 Teknologi, forvaltningspolitikk og styring Oppsummering</vt:lpstr>
      <vt:lpstr>Forsøk på å gruppere pensum ift. kunnskapskravene</vt:lpstr>
      <vt:lpstr>Pensum relatert til kunnskapskrav «grunnleggende kunnskaper om digital teknologi, særlig om databaser, programmering og internett»</vt:lpstr>
      <vt:lpstr>Pensum relatert til kunnskapskrav, forts. «god oversikt og forståelse for målsettinger og forutsetninger for arbeidet med digitalisering i offentlig forvaltning» </vt:lpstr>
      <vt:lpstr>Nærmere blikk på sentrale temaer i Digital agenda for Norge (del II, som er pensum)</vt:lpstr>
      <vt:lpstr>Pensum relatert til kunnskapskrav, forts. «god oversikt og forståelse for virkemiddelbruken i digitaliseringsarbeidet i offentlig forvaltning, herunder problemer knyttet til virkemiddelbruken»</vt:lpstr>
      <vt:lpstr>Pensum relatert til kunnskapskrav, forts. «god oversikt over status og utviklingstrekk for den informasjonsteknologiske utviklingen i offentlig forvaltning»</vt:lpstr>
      <vt:lpstr>Litt om grunnlaget for eksamensspørsmål</vt:lpstr>
      <vt:lpstr>Artikler mv. og politikkdokumenter</vt:lpstr>
      <vt:lpstr>Rapporter mv.</vt:lpstr>
      <vt:lpstr>Om eksamen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49</cp:revision>
  <dcterms:created xsi:type="dcterms:W3CDTF">2017-10-23T09:17:50Z</dcterms:created>
  <dcterms:modified xsi:type="dcterms:W3CDTF">2018-11-07T21:36:56Z</dcterms:modified>
</cp:coreProperties>
</file>