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8" r:id="rId6"/>
    <p:sldId id="266" r:id="rId7"/>
    <p:sldId id="262" r:id="rId8"/>
    <p:sldId id="263" r:id="rId9"/>
    <p:sldId id="264" r:id="rId10"/>
    <p:sldId id="265" r:id="rId11"/>
    <p:sldId id="267" r:id="rId12"/>
    <p:sldId id="259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1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F537F-45BF-4460-AC82-E43945D59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DB0E80-42B5-4FB2-A372-17009FDE8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3CAD31-F1F4-41FF-9B5A-5B26DED5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1946E0-FA4A-4581-9E8F-9E1A17CB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16CBC1-9C9A-4D69-A2C3-1EC535AC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280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A9E9E-0CA6-4EA5-B1D9-5AAE9243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341AF-EC33-40C0-A9F1-85FE4AE8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3F68BF-E4FD-4F66-A786-D26308606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83ADC9-55BD-439B-BC08-B1143A2C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90CC27-BBC5-47B6-9C0F-43D4DBF8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65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378CB-40BD-4054-ACE2-91EECC58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3A0E2D-8A1F-48CC-8E9A-976959CC8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90385D-B16E-440A-B413-4758DB81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DBA80F-A478-4277-BD29-6ECFDBF7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84A483-E7ED-4847-8724-F3083EF9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98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68B3B0-6C95-44D8-B585-C7AB82FF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11C650-2282-4361-8D59-8EE7FC79B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F2FE346-D5B7-4E0A-89A8-CCEED0AB4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2D354F-5D18-4CCA-B13F-675651E7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76EA26-D2E1-43B6-B10E-056C230E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FFDB7A-C9F5-4620-ACB8-ACDFD541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78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8A0ECB-9E7E-4521-BED8-DDB18802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46B46E-3B75-4BA0-9F44-585F53D64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A609C2-81D4-4336-8E06-45626AA07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2C88F1-B4F1-4084-A5F9-FAEF2F48B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EAB9934-705B-4FB0-897D-2F7BCA4F1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B9FBAF9-82EB-4A6C-80CC-D65BFF03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029F79-B25A-4B13-A600-143F9AE9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79A999-CEF8-4185-B47B-6B4D657D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77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76ACA-2A06-40E8-A789-FBD2F494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658567-E85D-4FEA-A272-57434106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765D71D-2F47-4F2D-AD8D-0C2C35DD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31E5DA-7BA5-4EDE-862F-F0813D47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04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F36F7DA-D7F2-4E69-9BB3-4D2C26FB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8A7E6-B6FD-499A-9C9A-21696D5B5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227CC9-4855-44D3-B621-0225E6F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39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582F4-BE4D-49D8-B221-27A31685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96D98F-F08E-45C3-B461-0EB24D047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423C79-52A6-45D6-AC94-829D63D15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5BB738-D4F0-40FA-A46B-1BF17DEA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05449E-0E1C-4877-AAE1-AF7605E8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1B5CB7-B4FA-4548-966A-6ADFD35F1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04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6989F0-7D7B-4611-A7CD-9084C894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FD02FF-900C-4B93-B60B-79DED9133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76097F-6007-40E0-BCFC-5BC58284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56289D-3AE8-46F5-8BEC-4A9AFCDC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B89CEC-D20A-42DB-A18F-3413D7E37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D8A2D-1CE0-4CA7-B2E5-E517E871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00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6C8809-E12C-4112-AFD3-4BFE1754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EB80D2-2888-4A19-BB18-11ABB640C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1CBD9D-D8C3-4724-A782-61D3BAA7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03C1C7-1EC5-409C-A7D4-ECA6B9F52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4D5338-45D9-4CA1-AA86-25A04652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61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665BCE7-0EFF-4497-8A7C-3034BCBD5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0798A9-E6A1-4BD1-98C4-69430E5FB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3A0370-19E1-4ADF-B8C7-CFEDE632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0BC200-13A2-41F9-BE5D-1E09C91D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C7E39C-BFD9-43E9-9205-14990DDB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4B0F05-8C56-4B98-86E3-5920FD60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489943-1D23-4AFF-9D24-4EB317778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104B9A-4C39-44F1-9F1D-DBE1E8A60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3B08-C6E2-4B64-BB9B-0A78F11C7DC4}" type="datetimeFigureOut">
              <a:rPr lang="nb-NO" smtClean="0"/>
              <a:t>14.08.2017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5AD23B-27AE-4139-8B13-599CF84A7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689504-E1E4-4C0F-A65D-7CA0A4F37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71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32CA99-76E3-4850-A351-29B93E216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6906"/>
            <a:ext cx="9144000" cy="1573057"/>
          </a:xfrm>
        </p:spPr>
        <p:txBody>
          <a:bodyPr>
            <a:normAutofit fontScale="90000"/>
          </a:bodyPr>
          <a:lstStyle/>
          <a:p>
            <a:br>
              <a:rPr lang="nb-NO" sz="4000" dirty="0"/>
            </a:br>
            <a:r>
              <a:rPr lang="nb-NO" sz="4000" dirty="0"/>
              <a:t>Introduksjon til</a:t>
            </a:r>
            <a:br>
              <a:rPr lang="nb-NO" sz="4000" dirty="0"/>
            </a:br>
            <a:r>
              <a:rPr lang="nb-NO" sz="4000" dirty="0">
                <a:solidFill>
                  <a:srgbClr val="0066FF"/>
                </a:solidFill>
              </a:rPr>
              <a:t>FINF4012 - Digital forvaltning:</a:t>
            </a:r>
            <a:br>
              <a:rPr lang="nb-NO" sz="4000" dirty="0">
                <a:solidFill>
                  <a:srgbClr val="0066FF"/>
                </a:solidFill>
              </a:rPr>
            </a:br>
            <a:r>
              <a:rPr lang="nb-NO" sz="4000" dirty="0">
                <a:solidFill>
                  <a:srgbClr val="0066FF"/>
                </a:solidFill>
              </a:rPr>
              <a:t>Regulering, utvikling og bruk av 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2C2D090-8CCF-4900-B70C-25DECC208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83087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BF128F-5BD3-422F-B40C-C25087C3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0081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Oversikt over undervisningstilbudet på FINF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94ED664-3810-4A79-8C22-322EE09774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470"/>
          <a:stretch/>
        </p:blipFill>
        <p:spPr>
          <a:xfrm>
            <a:off x="1948147" y="1535568"/>
            <a:ext cx="8001394" cy="468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0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209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Den forvaltningsinformatiske spørsmålsgeneratoren</a:t>
            </a:r>
            <a:endParaRPr lang="nb-NO" sz="4400" kern="0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2653244" y="1205662"/>
            <a:ext cx="6664131" cy="4123577"/>
            <a:chOff x="187262" y="1669793"/>
            <a:chExt cx="8244091" cy="4578607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69793"/>
              <a:ext cx="1717738" cy="3740407"/>
              <a:chOff x="187262" y="1669793"/>
              <a:chExt cx="1717738" cy="3740407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69793"/>
                <a:ext cx="1717736" cy="3241199"/>
                <a:chOff x="187262" y="1669793"/>
                <a:chExt cx="1717736" cy="3241199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9027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41746" y="2576442"/>
                  <a:ext cx="146325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Offentlighet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69793"/>
                  <a:ext cx="1037532" cy="4100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6526353" cy="900112"/>
              <a:chOff x="1905000" y="5348288"/>
              <a:chExt cx="6526353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7597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351964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1" y="5555993"/>
                <a:ext cx="1573352" cy="410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89150" y="4724401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8566151" y="3886201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4908550" y="1"/>
            <a:ext cx="2260600" cy="2011363"/>
            <a:chOff x="2160" y="0"/>
            <a:chExt cx="1424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42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5137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12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1768476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4235451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4222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32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6203950" y="1371600"/>
            <a:ext cx="4489450" cy="3022600"/>
            <a:chOff x="2976" y="864"/>
            <a:chExt cx="2828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3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6240464" y="1587501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2590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82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8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1576751" y="432778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6348171" y="341362"/>
            <a:ext cx="36994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39812" y="5282013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3676"/>
            <a:ext cx="10515600" cy="539631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Forvaltningsloven</a:t>
            </a:r>
          </a:p>
          <a:p>
            <a:pPr lvl="1"/>
            <a:r>
              <a:rPr lang="nb-NO" dirty="0"/>
              <a:t>IT-standardforskriften</a:t>
            </a:r>
          </a:p>
          <a:p>
            <a:pPr lvl="1"/>
            <a:r>
              <a:rPr lang="nb-NO" dirty="0"/>
              <a:t>eForvaltningsforskriften</a:t>
            </a:r>
          </a:p>
          <a:p>
            <a:r>
              <a:rPr lang="nb-NO" dirty="0"/>
              <a:t>Personopplysningsloven / Personvernforordningen</a:t>
            </a:r>
          </a:p>
          <a:p>
            <a:pPr lvl="1"/>
            <a:r>
              <a:rPr lang="nb-NO" dirty="0"/>
              <a:t>Personopplysningsforskriften</a:t>
            </a:r>
          </a:p>
          <a:p>
            <a:r>
              <a:rPr lang="nb-NO" dirty="0"/>
              <a:t>Offentleglova</a:t>
            </a:r>
          </a:p>
          <a:p>
            <a:pPr lvl="1"/>
            <a:r>
              <a:rPr lang="nb-NO" dirty="0"/>
              <a:t>Offentlegforskrifta</a:t>
            </a:r>
          </a:p>
          <a:p>
            <a:r>
              <a:rPr lang="nb-NO" dirty="0"/>
              <a:t>Arkivlova</a:t>
            </a:r>
          </a:p>
          <a:p>
            <a:pPr lvl="1"/>
            <a:r>
              <a:rPr lang="nb-NO" dirty="0" err="1"/>
              <a:t>Arkivforskrifta</a:t>
            </a:r>
            <a:endParaRPr lang="nb-NO" dirty="0"/>
          </a:p>
          <a:p>
            <a:pPr lvl="1"/>
            <a:r>
              <a:rPr lang="nb-NO" dirty="0"/>
              <a:t>Forskrift om tekniske og arkivfaglige bestemmelser</a:t>
            </a:r>
          </a:p>
          <a:p>
            <a:r>
              <a:rPr lang="nb-NO" dirty="0"/>
              <a:t>A-opplysningsloven</a:t>
            </a:r>
          </a:p>
          <a:p>
            <a:pPr lvl="1"/>
            <a:r>
              <a:rPr lang="nb-NO" dirty="0"/>
              <a:t>A-opplysningsforskriften</a:t>
            </a:r>
          </a:p>
          <a:p>
            <a:r>
              <a:rPr lang="nb-NO" dirty="0"/>
              <a:t>Diskriminerings- og tilgjengelighetsloven</a:t>
            </a:r>
          </a:p>
          <a:p>
            <a:pPr lvl="1"/>
            <a:r>
              <a:rPr lang="nb-NO" dirty="0"/>
              <a:t>Forskrift om universell utforming av IKT-løsninger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8887247" y="2891846"/>
            <a:ext cx="23493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Jf. også betydningen av</a:t>
            </a:r>
          </a:p>
          <a:p>
            <a:r>
              <a:rPr lang="nb-NO" dirty="0"/>
              <a:t>rettslige prinsipper: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63552" y="72277"/>
            <a:ext cx="7772400" cy="8150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Jussens rolle (I)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38348" y="1052736"/>
            <a:ext cx="7772400" cy="5472608"/>
          </a:xfrm>
        </p:spPr>
        <p:txBody>
          <a:bodyPr>
            <a:normAutofit/>
          </a:bodyPr>
          <a:lstStyle/>
          <a:p>
            <a:r>
              <a:rPr lang="nb-NO" sz="2000" dirty="0"/>
              <a:t>IKT og omstilling kan et stykke på vei styres ved hjelp av instrukser, planer, programmer, budsjettpolitikk mv</a:t>
            </a:r>
          </a:p>
          <a:p>
            <a:r>
              <a:rPr lang="nb-NO" sz="2000" dirty="0"/>
              <a:t>Dette gjelder særlig </a:t>
            </a:r>
          </a:p>
          <a:p>
            <a:pPr lvl="1">
              <a:buNone/>
            </a:pPr>
            <a:r>
              <a:rPr lang="nb-NO" sz="1800" dirty="0"/>
              <a:t>i) internt i forvaltningen selv og</a:t>
            </a:r>
          </a:p>
          <a:p>
            <a:pPr lvl="1">
              <a:buNone/>
            </a:pPr>
            <a:r>
              <a:rPr lang="nb-NO" sz="1800" dirty="0" err="1"/>
              <a:t>ii</a:t>
            </a:r>
            <a:r>
              <a:rPr lang="nb-NO" sz="1800" dirty="0"/>
              <a:t>) eksternt så lenge ikke legalitetsprinsippet står i veien</a:t>
            </a:r>
          </a:p>
          <a:p>
            <a:r>
              <a:rPr lang="nb-NO" sz="2000" dirty="0"/>
              <a:t>Ofte kreves det imidlertid styring gjennom lov og forskrift, fordi:</a:t>
            </a:r>
          </a:p>
          <a:p>
            <a:pPr lvl="1"/>
            <a:r>
              <a:rPr lang="nb-NO" sz="2000" dirty="0"/>
              <a:t>det i </a:t>
            </a:r>
            <a:r>
              <a:rPr lang="nb-NO" sz="2000" dirty="0" err="1"/>
              <a:t>hht</a:t>
            </a:r>
            <a:r>
              <a:rPr lang="nb-NO" sz="2000" dirty="0"/>
              <a:t> legalitetsprinsippet er nødvendig å treffe bebyrdende vedtak (etablere plikter, nedlegge forbud mv), eller</a:t>
            </a:r>
          </a:p>
          <a:p>
            <a:pPr lvl="1"/>
            <a:r>
              <a:rPr lang="nb-NO" sz="2000" dirty="0"/>
              <a:t>spørsmålet allerede er regulert i lov og kan derfor bare endres ved lov, eller </a:t>
            </a:r>
          </a:p>
          <a:p>
            <a:pPr lvl="1"/>
            <a:r>
              <a:rPr lang="nb-NO" sz="2000" dirty="0"/>
              <a:t>det er nødvendig/ønskelig for å få tilstrekkelig etterlevelse, eller</a:t>
            </a:r>
          </a:p>
          <a:p>
            <a:pPr lvl="1"/>
            <a:r>
              <a:rPr lang="nb-NO" sz="2000" dirty="0"/>
              <a:t>det er ønskelig av andre grunner (f.eks. åpen politisk debatt mv.)</a:t>
            </a:r>
          </a:p>
          <a:p>
            <a:r>
              <a:rPr lang="nb-NO" sz="2000" dirty="0"/>
              <a:t>Mindre 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</a:p>
        </p:txBody>
      </p:sp>
    </p:spTree>
    <p:extLst>
      <p:ext uri="{BB962C8B-B14F-4D97-AF65-F5344CB8AC3E}">
        <p14:creationId xmlns:p14="http://schemas.microsoft.com/office/powerpoint/2010/main" val="380197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09800" y="116632"/>
            <a:ext cx="7772400" cy="78581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Jussens rolle (II)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09800" y="1000108"/>
            <a:ext cx="7772400" cy="5500726"/>
          </a:xfrm>
        </p:spPr>
        <p:txBody>
          <a:bodyPr>
            <a:normAutofit lnSpcReduction="10000"/>
          </a:bodyPr>
          <a:lstStyle/>
          <a:p>
            <a:r>
              <a:rPr lang="nb-NO" sz="2000" dirty="0"/>
              <a:t>Utgangspunkt: Ingen regler, ingen automatisering!</a:t>
            </a:r>
          </a:p>
          <a:p>
            <a:pPr lvl="1"/>
            <a:r>
              <a:rPr lang="nb-NO" sz="1500" dirty="0"/>
              <a:t>Datamaskinsystemer trenger uansett regler, men ikke nødvendigvis </a:t>
            </a:r>
            <a:r>
              <a:rPr lang="nb-NO" sz="1500" i="1" dirty="0"/>
              <a:t>retts</a:t>
            </a:r>
            <a:r>
              <a:rPr lang="nb-NO" sz="1500" dirty="0"/>
              <a:t>regler</a:t>
            </a:r>
          </a:p>
          <a:p>
            <a:pPr lvl="1"/>
            <a:r>
              <a:rPr lang="nb-NO" sz="1500" dirty="0"/>
              <a:t>Forvaltningen er i stor grad styrt av rettsregler; derfor er rettsregler viktig for automatiseringen</a:t>
            </a:r>
          </a:p>
          <a:p>
            <a:pPr lvl="1"/>
            <a:r>
              <a:rPr lang="nb-NO" sz="1500" dirty="0"/>
              <a:t>Rettsregler er</a:t>
            </a:r>
          </a:p>
          <a:p>
            <a:pPr lvl="2"/>
            <a:r>
              <a:rPr lang="nb-NO" sz="1500" dirty="0"/>
              <a:t>resultatet av demokratiske prosesser (gir ofte legitimitet)</a:t>
            </a:r>
          </a:p>
          <a:p>
            <a:pPr lvl="2"/>
            <a:r>
              <a:rPr lang="nb-NO" sz="1500" dirty="0"/>
              <a:t>bindende, både for myndigheter og borgere (gir forutberegnelighet)</a:t>
            </a:r>
          </a:p>
          <a:p>
            <a:pPr lvl="2"/>
            <a:r>
              <a:rPr lang="nb-NO" sz="1500" dirty="0"/>
              <a:t>håndheves av rettssystemet (får derfor ofte effekt)</a:t>
            </a:r>
          </a:p>
          <a:p>
            <a:pPr lvl="2"/>
            <a:r>
              <a:rPr lang="nb-NO" sz="1500" dirty="0"/>
              <a:t>trege å endre (fordi grundighet og demokratiske prosesser tar tid)</a:t>
            </a:r>
          </a:p>
          <a:p>
            <a:r>
              <a:rPr lang="nb-NO" sz="2000" dirty="0"/>
              <a:t>Jus som hinder</a:t>
            </a:r>
          </a:p>
          <a:p>
            <a:pPr lvl="1"/>
            <a:r>
              <a:rPr lang="nb-NO" sz="1500" dirty="0"/>
              <a:t>Er det klassiske perspektivet</a:t>
            </a:r>
          </a:p>
          <a:p>
            <a:pPr lvl="1"/>
            <a:r>
              <a:rPr lang="nb-NO" sz="1500" dirty="0"/>
              <a:t>Rettsregler er ofte </a:t>
            </a:r>
            <a:r>
              <a:rPr lang="nb-NO" sz="1500" i="1" dirty="0"/>
              <a:t>ment</a:t>
            </a:r>
            <a:r>
              <a:rPr lang="nb-NO" sz="1500" dirty="0"/>
              <a:t> å være hinder (men ingen vurderinger er evigvarende)</a:t>
            </a:r>
          </a:p>
          <a:p>
            <a:pPr lvl="1"/>
            <a:r>
              <a:rPr lang="nb-NO" sz="1500" dirty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500" dirty="0"/>
              <a:t>Jo dårligere regelkunnskap, jo mer irriterende blir hinderet</a:t>
            </a:r>
          </a:p>
          <a:p>
            <a:pPr lvl="1"/>
            <a:r>
              <a:rPr lang="nb-NO" sz="1500" dirty="0"/>
              <a:t>Viktig for regjeringen å skape samsvar mellom politiske planer mv og lovgivning</a:t>
            </a:r>
          </a:p>
          <a:p>
            <a:r>
              <a:rPr lang="nb-NO" sz="2000" dirty="0"/>
              <a:t>Jus som tilrettelegging</a:t>
            </a:r>
          </a:p>
          <a:p>
            <a:pPr lvl="1"/>
            <a:r>
              <a:rPr lang="nb-NO" sz="1500" dirty="0"/>
              <a:t>Skaper klarhet, forutberegnelighet og større grad av sannsynlighet for at mål blir oppnådd</a:t>
            </a:r>
          </a:p>
          <a:p>
            <a:pPr lvl="1"/>
            <a:r>
              <a:rPr lang="nb-NO" sz="1500" dirty="0"/>
              <a:t>Kan gjelde plikter, rettigheter, organisatoriske bestemmelser osv.</a:t>
            </a:r>
          </a:p>
          <a:p>
            <a:pPr lvl="1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50898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03512" y="332656"/>
            <a:ext cx="8568952" cy="6300956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 marR="180340" algn="just">
              <a:lnSpc>
                <a:spcPct val="115000"/>
              </a:lnSpc>
              <a:spcBef>
                <a:spcPts val="600"/>
              </a:spcBef>
            </a:pPr>
            <a:r>
              <a:rPr lang="nb-NO" sz="3200" b="1" dirty="0">
                <a:solidFill>
                  <a:srgbClr val="0066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Rettslige informasjonssystemer </a:t>
            </a:r>
          </a:p>
          <a:p>
            <a:pPr marL="742950" marR="18034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</a:t>
            </a:r>
            <a:r>
              <a:rPr lang="nb-NO" sz="20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tekstsystemer</a:t>
            </a: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autentiske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rettskilder, jf. informasjonen i Lovdata og Rettsdata) </a:t>
            </a:r>
          </a:p>
          <a:p>
            <a:pPr marL="742950" marR="18034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beslutnings(støtte)systemer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representasjoner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retts-regler som er utledet av de autentiske rettskildene)</a:t>
            </a:r>
          </a:p>
          <a:p>
            <a:pPr marL="1200150" marR="180340" lvl="2" indent="-2857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(høyt automatiserte systemer der resultatet fra maskinen blir lagt til grunn som enkeltvedtak eller annen enkeltavgjørelse). Begrepet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kan også dekke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200150" marR="180340" lvl="2" indent="-2857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beslutningsstøttesystem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(delvis automatiserte systemer der resultatet fra maskinen blir vurdert av et menneske før enkeltvedtak eller annen enkeltavgjørelse treffes).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180340" lvl="1" indent="-28575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Arkiv- og journalsystemer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(har funksjoner for arkiv- og journalføring i henhold til arkivlova mv. og er derfor i stor grad rettslig basert, men understøtter ikke beslutninger innenfor et bestemt forvaltningsområde slik rettslige beslutnings(støtte)systemer gjør.</a:t>
            </a:r>
          </a:p>
          <a:p>
            <a:pPr marR="180340" lvl="1" algn="just">
              <a:lnSpc>
                <a:spcPct val="115000"/>
              </a:lnSpc>
              <a:spcAft>
                <a:spcPts val="1000"/>
              </a:spcAft>
            </a:pP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5147" y="186433"/>
            <a:ext cx="7772400" cy="986630"/>
          </a:xfrm>
        </p:spPr>
        <p:txBody>
          <a:bodyPr/>
          <a:lstStyle/>
          <a:p>
            <a:r>
              <a:rPr lang="nb-NO" altLang="nb-NO" sz="3200" b="1" dirty="0">
                <a:solidFill>
                  <a:srgbClr val="0066FF"/>
                </a:solidFill>
              </a:rPr>
              <a:t>Automatisering av enkeltvedtak (og andre enkeltavgjørelser)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3143672" y="1412776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1" y="1981202"/>
              <a:ext cx="2805113" cy="752476"/>
              <a:chOff x="1910" y="1975"/>
              <a:chExt cx="1767" cy="474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7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81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tekstsystemer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3067473" y="1755677"/>
            <a:ext cx="5711825" cy="4613275"/>
            <a:chOff x="1524001" y="1333500"/>
            <a:chExt cx="5712295" cy="461342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2101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600" i="1"/>
                <a:t>(jf definisjonen i § 2 bokstav b, jf bokstav a i forvaltningsloven)	</a:t>
              </a:r>
              <a:endParaRPr lang="nb-NO" altLang="nb-NO" sz="180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  Rettslig beslutning - her: </a:t>
              </a:r>
              <a:r>
                <a:rPr lang="nb-NO" altLang="nb-NO" sz="2000" i="1"/>
                <a:t>enkeltvedtak</a:t>
              </a:r>
              <a:endParaRPr lang="nb-NO" altLang="nb-NO" sz="2000"/>
            </a:p>
          </p:txBody>
        </p:sp>
      </p:grpSp>
    </p:spTree>
    <p:extLst>
      <p:ext uri="{BB962C8B-B14F-4D97-AF65-F5344CB8AC3E}">
        <p14:creationId xmlns:p14="http://schemas.microsoft.com/office/powerpoint/2010/main" val="26280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>
            <a:extLst>
              <a:ext uri="{FF2B5EF4-FFF2-40B4-BE49-F238E27FC236}">
                <a16:creationId xmlns:a16="http://schemas.microsoft.com/office/drawing/2014/main" id="{57C78CA0-E978-4F21-A5BD-5914FD78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200" b="1" dirty="0">
                <a:solidFill>
                  <a:srgbClr val="0066FF"/>
                </a:solidFill>
              </a:rPr>
              <a:t>Ulike typer operasjoner som kan inngå i automatiserte prosesser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ABDBFD-766E-4341-A190-4F583CA0A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1" y="1600201"/>
            <a:ext cx="8329613" cy="4525963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nb-NO" dirty="0"/>
              <a:t>Hovedeksempler på typer automatiske operasjoner: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Maskinell registrering av data vedrørende disposisjoner, hendelser, tilstander mv (jf. «elektroniske spor», «tingenes internett» og sensorteknologi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Søk og gjenfinning av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Utveksling av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Logiske operasjoner på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Aritmetiske operasjoner på data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Spørsmålet er i hvilken grad lovgivning og offentlig myndig-hetsutøvelse kan forstås som kombinasjoner av slike operasjoner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Mange av de prosessene det gis anvisning på i lover og forskrifter kan utføres automatisk ved hjelp av operasjoner som nevnt ovenfor. Potensialet for automatisering er derfor stort.</a:t>
            </a:r>
          </a:p>
        </p:txBody>
      </p:sp>
    </p:spTree>
    <p:extLst>
      <p:ext uri="{BB962C8B-B14F-4D97-AF65-F5344CB8AC3E}">
        <p14:creationId xmlns:p14="http://schemas.microsoft.com/office/powerpoint/2010/main" val="328151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C1C95-680F-4196-B30E-66B01CC9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57"/>
            <a:ext cx="10515600" cy="88260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Avsluttende 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523952-B3C6-4609-9A1D-C36CCA97C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5006"/>
            <a:ext cx="10515600" cy="1350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400" dirty="0"/>
              <a:t>Forutsetter at vi prøver å forstå lov, forskrift og andre rettskilder som to spørsmål:</a:t>
            </a:r>
          </a:p>
          <a:p>
            <a:pPr marL="514350" indent="-514350">
              <a:buAutoNum type="arabicParenR"/>
            </a:pPr>
            <a:r>
              <a:rPr lang="nb-NO" sz="2400" dirty="0"/>
              <a:t>Hvilke opplysninger krever reglene at vi behandler?</a:t>
            </a:r>
          </a:p>
          <a:p>
            <a:pPr marL="514350" indent="-514350">
              <a:buAutoNum type="arabicParenR"/>
            </a:pPr>
            <a:r>
              <a:rPr lang="nb-NO" sz="2400" dirty="0"/>
              <a:t>Hva sier reglene om hva vi må gjøre med disse opplysningene for å komme frem til rettslig holdbare resultater?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0F8F544-5C4E-40AD-87B6-6A3FF9F70476}"/>
              </a:ext>
            </a:extLst>
          </p:cNvPr>
          <p:cNvSpPr txBox="1">
            <a:spLocks/>
          </p:cNvSpPr>
          <p:nvPr/>
        </p:nvSpPr>
        <p:spPr>
          <a:xfrm>
            <a:off x="838200" y="2663452"/>
            <a:ext cx="10515600" cy="1327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dirty="0">
                <a:solidFill>
                  <a:srgbClr val="7030A0"/>
                </a:solidFill>
              </a:rPr>
              <a:t>Merk at «regel» (ovenfor) er betegnelse på det samlede tolkningsresultatet av alle relevante rettskilder</a:t>
            </a:r>
          </a:p>
          <a:p>
            <a:r>
              <a:rPr lang="nb-NO" sz="2400" dirty="0">
                <a:solidFill>
                  <a:srgbClr val="7030A0"/>
                </a:solidFill>
              </a:rPr>
              <a:t>Fortolkningen skjer i samsvar med rettsdogmatisk metode (jf. rettskildelæren og rettskildeprinsippene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3663D11-4FC9-4520-94CE-1961B34E4274}"/>
              </a:ext>
            </a:extLst>
          </p:cNvPr>
          <p:cNvSpPr txBox="1">
            <a:spLocks/>
          </p:cNvSpPr>
          <p:nvPr/>
        </p:nvSpPr>
        <p:spPr>
          <a:xfrm>
            <a:off x="801413" y="4109374"/>
            <a:ext cx="10515600" cy="231527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dirty="0">
                <a:solidFill>
                  <a:srgbClr val="C00000"/>
                </a:solidFill>
              </a:rPr>
              <a:t>Jeg bruker «opplysning» om slike </a:t>
            </a:r>
            <a:r>
              <a:rPr lang="nb-NO" sz="2400" i="1" dirty="0">
                <a:solidFill>
                  <a:srgbClr val="C00000"/>
                </a:solidFill>
              </a:rPr>
              <a:t>data</a:t>
            </a:r>
            <a:r>
              <a:rPr lang="nb-NO" sz="2400" dirty="0">
                <a:solidFill>
                  <a:srgbClr val="C00000"/>
                </a:solidFill>
              </a:rPr>
              <a:t> som er relevante for vedtaket</a:t>
            </a:r>
          </a:p>
          <a:p>
            <a:r>
              <a:rPr lang="nb-NO" sz="2400" dirty="0">
                <a:solidFill>
                  <a:srgbClr val="C00000"/>
                </a:solidFill>
              </a:rPr>
              <a:t>Den viktigste og vanskeligste delen av jusen ligger ofte i «datadelen»</a:t>
            </a:r>
          </a:p>
          <a:p>
            <a:r>
              <a:rPr lang="nb-NO" sz="2400" dirty="0">
                <a:solidFill>
                  <a:srgbClr val="C00000"/>
                </a:solidFill>
              </a:rPr>
              <a:t>Opplysninger/data er ofte personopplysninger. Dermed er personopplysningsvern alltid en sentral del av automatiserte enkeltvedtak</a:t>
            </a:r>
          </a:p>
          <a:p>
            <a:r>
              <a:rPr lang="nb-NO" sz="2400" dirty="0">
                <a:solidFill>
                  <a:srgbClr val="C00000"/>
                </a:solidFill>
              </a:rPr>
              <a:t>Enkeltvedtak reguleres av forvaltningsloven og behandling av personopplysninger vil bli regulert av personvernforordningen. Den digitale forvaltningens «faktiske side» vil derfor langt på vei ligge utenfor norske lovgiveres adgang til å fastsette lovregler</a:t>
            </a:r>
          </a:p>
          <a:p>
            <a:endParaRPr lang="nb-NO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1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981</Words>
  <Application>Microsoft Office PowerPoint</Application>
  <PresentationFormat>Widescreen</PresentationFormat>
  <Paragraphs>138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Times New Roman</vt:lpstr>
      <vt:lpstr>Wingdings</vt:lpstr>
      <vt:lpstr>Office-tema</vt:lpstr>
      <vt:lpstr>Utklipp</vt:lpstr>
      <vt:lpstr> Introduksjon til FINF4012 - Digital forvaltning: Regulering, utvikling og bruk av IKT</vt:lpstr>
      <vt:lpstr>Oversikt over undervisningstilbudet på FINF</vt:lpstr>
      <vt:lpstr>PowerPoint-presentasjon</vt:lpstr>
      <vt:lpstr>PowerPoint-presentasjon</vt:lpstr>
      <vt:lpstr>PowerPoint-presentasjon</vt:lpstr>
      <vt:lpstr>Viktig rettslig regulering av digital forvaltning</vt:lpstr>
      <vt:lpstr>Jussens rolle (I)</vt:lpstr>
      <vt:lpstr>Jussens rolle (II)</vt:lpstr>
      <vt:lpstr>PowerPoint-presentasjon</vt:lpstr>
      <vt:lpstr>Automatisering av enkeltvedtak (og andre enkeltavgjørelser)</vt:lpstr>
      <vt:lpstr>Ulike typer operasjoner som kan inngå i automatiserte prosesser</vt:lpstr>
      <vt:lpstr>Avsluttende presiseringer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FINF4012 - Digital forvaltning: Regulering, utvikling og bruk av IKT</dc:title>
  <dc:creator>dag wiese schartum</dc:creator>
  <cp:lastModifiedBy>dag wiese schartum</cp:lastModifiedBy>
  <cp:revision>18</cp:revision>
  <dcterms:created xsi:type="dcterms:W3CDTF">2017-08-14T18:48:27Z</dcterms:created>
  <dcterms:modified xsi:type="dcterms:W3CDTF">2017-08-14T23:04:52Z</dcterms:modified>
</cp:coreProperties>
</file>