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63" r:id="rId3"/>
    <p:sldId id="264" r:id="rId4"/>
    <p:sldId id="257" r:id="rId5"/>
    <p:sldId id="258" r:id="rId6"/>
    <p:sldId id="259" r:id="rId7"/>
    <p:sldId id="271" r:id="rId8"/>
    <p:sldId id="262" r:id="rId9"/>
    <p:sldId id="270" r:id="rId10"/>
    <p:sldId id="265" r:id="rId11"/>
    <p:sldId id="266" r:id="rId12"/>
    <p:sldId id="267" r:id="rId13"/>
    <p:sldId id="268" r:id="rId14"/>
    <p:sldId id="269" r:id="rId15"/>
  </p:sldIdLst>
  <p:sldSz cx="12192000" cy="6858000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4975C-B5F6-44CC-AAEA-AE56AA8E48DE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6C410-1703-4C7E-8058-526128A8FA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656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210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91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819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05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290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4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3751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880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1733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616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616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9C850-E42F-4478-AAC6-8CE05417F7D0}" type="datetimeFigureOut">
              <a:rPr lang="nb-NO" smtClean="0"/>
              <a:t>11.10.2017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EF8-15E0-4509-A290-C6F74DB03A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20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Lovgivning: Gode formål og målkonflikter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/>
              <a:t>Zouridis</a:t>
            </a:r>
            <a:r>
              <a:rPr lang="nb-NO" dirty="0"/>
              <a:t> 2012, Østerud 2006 (jf. Schartum, Jansen og Tranvik 2017, kapittel 9)</a:t>
            </a:r>
          </a:p>
        </p:txBody>
      </p:sp>
    </p:spTree>
    <p:extLst>
      <p:ext uri="{BB962C8B-B14F-4D97-AF65-F5344CB8AC3E}">
        <p14:creationId xmlns:p14="http://schemas.microsoft.com/office/powerpoint/2010/main" val="13752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Tematikk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Del 1: Generelt om legalisering og rettsliggjøring av offentlig forvaltning</a:t>
            </a:r>
          </a:p>
          <a:p>
            <a:endParaRPr lang="nb-NO" dirty="0"/>
          </a:p>
          <a:p>
            <a:r>
              <a:rPr lang="nb-NO" dirty="0"/>
              <a:t>Del 2: Målforskyvning og målkonflikter i e-forvaltning – noen eksempler</a:t>
            </a:r>
          </a:p>
        </p:txBody>
      </p:sp>
    </p:spTree>
    <p:extLst>
      <p:ext uri="{BB962C8B-B14F-4D97-AF65-F5344CB8AC3E}">
        <p14:creationId xmlns:p14="http://schemas.microsoft.com/office/powerpoint/2010/main" val="363887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Del 1: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Legalisering og rettsliggjøring av offentlig forvaltning</a:t>
            </a:r>
            <a:br>
              <a:rPr lang="nb-NO" dirty="0"/>
            </a:b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6601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Legalisering og rettsliggjøring av forvaltningen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/>
              <a:t>Legalisering – rettslige regler, prinsipper og verdier har økende betydning for forvaltningens oppbygning og virkemåte</a:t>
            </a:r>
          </a:p>
          <a:p>
            <a:endParaRPr lang="nb-NO" dirty="0"/>
          </a:p>
          <a:p>
            <a:r>
              <a:rPr lang="nb-NO" dirty="0"/>
              <a:t>Rettsliggjøring – politiske og administrative spørsmål defineres som juridiske problemstillinger og blir behandlet av domstoler eller domstols-liknende organer </a:t>
            </a:r>
          </a:p>
          <a:p>
            <a:endParaRPr lang="nb-NO" dirty="0"/>
          </a:p>
          <a:p>
            <a:r>
              <a:rPr lang="nb-NO" dirty="0"/>
              <a:t>Økt vekt på kontroll og tilsyn i forvaltningen (bl.a. forvaltningsrevisjon) </a:t>
            </a:r>
          </a:p>
          <a:p>
            <a:endParaRPr lang="nb-NO" dirty="0"/>
          </a:p>
          <a:p>
            <a:r>
              <a:rPr lang="nb-NO" dirty="0"/>
              <a:t>Legalisering og rettsliggjøring hevdes å henge tette sammen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skyldes veksten i antallet lover, forskrifter og instrukser som gjelder for forvaltningen</a:t>
            </a:r>
          </a:p>
          <a:p>
            <a:endParaRPr lang="nb-NO" dirty="0"/>
          </a:p>
          <a:p>
            <a:r>
              <a:rPr lang="nb-NO" dirty="0"/>
              <a:t>Konsekvenser</a:t>
            </a:r>
          </a:p>
          <a:p>
            <a:pPr marL="0" indent="0">
              <a:buNone/>
            </a:pPr>
            <a:r>
              <a:rPr lang="nb-NO" dirty="0"/>
              <a:t>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kan ikke forstå forvaltningen uten å kjenne til hvordan den er regulert rettslig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kan oppstå motsetninger mellom ulike målsetninger som forvaltningen skal ivareta</a:t>
            </a:r>
          </a:p>
        </p:txBody>
      </p:sp>
    </p:spTree>
    <p:extLst>
      <p:ext uri="{BB962C8B-B14F-4D97-AF65-F5344CB8AC3E}">
        <p14:creationId xmlns:p14="http://schemas.microsoft.com/office/powerpoint/2010/main" val="24413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Variasjoner mellom forvaltningsområder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Omfanget av rettslig regulering kan variere mellom ulike forvaltningsområder</a:t>
            </a:r>
          </a:p>
          <a:p>
            <a:endParaRPr lang="nb-NO" dirty="0"/>
          </a:p>
          <a:p>
            <a:r>
              <a:rPr lang="nb-NO" dirty="0"/>
              <a:t>Myndighetsutøvelse har vanligvis vært strengere regulert enn offentlig tjenesteyting (ekspert-autonomi)</a:t>
            </a:r>
          </a:p>
          <a:p>
            <a:endParaRPr lang="nb-NO" dirty="0"/>
          </a:p>
          <a:p>
            <a:r>
              <a:rPr lang="nb-NO" dirty="0"/>
              <a:t>Sterkere rettighetsfokus (i de senere tiårene) innenfor offentlig tjenesteyting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rettighetsfesting, tilsyn, klage- og ombudsordninger </a:t>
            </a:r>
          </a:p>
        </p:txBody>
      </p:sp>
    </p:spTree>
    <p:extLst>
      <p:ext uri="{BB962C8B-B14F-4D97-AF65-F5344CB8AC3E}">
        <p14:creationId xmlns:p14="http://schemas.microsoft.com/office/powerpoint/2010/main" val="2638352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Forklaringer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Mulige årsaker til forvaltningens legalisering og rettsliggjøring</a:t>
            </a:r>
          </a:p>
          <a:p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Sterk tro på rettslig regulering som effektivt virkemiddel for skape endring og realisere målsetninger 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Internasjonale konvensjoner og avtaler, for eksempel EMK og EØS-avtalen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Mer kontroll og tilsyn i forvaltningen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Økt vekt på rettslig prøving av forvaltningens beslutninger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Økt rettighetsfokus i befolkningen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Mindre tillit til autoriteter og eksperter</a:t>
            </a:r>
          </a:p>
        </p:txBody>
      </p:sp>
    </p:spTree>
    <p:extLst>
      <p:ext uri="{BB962C8B-B14F-4D97-AF65-F5344CB8AC3E}">
        <p14:creationId xmlns:p14="http://schemas.microsoft.com/office/powerpoint/2010/main" val="363801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Potensielle </a:t>
            </a:r>
            <a:r>
              <a:rPr lang="nb-NO"/>
              <a:t>motsetninger og målkonflikter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På den ene siden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Mulige positive effekter av forvaltningens legalisering og rettsliggjøring</a:t>
            </a:r>
          </a:p>
          <a:p>
            <a:endParaRPr lang="nb-NO" sz="1800" dirty="0"/>
          </a:p>
          <a:p>
            <a:pPr marL="514350" indent="-514350">
              <a:buFont typeface="+mj-lt"/>
              <a:buAutoNum type="arabicPeriod"/>
            </a:pPr>
            <a:r>
              <a:rPr lang="nb-NO" sz="1800" dirty="0"/>
              <a:t>Mindre rom for vilkårlighet i forvaltningen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1800" dirty="0"/>
              <a:t>Sterkere ansvarliggjøring av forvaltningen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1800" dirty="0"/>
              <a:t>Økt forutberegnelighet for borgerne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1800" dirty="0"/>
              <a:t>Jevnere maktfordeling mellom forvaltningen og borgerne 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1800" dirty="0"/>
              <a:t>Bedre rettighetsvern for borgerne/brukerne   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På den andre siden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nb-NO" sz="1600" dirty="0"/>
              <a:t>Mulige negative effekter av forvaltningens legalisering og rettsliggjøring</a:t>
            </a:r>
          </a:p>
          <a:p>
            <a:endParaRPr lang="nb-NO" sz="1600" dirty="0"/>
          </a:p>
          <a:p>
            <a:pPr marL="514350" indent="-514350">
              <a:buFont typeface="+mj-lt"/>
              <a:buAutoNum type="arabicPeriod"/>
            </a:pPr>
            <a:r>
              <a:rPr lang="nb-NO" sz="1600" dirty="0"/>
              <a:t>Demokratiunderskudd (overføring av makt til nasjonale og internasjonale organer som ikke er folkevalgte)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1600" dirty="0"/>
              <a:t>«Jernbur-hypotesen» (mindre fleksibilitet og snevrere rom for pragmatisk skjønnsutøvelse i forvaltningen)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1600" dirty="0"/>
              <a:t>«Over-regulering» og ineffektivitet (mangelfull implementering; vanskelige å overholde reglene; stjeler ressurser fra kjerneoppgavene; «tidstyver») 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1600" dirty="0"/>
              <a:t>Uintenderte effekter (bl.a. motstrid, målforskyvning og Matteus-effekten) </a:t>
            </a:r>
          </a:p>
        </p:txBody>
      </p:sp>
    </p:spTree>
    <p:extLst>
      <p:ext uri="{BB962C8B-B14F-4D97-AF65-F5344CB8AC3E}">
        <p14:creationId xmlns:p14="http://schemas.microsoft.com/office/powerpoint/2010/main" val="3142897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Del 2:</a:t>
            </a:r>
            <a:br>
              <a:rPr lang="nb-NO" dirty="0"/>
            </a:br>
            <a:br>
              <a:rPr lang="nb-NO" dirty="0"/>
            </a:br>
            <a:r>
              <a:rPr lang="nb-NO" dirty="0"/>
              <a:t>Målkonflikter og målforskyvning i e-forvaltningen - noen eksempler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527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Utgangspunktet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Målkonflikter og målforskyvning er en naturlig del av e-forvaltning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skal ivareta mange og motstridende hensyn og verdier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vektingen av ulike hensyn og verdier endrer seg over tid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Hvordan kan legalisering og rettsliggjøring bidra til problematiske målkonflikter og målforskyvning i e-forvaltning</a:t>
            </a:r>
          </a:p>
          <a:p>
            <a:endParaRPr lang="nb-NO" dirty="0"/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særlig knyttet til over-regulering (omfattende og vanskelige regelverk som skal ses i sammenheng med hverandre, mangelfull implementering) 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uintenderte effekter (motstrid og målforskyvning som følge av punkt 1)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283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Offentlighetsprinsippet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nb-NO" dirty="0"/>
              <a:t>«</a:t>
            </a:r>
            <a:r>
              <a:rPr lang="nb-NO" dirty="0" err="1"/>
              <a:t>Offentlighetsprincipen</a:t>
            </a:r>
            <a:r>
              <a:rPr lang="nb-NO" dirty="0"/>
              <a:t> </a:t>
            </a:r>
            <a:r>
              <a:rPr lang="nb-NO" dirty="0" err="1"/>
              <a:t>är</a:t>
            </a:r>
            <a:r>
              <a:rPr lang="nb-NO" dirty="0"/>
              <a:t> i </a:t>
            </a:r>
            <a:r>
              <a:rPr lang="nb-NO" dirty="0" err="1"/>
              <a:t>grunden</a:t>
            </a:r>
            <a:r>
              <a:rPr lang="nb-NO" dirty="0"/>
              <a:t> bra, men den </a:t>
            </a:r>
            <a:r>
              <a:rPr lang="nb-NO" dirty="0" err="1"/>
              <a:t>tekniska</a:t>
            </a:r>
            <a:r>
              <a:rPr lang="nb-NO" dirty="0"/>
              <a:t> </a:t>
            </a:r>
            <a:r>
              <a:rPr lang="nb-NO" dirty="0" err="1"/>
              <a:t>möjligheten</a:t>
            </a:r>
            <a:r>
              <a:rPr lang="nb-NO" dirty="0"/>
              <a:t> at </a:t>
            </a:r>
            <a:r>
              <a:rPr lang="nb-NO" dirty="0" err="1"/>
              <a:t>massbegära</a:t>
            </a:r>
            <a:r>
              <a:rPr lang="nb-NO" dirty="0"/>
              <a:t> ut all </a:t>
            </a:r>
            <a:r>
              <a:rPr lang="nb-NO" dirty="0" err="1"/>
              <a:t>information</a:t>
            </a:r>
            <a:r>
              <a:rPr lang="nb-NO" dirty="0"/>
              <a:t> om alla </a:t>
            </a:r>
            <a:r>
              <a:rPr lang="nb-NO" dirty="0" err="1"/>
              <a:t>är</a:t>
            </a:r>
            <a:r>
              <a:rPr lang="nb-NO" dirty="0"/>
              <a:t> </a:t>
            </a:r>
            <a:r>
              <a:rPr lang="nb-NO" dirty="0" err="1"/>
              <a:t>ofantligt</a:t>
            </a:r>
            <a:r>
              <a:rPr lang="nb-NO" dirty="0"/>
              <a:t> </a:t>
            </a:r>
            <a:r>
              <a:rPr lang="nb-NO" dirty="0" err="1"/>
              <a:t>korkad</a:t>
            </a:r>
            <a:r>
              <a:rPr lang="nb-NO" dirty="0"/>
              <a:t> </a:t>
            </a:r>
            <a:r>
              <a:rPr lang="nb-NO" dirty="0" err="1"/>
              <a:t>och</a:t>
            </a:r>
            <a:r>
              <a:rPr lang="nb-NO" dirty="0"/>
              <a:t> naiv.»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/>
              <a:t>I dag så </a:t>
            </a:r>
            <a:r>
              <a:rPr lang="nb-NO" dirty="0" err="1"/>
              <a:t>begär</a:t>
            </a:r>
            <a:r>
              <a:rPr lang="nb-NO" dirty="0"/>
              <a:t> bolag ut all </a:t>
            </a:r>
            <a:r>
              <a:rPr lang="nb-NO" dirty="0" err="1"/>
              <a:t>information</a:t>
            </a:r>
            <a:r>
              <a:rPr lang="nb-NO" dirty="0"/>
              <a:t> om alla ur alla register </a:t>
            </a:r>
            <a:r>
              <a:rPr lang="nb-NO" dirty="0" err="1"/>
              <a:t>elektroniskt</a:t>
            </a:r>
            <a:r>
              <a:rPr lang="nb-NO" dirty="0"/>
              <a:t> </a:t>
            </a:r>
            <a:r>
              <a:rPr lang="nb-NO" dirty="0" err="1"/>
              <a:t>och</a:t>
            </a:r>
            <a:r>
              <a:rPr lang="nb-NO" dirty="0"/>
              <a:t> bygger databaser med </a:t>
            </a:r>
            <a:r>
              <a:rPr lang="nb-NO" dirty="0" err="1"/>
              <a:t>information</a:t>
            </a:r>
            <a:r>
              <a:rPr lang="nb-NO" dirty="0"/>
              <a:t> som </a:t>
            </a:r>
            <a:r>
              <a:rPr lang="nb-NO" dirty="0" err="1"/>
              <a:t>analyseras</a:t>
            </a:r>
            <a:r>
              <a:rPr lang="nb-NO" dirty="0"/>
              <a:t> i realtid </a:t>
            </a:r>
            <a:r>
              <a:rPr lang="nb-NO" dirty="0" err="1"/>
              <a:t>och</a:t>
            </a:r>
            <a:r>
              <a:rPr lang="nb-NO" dirty="0"/>
              <a:t> </a:t>
            </a:r>
            <a:r>
              <a:rPr lang="nb-NO" dirty="0" err="1"/>
              <a:t>varje</a:t>
            </a:r>
            <a:r>
              <a:rPr lang="nb-NO" dirty="0"/>
              <a:t> </a:t>
            </a:r>
            <a:r>
              <a:rPr lang="nb-NO" dirty="0" err="1"/>
              <a:t>möjlig</a:t>
            </a:r>
            <a:r>
              <a:rPr lang="nb-NO" dirty="0"/>
              <a:t> </a:t>
            </a:r>
            <a:r>
              <a:rPr lang="nb-NO" dirty="0" err="1"/>
              <a:t>affärsmöjlighet</a:t>
            </a:r>
            <a:r>
              <a:rPr lang="nb-NO" dirty="0"/>
              <a:t> som </a:t>
            </a:r>
            <a:r>
              <a:rPr lang="nb-NO" dirty="0" err="1"/>
              <a:t>uppstår</a:t>
            </a:r>
            <a:r>
              <a:rPr lang="nb-NO" dirty="0"/>
              <a:t> </a:t>
            </a:r>
            <a:r>
              <a:rPr lang="nb-NO" dirty="0" err="1"/>
              <a:t>säljer</a:t>
            </a:r>
            <a:r>
              <a:rPr lang="nb-NO" dirty="0"/>
              <a:t> de </a:t>
            </a:r>
            <a:r>
              <a:rPr lang="nb-NO" dirty="0" err="1"/>
              <a:t>till</a:t>
            </a:r>
            <a:r>
              <a:rPr lang="nb-NO" dirty="0"/>
              <a:t> </a:t>
            </a:r>
            <a:r>
              <a:rPr lang="nb-NO" dirty="0" err="1"/>
              <a:t>högstbjudande</a:t>
            </a:r>
            <a:r>
              <a:rPr lang="nb-NO" dirty="0"/>
              <a:t>.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/>
              <a:t>Vi </a:t>
            </a:r>
            <a:r>
              <a:rPr lang="nb-NO" dirty="0" err="1"/>
              <a:t>medborgare</a:t>
            </a:r>
            <a:r>
              <a:rPr lang="nb-NO" dirty="0"/>
              <a:t>/konsumenter har </a:t>
            </a:r>
            <a:r>
              <a:rPr lang="nb-NO" dirty="0" err="1"/>
              <a:t>blivit</a:t>
            </a:r>
            <a:r>
              <a:rPr lang="nb-NO" dirty="0"/>
              <a:t> en produkt som </a:t>
            </a:r>
            <a:r>
              <a:rPr lang="nb-NO" dirty="0" err="1"/>
              <a:t>maximal</a:t>
            </a:r>
            <a:r>
              <a:rPr lang="nb-NO" dirty="0"/>
              <a:t> vinst skall kramas ut ur (…) </a:t>
            </a:r>
            <a:r>
              <a:rPr lang="nb-NO" dirty="0" err="1"/>
              <a:t>Rätten</a:t>
            </a:r>
            <a:r>
              <a:rPr lang="nb-NO" dirty="0"/>
              <a:t> at </a:t>
            </a:r>
            <a:r>
              <a:rPr lang="nb-NO" dirty="0" err="1"/>
              <a:t>begära</a:t>
            </a:r>
            <a:r>
              <a:rPr lang="nb-NO" dirty="0"/>
              <a:t> ut </a:t>
            </a:r>
            <a:r>
              <a:rPr lang="nb-NO" dirty="0" err="1"/>
              <a:t>privata</a:t>
            </a:r>
            <a:r>
              <a:rPr lang="nb-NO" dirty="0"/>
              <a:t> </a:t>
            </a:r>
            <a:r>
              <a:rPr lang="nb-NO" dirty="0" err="1"/>
              <a:t>uppgifter</a:t>
            </a:r>
            <a:r>
              <a:rPr lang="nb-NO" dirty="0"/>
              <a:t> </a:t>
            </a:r>
            <a:r>
              <a:rPr lang="nb-NO" dirty="0" err="1"/>
              <a:t>från</a:t>
            </a:r>
            <a:r>
              <a:rPr lang="nb-NO" dirty="0"/>
              <a:t> myndigheter </a:t>
            </a:r>
            <a:r>
              <a:rPr lang="nb-NO" dirty="0" err="1"/>
              <a:t>måste</a:t>
            </a:r>
            <a:r>
              <a:rPr lang="nb-NO" dirty="0"/>
              <a:t> </a:t>
            </a:r>
            <a:r>
              <a:rPr lang="nb-NO" dirty="0" err="1"/>
              <a:t>begränsas</a:t>
            </a:r>
            <a:r>
              <a:rPr lang="nb-NO" dirty="0"/>
              <a:t> </a:t>
            </a:r>
            <a:r>
              <a:rPr lang="nb-NO" dirty="0" err="1"/>
              <a:t>kraftigt</a:t>
            </a:r>
            <a:r>
              <a:rPr lang="nb-NO" dirty="0"/>
              <a:t>.»</a:t>
            </a:r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dirty="0"/>
              <a:t>Debattinnlegg i Dagens Nyheter (online), 28. august 2017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Hvilke målkonflikter diskuteres her?</a:t>
            </a:r>
          </a:p>
        </p:txBody>
      </p:sp>
    </p:spTree>
    <p:extLst>
      <p:ext uri="{BB962C8B-B14F-4D97-AF65-F5344CB8AC3E}">
        <p14:creationId xmlns:p14="http://schemas.microsoft.com/office/powerpoint/2010/main" val="1170140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krav til datalokasjon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Vilkårene i personopplysningsloven og </a:t>
            </a:r>
            <a:r>
              <a:rPr lang="nb-NO" dirty="0" err="1"/>
              <a:t>forskriften</a:t>
            </a:r>
            <a:r>
              <a:rPr lang="nb-NO" dirty="0"/>
              <a:t> om bruk av databehandlere, spesielt om</a:t>
            </a:r>
          </a:p>
          <a:p>
            <a:pPr marL="0" indent="0">
              <a:buNone/>
            </a:pP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err="1"/>
              <a:t>databehandleravtale</a:t>
            </a: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informasjonssikkerhet (risiko)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overføring til tredjeland</a:t>
            </a:r>
          </a:p>
          <a:p>
            <a:endParaRPr lang="nb-NO" dirty="0"/>
          </a:p>
          <a:p>
            <a:r>
              <a:rPr lang="nb-NO" dirty="0"/>
              <a:t>Arkivlovens forbud mot å føre arkivmateriale ut av landet (§ 9b)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arkivdatabasen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sikkerhetskopi av arkivdatabasen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midlertidige kopier kan lagres i utlandet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nb-NO" dirty="0"/>
          </a:p>
          <a:p>
            <a:r>
              <a:rPr lang="nb-NO" dirty="0"/>
              <a:t>Formålet med reglene i begge lovene er å ivareta hensynet til informasjonskontroll 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forslag til ny arkivforskrift    </a:t>
            </a:r>
          </a:p>
        </p:txBody>
      </p:sp>
    </p:spTree>
    <p:extLst>
      <p:ext uri="{BB962C8B-B14F-4D97-AF65-F5344CB8AC3E}">
        <p14:creationId xmlns:p14="http://schemas.microsoft.com/office/powerpoint/2010/main" val="1024677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Informasjonssikkerhet og personvern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Informasjonssikkerheten til pasientopplysninger kan innebære overvåkning av helsepersonalet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registrering av </a:t>
            </a:r>
            <a:r>
              <a:rPr lang="nb-NO" dirty="0" err="1"/>
              <a:t>netflow</a:t>
            </a:r>
            <a:r>
              <a:rPr lang="nb-NO" dirty="0"/>
              <a:t>-data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logging i pasientadministrative systemer og elektroniske pasientjournaler</a:t>
            </a:r>
          </a:p>
          <a:p>
            <a:endParaRPr lang="nb-NO" dirty="0"/>
          </a:p>
          <a:p>
            <a:r>
              <a:rPr lang="nb-NO" dirty="0"/>
              <a:t>Motsetning mellom ulike grupper og hensyn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helsepersonalets personvern vs. pasientenes personvern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hensynet til informasjonssikkerhet vs. hensynet til personvern </a:t>
            </a:r>
          </a:p>
        </p:txBody>
      </p:sp>
    </p:spTree>
    <p:extLst>
      <p:ext uri="{BB962C8B-B14F-4D97-AF65-F5344CB8AC3E}">
        <p14:creationId xmlns:p14="http://schemas.microsoft.com/office/powerpoint/2010/main" val="1202332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Dokumentasjonskrav og målforskyvning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/>
              <a:t>Kravene i personopplysningsloven om å dokumentere internkontrollen og informasjonssikkerheten, bl.a.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grunnkravene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rettighetene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ledelsessystem for informasjonssikkerhet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databehandlere</a:t>
            </a:r>
          </a:p>
          <a:p>
            <a:endParaRPr lang="nb-NO" dirty="0"/>
          </a:p>
          <a:p>
            <a:r>
              <a:rPr lang="nb-NO" dirty="0"/>
              <a:t>Den dokumentskapte virkeligheten i statlig og kommunal sektor</a:t>
            </a:r>
          </a:p>
          <a:p>
            <a:pPr marL="0" indent="0">
              <a:buNone/>
            </a:pP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dokumentproduksjon blir et mål i seg selv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aktiviteten som dokumenteres blir et mål i seg selv</a:t>
            </a:r>
          </a:p>
          <a:p>
            <a:endParaRPr lang="nb-NO" dirty="0"/>
          </a:p>
          <a:p>
            <a:r>
              <a:rPr lang="nb-NO" dirty="0"/>
              <a:t>Forståelsen av lovverkets bokstav vs. forståelsen av lovverkets formål</a:t>
            </a:r>
          </a:p>
          <a:p>
            <a:endParaRPr lang="nb-NO" dirty="0"/>
          </a:p>
          <a:p>
            <a:r>
              <a:rPr lang="nb-NO" dirty="0"/>
              <a:t>Kan forsterkes av Datatilsynets tilsynsmetodikk </a:t>
            </a:r>
          </a:p>
        </p:txBody>
      </p:sp>
    </p:spTree>
    <p:extLst>
      <p:ext uri="{BB962C8B-B14F-4D97-AF65-F5344CB8AC3E}">
        <p14:creationId xmlns:p14="http://schemas.microsoft.com/office/powerpoint/2010/main" val="2856341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Implementering – teori og praksis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/>
              <a:t>Ikke målkonflikter, men konflikter som fører til manglende måloppnåelse</a:t>
            </a:r>
          </a:p>
          <a:p>
            <a:endParaRPr lang="nb-NO" dirty="0"/>
          </a:p>
          <a:p>
            <a:r>
              <a:rPr lang="nb-NO" dirty="0"/>
              <a:t>Kravet i personopplysningsloven og e-forvaltningsforskriften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informasjonssikkerheten skal være «tilfredsstillende» eller «forsvarlig»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definere kriterier for akseptabel risiko</a:t>
            </a:r>
          </a:p>
          <a:p>
            <a:endParaRPr lang="nb-NO" dirty="0"/>
          </a:p>
          <a:p>
            <a:r>
              <a:rPr lang="nb-NO" dirty="0"/>
              <a:t>Hensikt med rettslige standarder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informasjonssikkerhet kan ikke detaljreguleres, vurderes konkret i den enkelte virksomhet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unngå at regelendring etter hvert som tekniske eller organisatoriske endringer skaper nye sikkerhetsutfordringer</a:t>
            </a:r>
          </a:p>
          <a:p>
            <a:endParaRPr lang="nb-NO" dirty="0"/>
          </a:p>
          <a:p>
            <a:r>
              <a:rPr lang="nb-NO" dirty="0"/>
              <a:t>Uklart for mange statlige og kommunale virksomheter hva som er «tilfredsstillende» eller «forsvarlig»</a:t>
            </a:r>
          </a:p>
          <a:p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fravær av detaljregulering kan føre til manglende lokal konkretisering av sikkerhetsbehov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Motsetning mellom hensynet bak reglene og effekten av reglene – konflikt mellom teori og praksis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961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817</Words>
  <Application>Microsoft Office PowerPoint</Application>
  <PresentationFormat>Widescreen</PresentationFormat>
  <Paragraphs>139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Office Theme</vt:lpstr>
      <vt:lpstr>Lovgivning: Gode formål og målkonflikter</vt:lpstr>
      <vt:lpstr>Tematikk</vt:lpstr>
      <vt:lpstr>Del 1:  Legalisering og rettsliggjøring av offentlig forvaltning </vt:lpstr>
      <vt:lpstr>Legalisering og rettsliggjøring av forvaltningen</vt:lpstr>
      <vt:lpstr>Variasjoner mellom forvaltningsområder</vt:lpstr>
      <vt:lpstr>Forklaringer</vt:lpstr>
      <vt:lpstr>Potensielle motsetninger og målkonflikter</vt:lpstr>
      <vt:lpstr>Del 2:  Målkonflikter og målforskyvning i e-forvaltningen - noen eksempler</vt:lpstr>
      <vt:lpstr>Utgangspunktet </vt:lpstr>
      <vt:lpstr>Offentlighetsprinsippet</vt:lpstr>
      <vt:lpstr>Ulike krav til datalokasjon </vt:lpstr>
      <vt:lpstr>Informasjonssikkerhet og personvern</vt:lpstr>
      <vt:lpstr>Dokumentasjonskrav og målforskyvning</vt:lpstr>
      <vt:lpstr>Implementering – teori og praksis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Lovgivning: Gode formål og målkonflikter</dc:title>
  <dc:creator>Tommy Tranvik</dc:creator>
  <cp:lastModifiedBy>dag wiese schartum</cp:lastModifiedBy>
  <cp:revision>59</cp:revision>
  <cp:lastPrinted>2017-10-10T07:47:12Z</cp:lastPrinted>
  <dcterms:created xsi:type="dcterms:W3CDTF">2017-10-09T12:31:04Z</dcterms:created>
  <dcterms:modified xsi:type="dcterms:W3CDTF">2017-10-11T18:31:02Z</dcterms:modified>
</cp:coreProperties>
</file>