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8" r:id="rId10"/>
    <p:sldId id="263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66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4FCA59-6DF2-46FD-A55F-055022AA11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8249FBB-5E9A-45F1-B692-ED47EB15F6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CE56ED9-5196-4817-8E30-80E518A4A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20.08.2018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0DDE634-ABDB-4818-898C-149AF020B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160FE37-5375-4846-A1EA-4FC386FBF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8445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475770-153F-4F03-9D64-C4ED88A7B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40EDF1C-6E51-4F64-91C8-5E82DC167C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0898484-95F9-4C5F-942F-17CA04EE8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20.08.2018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91D8EF6-D482-4E55-8CC9-A19C6FA5F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E30FF93-EB69-4C2A-9539-7222FD571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2072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8400C8-7612-4876-A468-E81537559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4F63E0F-7C0D-4A1E-A37E-C13010547C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C64DF84-42E0-400B-ACD4-A28CB5912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20.08.2018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B981340-A1CA-4203-8E4E-141EAB860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EDC4DED-CEE6-4BA9-841C-24A6FC0C1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6253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BC1DCA-2959-4BEB-A968-3468885CE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8EADBD1-6012-48DB-8795-FADFBB5EA2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D54921A-40AD-44BA-856C-22222A22C6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F8FED30-07AA-4FB5-9B9B-D2FADE6A6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20.08.2018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C43AD62-F797-4837-9238-A5E6CEB21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F52C050-8BA1-4C71-8D41-12A8B25E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8436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AAFA0E-0846-47B2-8228-040016F0F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64D9008-F4C9-4C33-B9F7-CDD84A10CD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DB88F67-20C8-485B-A618-60AF19F11D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9C1C950-3310-4490-9FBD-EAD0ED0434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5F70D195-C1A7-4454-8039-DF73D3BD3B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1D8C1D20-1B36-4FD7-8CED-BA4C27E64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20.08.2018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1325853-A025-43AD-BA77-1D230B220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AC79B16-A158-49CB-99A4-57A6EA054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7533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DB02D8-9DE8-4DB5-A39B-EA9E639E3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6EE598E-F8A4-4FD1-A25E-E753781E0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20.08.2018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B716589-A6E5-42D5-A8E0-DC703760D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FC27B1E-5663-428C-8406-36815D183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9597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3A02C37-8755-4591-B1D5-572E11F84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20.08.2018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4CB880E-816F-4040-9164-E753D8869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4E17905-8FC2-44AF-9604-2ED3901B2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3444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DC4DB2-C736-4A40-B063-975909FF2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C380B39-6BE8-471E-BDF3-F2EC211E8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A36A99D-2058-4E9B-909D-0627C24444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4F72D70-729C-4982-952E-EAE71B0F2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20.08.2018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59CC0A0-51F4-47F2-BF0A-C3B1C0076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1316070-43FF-44E1-8814-DF45BCCA8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8296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9351AD-E54A-4BE5-A424-5891EE4BE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C1A313A-DF3D-4D90-B4E1-774C4A410E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B8D396C-467C-4A72-8CE0-65F886D8E8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875ACDA-37D1-46C2-82C7-99E8D5A0A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20.08.2018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DEF2DDC-7B1D-4F13-A44D-848D31848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E0DF12C-97C6-4864-B101-D679426D9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8854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D581CD-FCCF-4134-9DFB-EF1EB4659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44685D4-CBBD-4E69-A16E-74586673B2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6090964-AA83-467F-B9C0-AF32B753A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20.08.2018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D9ED3C1-B11A-43A2-BF3C-439D3CCCF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4A55F18-3ACC-4880-A71E-768C28022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6982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46AC74FB-0932-45F3-BAC4-E8FFC3695A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919F089-2A0D-4E30-BB4B-1B6AB92822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4AE13A7-C3AC-402D-8412-9317930B6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20.08.2018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1A803F-746B-497F-B7D0-06A402689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596431B-EACA-4FDB-8622-2FF1951E6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208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30C72C2-30F6-4377-AFD5-BA87C32E0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0136C01-6B31-46FE-9DC4-EB46F91141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5F754B4-0028-465E-AECD-F50291C138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D90B4-FE36-412E-870D-BCB9DBA380B9}" type="datetimeFigureOut">
              <a:rPr lang="nb-NO" smtClean="0"/>
              <a:t>20.08.2018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209543D-2C3E-441E-9C27-006959C5D9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E9B9583-6424-45C6-B4E4-81049B0863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1557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CB1CFE-F2BA-470C-9A3B-DA39C423A7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2383" y="1515414"/>
            <a:ext cx="9144000" cy="1262130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7030A0"/>
                </a:solidFill>
              </a:rPr>
              <a:t>Personvernrettslig og forvaltningsrettslig tilnærming til regulering av digital forvaltning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5D58D48-DB6A-4581-BAE7-4387340DED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2072610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E2FD7F-C64B-45DA-A33E-D3FE913D2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Forvaltningsrettslig bakgrunn og problemstilling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28765BF-51DB-428C-A143-26066116C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72485"/>
            <a:ext cx="10666927" cy="5065690"/>
          </a:xfrm>
        </p:spPr>
        <p:txBody>
          <a:bodyPr>
            <a:normAutofit fontScale="92500" lnSpcReduction="10000"/>
          </a:bodyPr>
          <a:lstStyle/>
          <a:p>
            <a:r>
              <a:rPr lang="nb-NO" sz="2600" dirty="0"/>
              <a:t>Forvaltningsloven (1967) er i stor grad basert på enkeltsaksbehandling slik den var i 1950- og 60-årene</a:t>
            </a:r>
          </a:p>
          <a:p>
            <a:pPr lvl="1"/>
            <a:r>
              <a:rPr lang="nb-NO" dirty="0"/>
              <a:t>Stilltiende forutsetning om individuell behandling av partene</a:t>
            </a:r>
          </a:p>
          <a:p>
            <a:pPr lvl="1"/>
            <a:r>
              <a:rPr lang="nb-NO" dirty="0"/>
              <a:t>Loven har i liten grad blitt endret med tanke på digitalisering</a:t>
            </a:r>
          </a:p>
          <a:p>
            <a:pPr lvl="2"/>
            <a:r>
              <a:rPr lang="nb-NO" dirty="0"/>
              <a:t>Noen endringer ble gjort i Ot.prp. nr. 108 (2000 – 2001) Om lov om endringer i diverse lover for å fjerne hindringer for elektronisk kommunikasjon</a:t>
            </a:r>
          </a:p>
          <a:p>
            <a:pPr lvl="3"/>
            <a:r>
              <a:rPr lang="nb-NO" dirty="0"/>
              <a:t>Jf. forståelsen av ord som «dokument», «kopi», «nedtegne», «undertegne», «muntlig», «skriftlig» og «avgitt»</a:t>
            </a:r>
          </a:p>
          <a:p>
            <a:pPr lvl="3"/>
            <a:r>
              <a:rPr lang="nb-NO" dirty="0"/>
              <a:t>Ble gitt hjemmel for </a:t>
            </a:r>
            <a:r>
              <a:rPr lang="nb-NO" dirty="0" err="1"/>
              <a:t>eforvaltningsforskriften</a:t>
            </a:r>
            <a:r>
              <a:rPr lang="nb-NO" dirty="0"/>
              <a:t> (20014) og forskrift om IT-standarder i offentlig forvaltning (2013)</a:t>
            </a:r>
          </a:p>
          <a:p>
            <a:pPr lvl="2"/>
            <a:r>
              <a:rPr lang="nb-NO" dirty="0"/>
              <a:t>Er ikke gjort noen endringer med bakgrunn i tiltakende automatisert rettsanvendelse mv.</a:t>
            </a:r>
          </a:p>
          <a:p>
            <a:r>
              <a:rPr lang="nb-NO" sz="2600" dirty="0"/>
              <a:t>Kan hevdes å være behov for ny forvaltningslovgivning vedrørende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sz="1800" i="1" dirty="0">
                <a:solidFill>
                  <a:prstClr val="black"/>
                </a:solidFill>
              </a:rPr>
              <a:t>Utvikling</a:t>
            </a:r>
            <a:r>
              <a:rPr lang="nb-NO" sz="1800" dirty="0">
                <a:solidFill>
                  <a:prstClr val="black"/>
                </a:solidFill>
              </a:rPr>
              <a:t> av systemer som tar sikte på å automatisere rettsanvendelsen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sz="1800" dirty="0">
                <a:solidFill>
                  <a:prstClr val="black"/>
                </a:solidFill>
              </a:rPr>
              <a:t>Krav til den offentlig forvaltningens </a:t>
            </a:r>
            <a:r>
              <a:rPr lang="nb-NO" sz="1800" i="1" dirty="0">
                <a:solidFill>
                  <a:prstClr val="black"/>
                </a:solidFill>
              </a:rPr>
              <a:t>systemløsninger</a:t>
            </a:r>
            <a:r>
              <a:rPr lang="nb-NO" sz="1800" dirty="0">
                <a:solidFill>
                  <a:prstClr val="black"/>
                </a:solidFill>
              </a:rPr>
              <a:t> (jf. «systembestemmelser»)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sz="1800" dirty="0">
                <a:solidFill>
                  <a:prstClr val="black"/>
                </a:solidFill>
              </a:rPr>
              <a:t> Krav til saksbehandlingsregler for forvaltningens </a:t>
            </a:r>
            <a:r>
              <a:rPr lang="nb-NO" sz="1800" i="1" dirty="0">
                <a:solidFill>
                  <a:prstClr val="black"/>
                </a:solidFill>
              </a:rPr>
              <a:t>bruk</a:t>
            </a:r>
            <a:r>
              <a:rPr lang="nb-NO" sz="1800" dirty="0">
                <a:solidFill>
                  <a:prstClr val="black"/>
                </a:solidFill>
              </a:rPr>
              <a:t> av deres systemløsninger</a:t>
            </a:r>
          </a:p>
          <a:p>
            <a:pPr marL="457200" lvl="1" indent="0">
              <a:buNone/>
            </a:pPr>
            <a:r>
              <a:rPr lang="nb-NO" dirty="0"/>
              <a:t>… for å ivareta rettssikkerhetshensyn</a:t>
            </a:r>
          </a:p>
        </p:txBody>
      </p:sp>
    </p:spTree>
    <p:extLst>
      <p:ext uri="{BB962C8B-B14F-4D97-AF65-F5344CB8AC3E}">
        <p14:creationId xmlns:p14="http://schemas.microsoft.com/office/powerpoint/2010/main" val="3030843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0C881E-4B36-41F2-BB73-ADC87437C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66034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Solberg-regjeringens mandat til Forvaltningslovutvalget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8747D6-202F-4FBC-BF5C-20C97D70D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97111"/>
            <a:ext cx="10515600" cy="555991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«Forvaltningsloven skal bli mer brukervennlig» (pressemelding 23.10.2015)</a:t>
            </a:r>
          </a:p>
          <a:p>
            <a:pPr marL="0" indent="0">
              <a:buNone/>
            </a:pPr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Fra mandatet:</a:t>
            </a:r>
          </a:p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«Utviklingen innen informasjons- og kommunikasjonsteknologi gjør det stadig enklere å søke frem, innhente og spre informasjon, og den </a:t>
            </a:r>
            <a:r>
              <a:rPr lang="nb-NO" dirty="0">
                <a:solidFill>
                  <a:srgbClr val="00B05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har muliggjort helt eller delvis automatisert saksbehandling i større grad enn tidligere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r>
              <a:rPr lang="nb-NO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Denne teknologien har skapt nye rettssikkerhets- og personvernutfordringer, men den kan også bidra nettopp til å styrke rettssikkerheten og personvernet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. En revidert forvaltningslov bør generelt legge til rette for en digitalisering av forvaltningen.»</a:t>
            </a:r>
          </a:p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«</a:t>
            </a:r>
            <a:r>
              <a:rPr lang="nb-NO" dirty="0">
                <a:solidFill>
                  <a:srgbClr val="CC00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Loven skal legge til rette for hensiktsmessig bruk av informasjons- og kommunikasjonsteknologi (IKT) i saksbehandlingen i individuelle og generelle saker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, både i et brukerperspektiv og for forvaltningen. Loven skal legge til rette for bruk av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helautomatiserte saksforberedelses- og beslutningsverktøy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der dette er hensiktsmessig. 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Det skal vurderes hvilke særlige utfordringer bruken av moderne informasjons- og kommunikasjonsteknologi skaper for rettssikkerheten og personvernet, og hvordan disse utfordringene best kan løses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.» (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utdrag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</a:p>
          <a:p>
            <a:r>
              <a:rPr lang="nb-NO" dirty="0">
                <a:cs typeface="Calibri Light" panose="020F0302020204030204" pitchFamily="34" charset="0"/>
              </a:rPr>
              <a:t>Merk at mandatet også omfatter flere punkter som ikke er direkte knyttet til digital forvaltning</a:t>
            </a:r>
          </a:p>
          <a:p>
            <a:r>
              <a:rPr lang="nb-NO" dirty="0">
                <a:cs typeface="Calibri Light" panose="020F0302020204030204" pitchFamily="34" charset="0"/>
              </a:rPr>
              <a:t>Opprinnelig frist for fremleggelse av forslag var 1. februar 2019</a:t>
            </a:r>
          </a:p>
          <a:p>
            <a:r>
              <a:rPr lang="nb-NO" dirty="0">
                <a:cs typeface="Calibri Light" panose="020F0302020204030204" pitchFamily="34" charset="0"/>
              </a:rPr>
              <a:t>Samtidig har Regjeringen oppnevnt et utvalg til å foreslå ny arkivlov, med digitalisering som begrunnelse for revisjonen</a:t>
            </a:r>
          </a:p>
          <a:p>
            <a:pPr marL="0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707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41D7CE-2693-4507-A123-11968BDD9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19052"/>
          </a:xfrm>
        </p:spPr>
        <p:txBody>
          <a:bodyPr>
            <a:no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Behov for regler om </a:t>
            </a:r>
            <a:r>
              <a:rPr lang="nb-NO" sz="3200" i="1" dirty="0">
                <a:solidFill>
                  <a:srgbClr val="0070C0"/>
                </a:solidFill>
              </a:rPr>
              <a:t>utvikling</a:t>
            </a:r>
            <a:r>
              <a:rPr lang="nb-NO" sz="3200" dirty="0">
                <a:solidFill>
                  <a:srgbClr val="0070C0"/>
                </a:solidFill>
              </a:rPr>
              <a:t> av systemer som tar sikte på å automatisere rettsanvendelsen</a:t>
            </a:r>
            <a:br>
              <a:rPr lang="nb-NO" sz="3200" dirty="0">
                <a:solidFill>
                  <a:srgbClr val="0070C0"/>
                </a:solidFill>
              </a:rPr>
            </a:b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28353AC-3BC8-4F96-855A-FE3100218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841" y="1825625"/>
            <a:ext cx="10720077" cy="4351338"/>
          </a:xfrm>
        </p:spPr>
        <p:txBody>
          <a:bodyPr>
            <a:normAutofit lnSpcReduction="10000"/>
          </a:bodyPr>
          <a:lstStyle/>
          <a:p>
            <a:r>
              <a:rPr lang="nb-NO" dirty="0"/>
              <a:t>Systemutvikling som rettslig beslutningsprosess med direkte betydning for innbyggernes plikter og rettigheter</a:t>
            </a:r>
          </a:p>
          <a:p>
            <a:r>
              <a:rPr lang="nb-NO" dirty="0"/>
              <a:t>Lovgivningen stiller i dag ingen direkte krav til hvordan slik «rettslig systemutvikling» skal skje, men forvaltningsrettslige prinsipper er relevante</a:t>
            </a:r>
          </a:p>
          <a:p>
            <a:r>
              <a:rPr lang="nb-NO" dirty="0"/>
              <a:t>Kan f.eks. være aktuelt å stille krav til</a:t>
            </a:r>
          </a:p>
          <a:p>
            <a:pPr lvl="1"/>
            <a:r>
              <a:rPr lang="nb-NO" dirty="0"/>
              <a:t>Organisering av arbeidet, inklusive krav til kompetanse og representasjon</a:t>
            </a:r>
          </a:p>
          <a:p>
            <a:pPr lvl="1"/>
            <a:r>
              <a:rPr lang="nb-NO" dirty="0"/>
              <a:t>Krav til saksutredning</a:t>
            </a:r>
          </a:p>
          <a:p>
            <a:pPr lvl="1"/>
            <a:r>
              <a:rPr lang="nb-NO" dirty="0"/>
              <a:t>Krav til høring, dokumentasjon, publisering e.l. av «rettslige systemavgjørelser»</a:t>
            </a:r>
          </a:p>
          <a:p>
            <a:pPr lvl="1"/>
            <a:r>
              <a:rPr lang="nb-NO" dirty="0"/>
              <a:t>Krav til formell godkjenning, vedtak og ikrafttredelse</a:t>
            </a:r>
          </a:p>
          <a:p>
            <a:pPr lvl="1"/>
            <a:r>
              <a:rPr lang="nb-NO" dirty="0"/>
              <a:t>Annet?</a:t>
            </a:r>
          </a:p>
        </p:txBody>
      </p:sp>
    </p:spTree>
    <p:extLst>
      <p:ext uri="{BB962C8B-B14F-4D97-AF65-F5344CB8AC3E}">
        <p14:creationId xmlns:p14="http://schemas.microsoft.com/office/powerpoint/2010/main" val="722857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BEFD5BD-9F5A-49B0-9638-B7A19D40D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Behov for regler som setter krav til den offentlig forvaltningens </a:t>
            </a:r>
            <a:r>
              <a:rPr lang="nb-NO" sz="3200" i="1" dirty="0">
                <a:solidFill>
                  <a:srgbClr val="0070C0"/>
                </a:solidFill>
              </a:rPr>
              <a:t>systemløsninger</a:t>
            </a: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5F03B5C-28F0-45E8-9443-4CD66384C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Jf. skillet mellom «systembestemmelser» og «saksbehandlings-bestemmelser»</a:t>
            </a:r>
          </a:p>
          <a:p>
            <a:r>
              <a:rPr lang="nb-NO" dirty="0"/>
              <a:t>Overordnet spørsmål er hva vi trenger i tillegg til systemkravene i personvernforordningen (jf. nedenfor)</a:t>
            </a:r>
          </a:p>
          <a:p>
            <a:r>
              <a:rPr lang="nb-NO" dirty="0"/>
              <a:t>Kan f.eks. være aktuelt å stille krav:</a:t>
            </a:r>
          </a:p>
          <a:p>
            <a:pPr lvl="1"/>
            <a:r>
              <a:rPr lang="nb-NO" dirty="0"/>
              <a:t>Til «</a:t>
            </a:r>
            <a:r>
              <a:rPr lang="nb-NO" dirty="0" err="1"/>
              <a:t>Minside</a:t>
            </a:r>
            <a:r>
              <a:rPr lang="nb-NO" dirty="0"/>
              <a:t>-løsninger» i offentlig forvaltning</a:t>
            </a:r>
          </a:p>
          <a:p>
            <a:pPr lvl="1"/>
            <a:r>
              <a:rPr lang="nb-NO" dirty="0"/>
              <a:t>Om at systemer skal ha rutine for partsinnsyn</a:t>
            </a:r>
          </a:p>
          <a:p>
            <a:pPr lvl="1"/>
            <a:r>
              <a:rPr lang="nb-NO" dirty="0"/>
              <a:t>Om automatisk </a:t>
            </a:r>
            <a:r>
              <a:rPr lang="nb-NO" dirty="0" err="1"/>
              <a:t>påsetting</a:t>
            </a:r>
            <a:r>
              <a:rPr lang="nb-NO" dirty="0"/>
              <a:t> av begrunnelse for enkeltvedtak</a:t>
            </a:r>
          </a:p>
          <a:p>
            <a:pPr lvl="1"/>
            <a:r>
              <a:rPr lang="nb-NO" dirty="0"/>
              <a:t>Om systemoffentlighet (dvs. at systemer skal være tilgjengelig for alle, til bl.a. simulering av vedtak)</a:t>
            </a:r>
          </a:p>
          <a:p>
            <a:pPr lvl="1"/>
            <a:r>
              <a:rPr lang="nb-NO" dirty="0"/>
              <a:t>Krav til systemløsninger som skal gi beslutningsgrunnlag til forvaltningens systemer</a:t>
            </a:r>
          </a:p>
          <a:p>
            <a:pPr lvl="1"/>
            <a:r>
              <a:rPr lang="nb-NO" dirty="0"/>
              <a:t>Annet?</a:t>
            </a:r>
          </a:p>
        </p:txBody>
      </p:sp>
    </p:spTree>
    <p:extLst>
      <p:ext uri="{BB962C8B-B14F-4D97-AF65-F5344CB8AC3E}">
        <p14:creationId xmlns:p14="http://schemas.microsoft.com/office/powerpoint/2010/main" val="3452227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2912973-B45B-4437-B2D8-94EBAF9BF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Behov for saksbehandlingsregler for forvaltningens </a:t>
            </a:r>
            <a:r>
              <a:rPr lang="nb-NO" sz="3200" i="1" dirty="0">
                <a:solidFill>
                  <a:srgbClr val="0070C0"/>
                </a:solidFill>
              </a:rPr>
              <a:t>bruk</a:t>
            </a:r>
            <a:r>
              <a:rPr lang="nb-NO" sz="3200" dirty="0">
                <a:solidFill>
                  <a:srgbClr val="0070C0"/>
                </a:solidFill>
              </a:rPr>
              <a:t> av systemløsningene deres?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AE74857-A202-4909-AD0D-855D56CF5B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Generelt vurdere behov for «begrensede elementer» i dagens forvaltningslovgivning</a:t>
            </a:r>
          </a:p>
          <a:p>
            <a:pPr lvl="1"/>
            <a:endParaRPr lang="nb-NO" dirty="0"/>
          </a:p>
          <a:p>
            <a:r>
              <a:rPr lang="nb-NO" dirty="0"/>
              <a:t>Minstekrav for tilgang til saksbehandler og individuell veiledning</a:t>
            </a:r>
          </a:p>
          <a:p>
            <a:r>
              <a:rPr lang="nb-NO" dirty="0"/>
              <a:t>Regler om tilsyn og kontroll med oppgavegivere</a:t>
            </a:r>
          </a:p>
          <a:p>
            <a:r>
              <a:rPr lang="nb-NO" dirty="0"/>
              <a:t>Regler som gir generell virkning på systemløsninger i tilfeller av medhold i individuelle klager </a:t>
            </a:r>
          </a:p>
        </p:txBody>
      </p:sp>
    </p:spTree>
    <p:extLst>
      <p:ext uri="{BB962C8B-B14F-4D97-AF65-F5344CB8AC3E}">
        <p14:creationId xmlns:p14="http://schemas.microsoft.com/office/powerpoint/2010/main" val="2372187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7DD9EB35-73CC-4B55-9414-273C06FAA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9169" y="1309191"/>
            <a:ext cx="8571509" cy="5378625"/>
          </a:xfrm>
          <a:prstGeom prst="rect">
            <a:avLst/>
          </a:prstGeom>
        </p:spPr>
      </p:pic>
      <p:sp>
        <p:nvSpPr>
          <p:cNvPr id="3" name="Likebent trekant 2">
            <a:extLst>
              <a:ext uri="{FF2B5EF4-FFF2-40B4-BE49-F238E27FC236}">
                <a16:creationId xmlns:a16="http://schemas.microsoft.com/office/drawing/2014/main" id="{B182CDE2-A32B-4522-86DD-ABB207F6A9B1}"/>
              </a:ext>
            </a:extLst>
          </p:cNvPr>
          <p:cNvSpPr/>
          <p:nvPr/>
        </p:nvSpPr>
        <p:spPr>
          <a:xfrm>
            <a:off x="4870673" y="3786259"/>
            <a:ext cx="1294251" cy="1015490"/>
          </a:xfrm>
          <a:prstGeom prst="triangle">
            <a:avLst>
              <a:gd name="adj" fmla="val 5071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F979758-FFDD-48B0-99BF-126B9500EBD4}"/>
              </a:ext>
            </a:extLst>
          </p:cNvPr>
          <p:cNvSpPr txBox="1"/>
          <p:nvPr/>
        </p:nvSpPr>
        <p:spPr>
          <a:xfrm>
            <a:off x="6207811" y="4526050"/>
            <a:ext cx="1813060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forvaltningsorganet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9EBECE0F-2F51-42E8-8F8D-4D6F79C04749}"/>
              </a:ext>
            </a:extLst>
          </p:cNvPr>
          <p:cNvSpPr txBox="1"/>
          <p:nvPr/>
        </p:nvSpPr>
        <p:spPr>
          <a:xfrm>
            <a:off x="4124324" y="4497743"/>
            <a:ext cx="703462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parter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67BBD4F9-63C8-4467-BF11-8549C64A4B48}"/>
              </a:ext>
            </a:extLst>
          </p:cNvPr>
          <p:cNvSpPr txBox="1"/>
          <p:nvPr/>
        </p:nvSpPr>
        <p:spPr>
          <a:xfrm>
            <a:off x="4927332" y="3149856"/>
            <a:ext cx="1280479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Forvaltnings-</a:t>
            </a:r>
            <a:br>
              <a:rPr lang="nb-NO" sz="1600" dirty="0"/>
            </a:br>
            <a:r>
              <a:rPr lang="nb-NO" sz="1600" dirty="0"/>
              <a:t>myndigheten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8CAFAED-8724-4D91-8569-FAA6E16903D7}"/>
              </a:ext>
            </a:extLst>
          </p:cNvPr>
          <p:cNvSpPr txBox="1"/>
          <p:nvPr/>
        </p:nvSpPr>
        <p:spPr>
          <a:xfrm>
            <a:off x="4617950" y="2754710"/>
            <a:ext cx="2130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Sivilombudsmannen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4AD6A554-5136-4203-BBBF-7BFB39A1B1BB}"/>
              </a:ext>
            </a:extLst>
          </p:cNvPr>
          <p:cNvSpPr txBox="1"/>
          <p:nvPr/>
        </p:nvSpPr>
        <p:spPr>
          <a:xfrm>
            <a:off x="611131" y="37144"/>
            <a:ext cx="1049640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Grunnleggende om aktører og relasjonene mellom dem i hen-</a:t>
            </a:r>
            <a:br>
              <a:rPr 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hold til forvaltningsloven og personvernforordningen</a:t>
            </a:r>
          </a:p>
        </p:txBody>
      </p:sp>
    </p:spTree>
    <p:extLst>
      <p:ext uri="{BB962C8B-B14F-4D97-AF65-F5344CB8AC3E}">
        <p14:creationId xmlns:p14="http://schemas.microsoft.com/office/powerpoint/2010/main" val="1833805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E2FD7F-C64B-45DA-A33E-D3FE913D2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566"/>
            <a:ext cx="10515600" cy="86173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Personvernrettslig bakgrunn og problemstilling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28765BF-51DB-428C-A143-26066116C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047654"/>
            <a:ext cx="10666927" cy="5490521"/>
          </a:xfrm>
        </p:spPr>
        <p:txBody>
          <a:bodyPr>
            <a:normAutofit fontScale="85000" lnSpcReduction="10000"/>
          </a:bodyPr>
          <a:lstStyle/>
          <a:p>
            <a:r>
              <a:rPr lang="nb-NO" sz="2600" dirty="0"/>
              <a:t>Personopplysningsloven av 2018 (med personvernforordningen) er tredje generasjon lovgivning på området</a:t>
            </a:r>
          </a:p>
          <a:p>
            <a:pPr lvl="1"/>
            <a:r>
              <a:rPr lang="nb-NO" sz="2200" dirty="0"/>
              <a:t>Personregisterloven (1978) </a:t>
            </a:r>
          </a:p>
          <a:p>
            <a:pPr lvl="1"/>
            <a:r>
              <a:rPr lang="nb-NO" sz="2200" dirty="0"/>
              <a:t>Personopplysningsloven (2000)  Representerte skifte i tenkning</a:t>
            </a:r>
          </a:p>
          <a:p>
            <a:r>
              <a:rPr lang="nb-NO" sz="2600" dirty="0"/>
              <a:t>Personopplysningsvern (jf. «data </a:t>
            </a:r>
            <a:r>
              <a:rPr lang="nb-NO" sz="2600" dirty="0" err="1"/>
              <a:t>protection</a:t>
            </a:r>
            <a:r>
              <a:rPr lang="nb-NO" sz="2600" dirty="0"/>
              <a:t>») har bakgrunn i digitalisering (1960-årene)</a:t>
            </a:r>
          </a:p>
          <a:p>
            <a:r>
              <a:rPr lang="nb-NO" sz="2600" dirty="0"/>
              <a:t>Ble utviklet som felles tilnærming, uten avgjørende skille mellom offentlig forvaltning og privat virksomhet</a:t>
            </a:r>
          </a:p>
          <a:p>
            <a:r>
              <a:rPr lang="nb-NO" sz="2600" dirty="0"/>
              <a:t>Har blitt det dominerende perspektivet på digital forvaltning («på bekostning» av rettssikkerhetsperspektivet)</a:t>
            </a:r>
          </a:p>
          <a:p>
            <a:r>
              <a:rPr lang="nb-NO" sz="2600" dirty="0"/>
              <a:t>Personopplysningsvern har blitt et stadig bredere område som også i noen grad omhandler tradisjonelle rettssikkerhetsspørsmål</a:t>
            </a:r>
          </a:p>
          <a:p>
            <a:r>
              <a:rPr lang="nb-NO" sz="2600" dirty="0"/>
              <a:t>Utvikling fra nasjonal lovgivning til nasjonal lovgivning i </a:t>
            </a:r>
            <a:r>
              <a:rPr lang="nb-NO" sz="2600" dirty="0" err="1"/>
              <a:t>hht</a:t>
            </a:r>
            <a:r>
              <a:rPr lang="nb-NO" sz="2600" dirty="0"/>
              <a:t>. direktiv til felles europeisk lovgivning i form av forordning med mange «nasjonale hull» (derfor bare delvis rettsenhet)</a:t>
            </a:r>
          </a:p>
          <a:p>
            <a:r>
              <a:rPr lang="nb-NO" sz="2600" dirty="0"/>
              <a:t>Forordningen har mange, vage, skjønnsmessige bestemmelser som inngår i komplekse regelstrukturer. For tiden få andre rettskilder enn ordlyden + mange mer eller mindre kvalifiserte oppfatninger i litteratur og ellers om hva bestemmelsene betyr</a:t>
            </a:r>
          </a:p>
          <a:p>
            <a:endParaRPr lang="nb-NO" sz="2600" dirty="0"/>
          </a:p>
        </p:txBody>
      </p:sp>
    </p:spTree>
    <p:extLst>
      <p:ext uri="{BB962C8B-B14F-4D97-AF65-F5344CB8AC3E}">
        <p14:creationId xmlns:p14="http://schemas.microsoft.com/office/powerpoint/2010/main" val="3920581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2E9A70-02B2-40CF-A410-956EF4C14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Litt om forholdet mellom personvernforordningen og forvaltningsloven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6DF90BA-4DA4-4A5B-B770-8917B059DA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/>
              <a:t>Personvernforordningen og personopplysningsloven av 2018 gjelder generelt, også for offentlig forvaltning</a:t>
            </a:r>
          </a:p>
          <a:p>
            <a:r>
              <a:rPr lang="nb-NO" dirty="0"/>
              <a:t>Bare enkelte elementer vedr. offentlig forvaltning er særlig regulert, se art.6(1)(e), (2) og (3), «arkivformål i allmennhetens interesse (f.eks. art. 5(1)(b) og art. 89(1)), innsyn i offentlige dokumenter (art. 86), og nasjonale identifikasjonsnumre (art. 87)</a:t>
            </a:r>
          </a:p>
          <a:p>
            <a:r>
              <a:rPr lang="nb-NO" dirty="0"/>
              <a:t>Forordningen regulerer i stor grad «forvaltningsprosessens faktiske side», dvs. behandling av personopplysninger som er beslutningsgrunnlag for enkeltvedtak og andre enkeltavgjørelser</a:t>
            </a:r>
          </a:p>
          <a:p>
            <a:r>
              <a:rPr lang="nb-NO" dirty="0"/>
              <a:t>Forordningen har større vekt på «systembestemmelser» enn forvaltningsloven med forskrifter (jf. «behandling av personopplysninger»)</a:t>
            </a:r>
          </a:p>
          <a:p>
            <a:r>
              <a:rPr lang="nb-NO" dirty="0"/>
              <a:t>Forordningen begrenser hva Norge kan fastsette av bestemmelser i forvaltningslovgivning som gjelder personopplysninger i forvaltningsprosessen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440733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AE19A325-E0F0-4E5B-B6E2-FAC0D27FE615}"/>
              </a:ext>
            </a:extLst>
          </p:cNvPr>
          <p:cNvSpPr/>
          <p:nvPr/>
        </p:nvSpPr>
        <p:spPr>
          <a:xfrm>
            <a:off x="477877" y="346683"/>
            <a:ext cx="108211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20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Bestemmelser i PVF som stiller krav til </a:t>
            </a:r>
            <a:r>
              <a:rPr lang="nb-NO" sz="3200" i="1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utvikling</a:t>
            </a:r>
            <a:r>
              <a:rPr lang="nb-NO" sz="320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 av systemer som tar sikte på å behandle personopplysninger (i automatiske prosesser og ellers)</a:t>
            </a:r>
            <a:endParaRPr lang="nb-NO" dirty="0">
              <a:solidFill>
                <a:srgbClr val="0070C0"/>
              </a:solidFill>
            </a:endParaRP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1585CDD-FB65-4DA9-BCFD-F9A20130C3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76" y="2597581"/>
            <a:ext cx="10515600" cy="3651585"/>
          </a:xfrm>
        </p:spPr>
        <p:txBody>
          <a:bodyPr>
            <a:normAutofit/>
          </a:bodyPr>
          <a:lstStyle/>
          <a:p>
            <a:r>
              <a:rPr lang="nb-NO" sz="2400" dirty="0"/>
              <a:t>Krav til innebygget personvern (art. 25)</a:t>
            </a:r>
          </a:p>
          <a:p>
            <a:pPr lvl="1"/>
            <a:r>
              <a:rPr lang="nb-NO" dirty="0"/>
              <a:t>Men bestemmelsen gjelder bare behandlingsansvarlige, ikke systemutviklere som bare er produsenter av systemløsninger (jf. «hyllevare»)</a:t>
            </a:r>
          </a:p>
          <a:p>
            <a:r>
              <a:rPr lang="nb-NO" sz="2400" dirty="0"/>
              <a:t>Art. 38(1): «Den  behandlingsansvarlige  og  databehandleren skal sikre at personvernombudet på riktig måte  og  i  rett  tid  involveres  i  alle  spørsmål  som gjelder vern av personopplysninger.» (jf. dog ombudets uavhengige stilling)</a:t>
            </a:r>
          </a:p>
          <a:p>
            <a:r>
              <a:rPr lang="nb-NO" sz="2400" dirty="0"/>
              <a:t>Flere andre krav gjelder selve systemløsningen (resultatet av utviklingsarbeidet), og har indirekte effekt på systemutviklingen – jf. neste bilde</a:t>
            </a:r>
          </a:p>
        </p:txBody>
      </p:sp>
    </p:spTree>
    <p:extLst>
      <p:ext uri="{BB962C8B-B14F-4D97-AF65-F5344CB8AC3E}">
        <p14:creationId xmlns:p14="http://schemas.microsoft.com/office/powerpoint/2010/main" val="3095567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DA989E78-C54C-41B7-855C-448C5E0E2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Bestemmelser i PVF som setter krav til den offentlig forvaltningens systemløsninger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1A4E661-762F-4C8A-BA34-FDC353AFD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Se bl.a. krav til</a:t>
            </a:r>
          </a:p>
          <a:p>
            <a:pPr lvl="1"/>
            <a:r>
              <a:rPr lang="nb-NO" dirty="0"/>
              <a:t>Behandlingsformål (art. 5(1)(b))</a:t>
            </a:r>
          </a:p>
          <a:p>
            <a:pPr lvl="1"/>
            <a:r>
              <a:rPr lang="nb-NO" dirty="0"/>
              <a:t>Rettslig grunnlag (art. 6 og 9)</a:t>
            </a:r>
          </a:p>
          <a:p>
            <a:pPr lvl="1"/>
            <a:r>
              <a:rPr lang="nb-NO" dirty="0"/>
              <a:t>Behandlingssikkerhet (art. 32)</a:t>
            </a:r>
          </a:p>
          <a:p>
            <a:pPr lvl="1"/>
            <a:r>
              <a:rPr lang="nb-NO" dirty="0"/>
              <a:t>Vurdering av personvernkonsekvenser (art. 35)</a:t>
            </a:r>
          </a:p>
          <a:p>
            <a:pPr lvl="1"/>
            <a:r>
              <a:rPr lang="nb-NO" dirty="0"/>
              <a:t>Krav til forhåndsdrøfting (art. 36)</a:t>
            </a:r>
          </a:p>
        </p:txBody>
      </p:sp>
    </p:spTree>
    <p:extLst>
      <p:ext uri="{BB962C8B-B14F-4D97-AF65-F5344CB8AC3E}">
        <p14:creationId xmlns:p14="http://schemas.microsoft.com/office/powerpoint/2010/main" val="4413198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D87740-C3B2-4A97-BDB2-7A78E213C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Bestemmelser i PVF som innebærer nye saksbehandlings-bestemmelser som offentlig forvaltningen må etterleve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0D9D8A8-BAD5-4014-97B2-9B4F756F5A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/>
              <a:t>Krav til kommunikasjon med registrerte mv. (art. 12)</a:t>
            </a:r>
          </a:p>
          <a:p>
            <a:r>
              <a:rPr lang="nb-NO" sz="2400" dirty="0"/>
              <a:t>Plikt til å gi informasjon til registrerte (art. 13 og 14, jf. </a:t>
            </a:r>
            <a:r>
              <a:rPr lang="nb-NO" sz="2400" dirty="0" err="1"/>
              <a:t>fvl</a:t>
            </a:r>
            <a:r>
              <a:rPr lang="nb-NO" sz="2400" dirty="0"/>
              <a:t> § 17)</a:t>
            </a:r>
          </a:p>
          <a:p>
            <a:r>
              <a:rPr lang="nb-NO" sz="2400" dirty="0"/>
              <a:t>Innsyn for registrerte</a:t>
            </a:r>
          </a:p>
          <a:p>
            <a:r>
              <a:rPr lang="nb-NO" sz="2400" dirty="0"/>
              <a:t>Rett til retting og sletting (art. 16 og 17, jf. art. 19)</a:t>
            </a:r>
          </a:p>
          <a:p>
            <a:r>
              <a:rPr lang="nb-NO" sz="2400" dirty="0"/>
              <a:t>Rett til begrensning av behandling (art. 18)</a:t>
            </a:r>
          </a:p>
          <a:p>
            <a:r>
              <a:rPr lang="nb-NO" sz="2400" dirty="0"/>
              <a:t>Rett til dataportabilitet (art. 20)</a:t>
            </a:r>
          </a:p>
          <a:p>
            <a:r>
              <a:rPr lang="nb-NO" sz="2400" dirty="0"/>
              <a:t>Rett til å protestere (art. 21)</a:t>
            </a:r>
          </a:p>
          <a:p>
            <a:r>
              <a:rPr lang="nb-NO" sz="2400" dirty="0"/>
              <a:t>Rett til ikke å være gjenstand for en avgjørelse som utelukkende er   basert på automatisert behandling (art. 22)</a:t>
            </a:r>
          </a:p>
        </p:txBody>
      </p:sp>
    </p:spTree>
    <p:extLst>
      <p:ext uri="{BB962C8B-B14F-4D97-AF65-F5344CB8AC3E}">
        <p14:creationId xmlns:p14="http://schemas.microsoft.com/office/powerpoint/2010/main" val="39107014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AD0881-6AEA-4E6C-AAFA-552D39C98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Noen avsluttende oppsummerende synspunkter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61F7E88-6C96-4F27-9230-119276FB11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/>
              <a:t>Personvernperspektivet på digital forvaltning har blitt dominerende mens rettssikkerhetsperspektivet har «sovet»</a:t>
            </a:r>
          </a:p>
          <a:p>
            <a:r>
              <a:rPr lang="nb-NO" sz="2400" dirty="0"/>
              <a:t>Forsøk på oppdatering og modernisering av forvaltningslovgivningen for å ivareta rettssikkerhet på bedre måte, vil være begrenset av personvernforordningens bindende, «altomfattende», vanskelige og felles europeiske regler</a:t>
            </a:r>
          </a:p>
        </p:txBody>
      </p:sp>
    </p:spTree>
    <p:extLst>
      <p:ext uri="{BB962C8B-B14F-4D97-AF65-F5344CB8AC3E}">
        <p14:creationId xmlns:p14="http://schemas.microsoft.com/office/powerpoint/2010/main" val="20561944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1293</Words>
  <Application>Microsoft Office PowerPoint</Application>
  <PresentationFormat>Widescreen</PresentationFormat>
  <Paragraphs>93</Paragraphs>
  <Slides>13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Office-tema</vt:lpstr>
      <vt:lpstr>Personvernrettslig og forvaltningsrettslig tilnærming til regulering av digital forvaltning</vt:lpstr>
      <vt:lpstr>Forvaltningsrettslig bakgrunn og problemstilling</vt:lpstr>
      <vt:lpstr>Solberg-regjeringens mandat til Forvaltningslovutvalget</vt:lpstr>
      <vt:lpstr>Behov for regler om utvikling av systemer som tar sikte på å automatisere rettsanvendelsen </vt:lpstr>
      <vt:lpstr>Behov for regler som setter krav til den offentlig forvaltningens systemløsninger</vt:lpstr>
      <vt:lpstr>Behov for saksbehandlingsregler for forvaltningens bruk av systemløsningene deres?</vt:lpstr>
      <vt:lpstr>PowerPoint-presentasjon</vt:lpstr>
      <vt:lpstr>Personvernrettslig bakgrunn og problemstilling</vt:lpstr>
      <vt:lpstr>Litt om forholdet mellom personvernforordningen og forvaltningsloven</vt:lpstr>
      <vt:lpstr>PowerPoint-presentasjon</vt:lpstr>
      <vt:lpstr>Bestemmelser i PVF som setter krav til den offentlig forvaltningens systemløsninger</vt:lpstr>
      <vt:lpstr>Bestemmelser i PVF som innebærer nye saksbehandlings-bestemmelser som offentlig forvaltningen må etterleve</vt:lpstr>
      <vt:lpstr>Noen avsluttende oppsummerende synspunkter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Personvernrettslig og forvaltningsrettslig tilnærming til regulering av digital forvaltning</dc:title>
  <dc:creator>dag wiese schartum</dc:creator>
  <cp:lastModifiedBy>dag wiese schartum</cp:lastModifiedBy>
  <cp:revision>18</cp:revision>
  <dcterms:created xsi:type="dcterms:W3CDTF">2018-08-20T18:48:12Z</dcterms:created>
  <dcterms:modified xsi:type="dcterms:W3CDTF">2018-08-20T22:42:29Z</dcterms:modified>
</cp:coreProperties>
</file>