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60" r:id="rId6"/>
    <p:sldId id="264" r:id="rId7"/>
    <p:sldId id="265" r:id="rId8"/>
    <p:sldId id="266" r:id="rId9"/>
    <p:sldId id="261" r:id="rId10"/>
    <p:sldId id="267" r:id="rId11"/>
    <p:sldId id="262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3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448305-D455-4DE4-932C-B6DA4156D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4B55CD3-79AA-46DB-BFD7-BF4346BE7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91F35B-0DDF-4C6B-BB62-5D4CFF21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BB7C5F-CC87-456B-AC9B-F0E014E81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5C3041-6478-40E3-9609-2D66ED15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07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D06F9-22A4-46D2-9849-B2A29EBB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547A87-BB2E-4443-B541-329428579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A1D13A-2A3A-437F-850C-4D776FA4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36F541-77D7-4E48-A6D6-2D9A8704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C971A0-2098-4BE7-B801-89F720B7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67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B689E0-42B8-4804-A62E-E6FA7AA8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9D2111-77D1-48E1-9945-B8C1F80D5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6274E1-20DE-436A-ACDF-27ED8B1BD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CA760-B1DC-44AF-9699-F6A5FA04C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256893-87AF-475F-9015-D009D8926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17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E062BB-3C36-4BDB-BC97-4D90212B5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10FD0-BE5A-4EA1-A877-A4472FA662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411CE1-B3C0-464A-8084-5F292BFD9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B55A5F3-0BD1-479A-B582-DD84FC43A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C48DC2-AC9C-4838-9FB9-C26B02F0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901062-9330-47EB-A6FB-C77AFEAE4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24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B77FE6-52AD-4DB9-851A-C809BBDCF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C128C0-3452-49B8-A108-CC7D1430A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C52E0F-F056-4D82-9BD8-C36DF13A0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EC6CB08-A69C-4C87-A6F8-5FF6262BD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9DF896-3AA6-4BB1-AEDE-AF92240BC7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40785C0-6FFF-4090-B054-F84C2FB8A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811B6F4-3AD7-4AD0-9DBB-8612CAC5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E9DAE75-32F1-4CF8-9FA4-640FE386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43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C2A3C0-8B90-482B-9DAB-B9D039C52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AD05647-4484-42C4-8765-6903B0B8C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07747B8-9DDD-416D-A36F-96D3C45E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128133F-40F8-44D5-9B3C-797D7FB1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2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468278F-C707-4B93-B79B-E10A676A8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30F68A8-73BB-4516-91BC-2C40DEEEC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621C2B-51B2-4AF1-87DD-4304B82B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599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2A9AB-7D9E-4C28-960D-220F8542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4D92E7-35F7-488D-BB77-7FE22817E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CA063C-3E6E-4719-B462-A6DCB1382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A3CB2A-69DF-4F9A-8737-9D7A4B5EE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9CA99CC-60A8-4779-A3FB-8E5210979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370CD39-4320-41F2-AA71-59AAFEFC1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782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89D917-2FB4-4352-BA7A-15390418F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855B3F1-707E-4FC3-B4A8-131A8D52A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254193-71B9-42A5-AC34-3581BB210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E30539A-590B-442C-8D40-2B8423CAB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9F08988-6F54-4A3F-84C6-BB5E4D1F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B06D1C3-CCC5-4348-BB66-6C90C82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839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4170C4-CF72-4469-A66E-3FC733AF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084CCE-DAC4-47BB-9F5F-F92D42A4D3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B00A98-5F53-4F0B-9A4C-39D39F3D5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FD8D43-DB7C-45A9-9D27-372F13738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71CC8A-3269-4FEE-B1BD-17BA3877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94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8820F5-8C78-4E25-A57E-540589965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239B87C-0C65-46F2-A948-97A8F7017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38376A-C74C-4545-BC74-213798F0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D48A68-D628-4524-839A-4635F60A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AA950E-A4F8-4B9F-8EFA-C42229888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024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558C41C-21FB-4399-8210-86FDBDE1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87B19F-E2EF-4AAC-A3E6-3D01AC2BD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92B0A6-800D-499E-8CD9-B3CDA73CD2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4345D-3C5E-44DF-8059-1CC69E127759}" type="datetimeFigureOut">
              <a:rPr lang="nb-NO" smtClean="0"/>
              <a:t>13.03.2018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FDB20C-22BA-41CD-B0FC-AC08B0C96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CD9DF1-9FA6-41C2-8B67-5F72638C2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B9FAF-2C5E-4CBD-8F8B-167DCE0906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217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pro/#document/SF/forskrift/2012-11-29-1283/%C2%A75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974837-EDA2-431F-B97E-EA95BFE2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212" y="1181883"/>
            <a:ext cx="9144000" cy="672318"/>
          </a:xfrm>
        </p:spPr>
        <p:txBody>
          <a:bodyPr>
            <a:normAutofit/>
          </a:bodyPr>
          <a:lstStyle/>
          <a:p>
            <a:r>
              <a:rPr lang="nb-NO" sz="3200" dirty="0"/>
              <a:t>Transformering (2)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A410D7D-3275-4691-962A-03944A99D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27300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115239-BC15-428D-9159-D4AC8572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072"/>
            <a:ext cx="10515600" cy="81604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Oversikt over den rettslige delen av transformeringsprosessen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747DD7-4A89-4031-B3FF-EC24B9145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58" y="1910520"/>
            <a:ext cx="3402843" cy="26735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dirty="0">
                <a:solidFill>
                  <a:srgbClr val="0000FF"/>
                </a:solidFill>
              </a:rPr>
              <a:t>1  Behandlingstrinn</a:t>
            </a:r>
          </a:p>
          <a:p>
            <a:pPr lvl="1"/>
            <a:r>
              <a:rPr lang="nb-NO" sz="1800" dirty="0">
                <a:solidFill>
                  <a:srgbClr val="0000FF"/>
                </a:solidFill>
              </a:rPr>
              <a:t>Formelle inngangskrav</a:t>
            </a:r>
          </a:p>
          <a:p>
            <a:pPr lvl="1"/>
            <a:r>
              <a:rPr lang="nb-NO" sz="1800" dirty="0">
                <a:solidFill>
                  <a:srgbClr val="0000FF"/>
                </a:solidFill>
              </a:rPr>
              <a:t>Materielle inngangskrav</a:t>
            </a:r>
          </a:p>
          <a:p>
            <a:pPr lvl="1"/>
            <a:r>
              <a:rPr lang="nb-NO" sz="1800" dirty="0">
                <a:solidFill>
                  <a:srgbClr val="0000FF"/>
                </a:solidFill>
              </a:rPr>
              <a:t>Vedtaksbeskrivelser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FF"/>
                </a:solidFill>
              </a:rPr>
              <a:t>2  Inndeling etter partskategorier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(Forutsetter i stor grad at disse kategoriseringene kommer til uttrykk i tabeller mv.)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A39B318-FEBE-4E42-A7F9-E85448A26E72}"/>
              </a:ext>
            </a:extLst>
          </p:cNvPr>
          <p:cNvSpPr txBox="1"/>
          <p:nvPr/>
        </p:nvSpPr>
        <p:spPr>
          <a:xfrm>
            <a:off x="305936" y="1181172"/>
            <a:ext cx="326166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Kategorisere rettskildematerialet</a:t>
            </a:r>
            <a:br>
              <a:rPr lang="nb-NO" dirty="0"/>
            </a:br>
            <a:r>
              <a:rPr lang="nb-NO" dirty="0"/>
              <a:t>for å forberede fortolkning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F119EA4-2E04-401B-B5CA-956777067003}"/>
              </a:ext>
            </a:extLst>
          </p:cNvPr>
          <p:cNvSpPr txBox="1"/>
          <p:nvPr/>
        </p:nvSpPr>
        <p:spPr>
          <a:xfrm>
            <a:off x="4168076" y="1181172"/>
            <a:ext cx="276780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Systemorientert fortolkning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733D622-574B-440A-8AEC-5A8E7C761403}"/>
              </a:ext>
            </a:extLst>
          </p:cNvPr>
          <p:cNvSpPr txBox="1"/>
          <p:nvPr/>
        </p:nvSpPr>
        <p:spPr>
          <a:xfrm>
            <a:off x="7676533" y="1184929"/>
            <a:ext cx="265598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Uttrykke tolknings resultat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B52B1DA4-B29C-4909-AAD4-EB103FD4B1C4}"/>
              </a:ext>
            </a:extLst>
          </p:cNvPr>
          <p:cNvSpPr txBox="1">
            <a:spLocks/>
          </p:cNvSpPr>
          <p:nvPr/>
        </p:nvSpPr>
        <p:spPr>
          <a:xfrm>
            <a:off x="3823316" y="1959935"/>
            <a:ext cx="3493826" cy="476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300" dirty="0">
                <a:solidFill>
                  <a:srgbClr val="0000FF"/>
                </a:solidFill>
              </a:rPr>
              <a:t>3  Rettslig informasjonsanalyse</a:t>
            </a:r>
          </a:p>
          <a:p>
            <a:pPr marL="0" indent="0">
              <a:buNone/>
            </a:pPr>
            <a:r>
              <a:rPr lang="nb-NO" sz="2300" dirty="0">
                <a:solidFill>
                  <a:srgbClr val="0000FF"/>
                </a:solidFill>
              </a:rPr>
              <a:t>4  Rettslig prosessanalyse</a:t>
            </a:r>
          </a:p>
          <a:p>
            <a:pPr marL="0" indent="0">
              <a:buNone/>
            </a:pPr>
            <a:endParaRPr lang="nb-NO" sz="2300" dirty="0"/>
          </a:p>
          <a:p>
            <a:r>
              <a:rPr lang="nb-NO" sz="2300" dirty="0"/>
              <a:t>Informasjons- og prosess-modellering for å bli klar over</a:t>
            </a:r>
            <a:br>
              <a:rPr lang="nb-NO" sz="2300" dirty="0"/>
            </a:br>
            <a:r>
              <a:rPr lang="nb-NO" sz="2300" dirty="0"/>
              <a:t>flest mulige tolkningsspørsmål</a:t>
            </a:r>
          </a:p>
          <a:p>
            <a:r>
              <a:rPr lang="nb-NO" sz="2300" dirty="0"/>
              <a:t>Selve fortolkningen skjer i hen-hold til rettskildelæren. Spesielt:</a:t>
            </a:r>
          </a:p>
          <a:p>
            <a:pPr marL="536575" lvl="1"/>
            <a:r>
              <a:rPr lang="nb-NO" sz="2300" dirty="0"/>
              <a:t>Formålsbetraktninger og reelle hensyn får ofte stor betydning</a:t>
            </a:r>
          </a:p>
          <a:p>
            <a:pPr marL="536575" lvl="1"/>
            <a:r>
              <a:rPr lang="nb-NO" sz="2300" dirty="0"/>
              <a:t>«Hvite flekker» og uklart skille mellom fortolkning og nye rettsregler</a:t>
            </a:r>
          </a:p>
          <a:p>
            <a:pPr marL="536575" lvl="1"/>
            <a:r>
              <a:rPr lang="nb-NO" sz="2300" dirty="0"/>
              <a:t>Programkode i eksisterende system kan ses som uttrykk for forvaltningspraksis og derfor være «rettskilde»</a:t>
            </a:r>
          </a:p>
          <a:p>
            <a:pPr marL="536575" lvl="1"/>
            <a:r>
              <a:rPr lang="nb-NO" sz="2300" dirty="0"/>
              <a:t>Rettskildebruk «i to trinn»</a:t>
            </a:r>
          </a:p>
          <a:p>
            <a:pPr marL="536575" lvl="1"/>
            <a:endParaRPr lang="nb-NO" sz="14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8876602-D649-4AF5-A8CF-FA0BEB8336B3}"/>
              </a:ext>
            </a:extLst>
          </p:cNvPr>
          <p:cNvSpPr txBox="1"/>
          <p:nvPr/>
        </p:nvSpPr>
        <p:spPr>
          <a:xfrm>
            <a:off x="7676533" y="2224586"/>
            <a:ext cx="382284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Pensum inneholder ingen</a:t>
            </a:r>
            <a:br>
              <a:rPr lang="nb-NO" dirty="0"/>
            </a:br>
            <a:r>
              <a:rPr lang="nb-NO" dirty="0"/>
              <a:t>systematiske anvisninger på</a:t>
            </a:r>
            <a:br>
              <a:rPr lang="nb-NO" dirty="0"/>
            </a:br>
            <a:r>
              <a:rPr lang="nb-NO" dirty="0"/>
              <a:t>hvordan tolkningsresultater</a:t>
            </a:r>
          </a:p>
          <a:p>
            <a:r>
              <a:rPr lang="nb-NO" dirty="0"/>
              <a:t>bør uttrykkes, men forutsetter</a:t>
            </a:r>
          </a:p>
          <a:p>
            <a:r>
              <a:rPr lang="nb-NO" dirty="0"/>
              <a:t>bl.a.: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at det fattes </a:t>
            </a:r>
            <a:r>
              <a:rPr lang="nb-NO" i="1" dirty="0"/>
              <a:t>rettslige system-</a:t>
            </a:r>
          </a:p>
          <a:p>
            <a:r>
              <a:rPr lang="nb-NO" i="1" dirty="0"/>
              <a:t>     avgjørelser</a:t>
            </a:r>
            <a:r>
              <a:rPr lang="nb-NO" dirty="0"/>
              <a:t> som uttrykker de</a:t>
            </a:r>
            <a:br>
              <a:rPr lang="nb-NO" dirty="0"/>
            </a:br>
            <a:r>
              <a:rPr lang="nb-NO" dirty="0"/>
              <a:t>     de viktigste rettslige valgene;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at det brukes </a:t>
            </a:r>
            <a:r>
              <a:rPr lang="nb-NO" i="1" dirty="0"/>
              <a:t>pseudokode</a:t>
            </a:r>
            <a:r>
              <a:rPr lang="nb-NO" dirty="0"/>
              <a:t> for å</a:t>
            </a:r>
            <a:br>
              <a:rPr lang="nb-NO" dirty="0"/>
            </a:br>
            <a:r>
              <a:rPr lang="nb-NO" dirty="0"/>
              <a:t>uttrykke prosesser med relevant</a:t>
            </a:r>
            <a:br>
              <a:rPr lang="nb-NO" dirty="0"/>
            </a:br>
            <a:r>
              <a:rPr lang="nb-NO" dirty="0"/>
              <a:t>informasjon;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at det utarbeides </a:t>
            </a:r>
            <a:r>
              <a:rPr lang="nb-NO" i="1" dirty="0"/>
              <a:t>data-/begreps-</a:t>
            </a:r>
            <a:br>
              <a:rPr lang="nb-NO" i="1" dirty="0"/>
            </a:br>
            <a:r>
              <a:rPr lang="nb-NO" i="1" dirty="0"/>
              <a:t>beskrivelser</a:t>
            </a:r>
            <a:r>
              <a:rPr lang="nb-NO" dirty="0"/>
              <a:t> for å uttrykke menings-</a:t>
            </a:r>
            <a:br>
              <a:rPr lang="nb-NO" dirty="0"/>
            </a:br>
            <a:r>
              <a:rPr lang="nb-NO" dirty="0"/>
              <a:t>innholdet av saksinformasjonen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96EE9435-B94C-4D2E-B21E-E97F4EEC0FC6}"/>
              </a:ext>
            </a:extLst>
          </p:cNvPr>
          <p:cNvSpPr/>
          <p:nvPr/>
        </p:nvSpPr>
        <p:spPr>
          <a:xfrm>
            <a:off x="3657601" y="1296537"/>
            <a:ext cx="420472" cy="25396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C00000"/>
              </a:solidFill>
            </a:endParaRP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5B4F00B8-D31C-4A7E-9283-DCF2EEF5F3BE}"/>
              </a:ext>
            </a:extLst>
          </p:cNvPr>
          <p:cNvSpPr/>
          <p:nvPr/>
        </p:nvSpPr>
        <p:spPr>
          <a:xfrm>
            <a:off x="7056118" y="1296537"/>
            <a:ext cx="420472" cy="25396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9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Kategorisering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samsvar</a:t>
            </a:r>
            <a:r>
              <a:rPr lang="en-GB" sz="3200" dirty="0">
                <a:solidFill>
                  <a:srgbClr val="0070C0"/>
                </a:solidFill>
              </a:rPr>
              <a:t> med </a:t>
            </a:r>
            <a:r>
              <a:rPr lang="en-GB" sz="3200" dirty="0" err="1">
                <a:solidFill>
                  <a:srgbClr val="0070C0"/>
                </a:solidFill>
              </a:rPr>
              <a:t>behandlingstrinn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/>
          <p:nvPr/>
        </p:nvPicPr>
        <p:blipFill rotWithShape="1">
          <a:blip r:embed="rId2"/>
          <a:srcRect l="32242" t="26984" r="35185" b="36773"/>
          <a:stretch/>
        </p:blipFill>
        <p:spPr bwMode="auto">
          <a:xfrm>
            <a:off x="272259" y="1032488"/>
            <a:ext cx="7831406" cy="5319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1153FA7-BAE4-4A27-83A0-227F159DCD6F}"/>
              </a:ext>
            </a:extLst>
          </p:cNvPr>
          <p:cNvSpPr txBox="1"/>
          <p:nvPr/>
        </p:nvSpPr>
        <p:spPr>
          <a:xfrm>
            <a:off x="8103665" y="1142935"/>
            <a:ext cx="3866700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u="sng" dirty="0"/>
              <a:t>Typisk: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Ikke sjelden vil det være flere</a:t>
            </a:r>
            <a:br>
              <a:rPr lang="nb-NO" dirty="0"/>
            </a:br>
            <a:r>
              <a:rPr lang="nb-NO" dirty="0"/>
              <a:t>bestemmelser som ikke hører</a:t>
            </a:r>
            <a:br>
              <a:rPr lang="nb-NO" dirty="0"/>
            </a:br>
            <a:r>
              <a:rPr lang="nb-NO" dirty="0"/>
              <a:t>inn under «F», «M» og «V»; dvs.</a:t>
            </a:r>
            <a:br>
              <a:rPr lang="nb-NO" dirty="0"/>
            </a:br>
            <a:r>
              <a:rPr lang="nb-NO" dirty="0"/>
              <a:t>som er «A»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Ikke sjelden vil formelle inngangs-</a:t>
            </a:r>
            <a:br>
              <a:rPr lang="nb-NO" dirty="0"/>
            </a:br>
            <a:r>
              <a:rPr lang="nb-NO" dirty="0"/>
              <a:t>krav («F») ikke, eller bare i </a:t>
            </a:r>
            <a:r>
              <a:rPr lang="nb-NO" dirty="0" err="1"/>
              <a:t>begren</a:t>
            </a:r>
            <a:r>
              <a:rPr lang="nb-NO" dirty="0"/>
              <a:t>-</a:t>
            </a:r>
            <a:br>
              <a:rPr lang="nb-NO" dirty="0"/>
            </a:br>
            <a:r>
              <a:rPr lang="nb-NO" dirty="0" err="1"/>
              <a:t>set</a:t>
            </a:r>
            <a:r>
              <a:rPr lang="nb-NO" dirty="0"/>
              <a:t> grad, være angitt. I tilfellet</a:t>
            </a:r>
            <a:br>
              <a:rPr lang="nb-NO" dirty="0"/>
            </a:br>
            <a:r>
              <a:rPr lang="nb-NO" dirty="0"/>
              <a:t>må en undersøke hjemmel for å</a:t>
            </a:r>
            <a:br>
              <a:rPr lang="nb-NO" dirty="0"/>
            </a:br>
            <a:r>
              <a:rPr lang="nb-NO" dirty="0"/>
              <a:t>kunne angi formelle inngangskrav.</a:t>
            </a:r>
            <a:br>
              <a:rPr lang="nb-NO" dirty="0"/>
            </a:br>
            <a:r>
              <a:rPr lang="nb-NO" dirty="0"/>
              <a:t>eForvaltningsforskriften § 3 gir f.eks.</a:t>
            </a:r>
            <a:br>
              <a:rPr lang="nb-NO" dirty="0"/>
            </a:br>
            <a:r>
              <a:rPr lang="nb-NO" dirty="0"/>
              <a:t>hjemmel til å fastsette bestemte</a:t>
            </a:r>
            <a:br>
              <a:rPr lang="nb-NO" dirty="0"/>
            </a:br>
            <a:r>
              <a:rPr lang="nb-NO" dirty="0"/>
              <a:t>fremgangsmåter for elektronisk</a:t>
            </a:r>
            <a:br>
              <a:rPr lang="nb-NO" dirty="0"/>
            </a:br>
            <a:r>
              <a:rPr lang="nb-NO" dirty="0"/>
              <a:t>kommunikasjon</a:t>
            </a:r>
          </a:p>
        </p:txBody>
      </p:sp>
    </p:spTree>
    <p:extLst>
      <p:ext uri="{BB962C8B-B14F-4D97-AF65-F5344CB8AC3E}">
        <p14:creationId xmlns:p14="http://schemas.microsoft.com/office/powerpoint/2010/main" val="379665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1791" y="283737"/>
            <a:ext cx="7390263" cy="778098"/>
          </a:xfrm>
        </p:spPr>
        <p:txBody>
          <a:bodyPr>
            <a:normAutofit/>
          </a:bodyPr>
          <a:lstStyle/>
          <a:p>
            <a:r>
              <a:rPr lang="en-GB" sz="3200" dirty="0" err="1">
                <a:solidFill>
                  <a:srgbClr val="0070C0"/>
                </a:solidFill>
              </a:rPr>
              <a:t>Inndeling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etter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partsgrupper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3F7D1C4-3668-40C1-901D-39B6650A2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39" y="1061835"/>
            <a:ext cx="8362765" cy="509003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21DEBD3-906C-47C0-B8E4-72BA9368DAFE}"/>
              </a:ext>
            </a:extLst>
          </p:cNvPr>
          <p:cNvSpPr txBox="1"/>
          <p:nvPr/>
        </p:nvSpPr>
        <p:spPr>
          <a:xfrm>
            <a:off x="8189260" y="4039448"/>
            <a:ext cx="3748398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u="sng" dirty="0"/>
              <a:t>Tre hovedspørsmål: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Hvilke bestemmelser som gjelder</a:t>
            </a:r>
          </a:p>
          <a:p>
            <a:r>
              <a:rPr lang="nb-NO" dirty="0"/>
              <a:t>     alle parter?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Hvilke særlige partsgrupper som er</a:t>
            </a:r>
          </a:p>
          <a:p>
            <a:r>
              <a:rPr lang="nb-NO" dirty="0"/>
              <a:t>      omhandlet i regelverket?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Hvilke bestemmelser gjelder disse</a:t>
            </a:r>
          </a:p>
          <a:p>
            <a:r>
              <a:rPr lang="nb-NO" dirty="0"/>
              <a:t>      særlige gruppene?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FA4E058-4162-4CC8-B851-A8EC5505765D}"/>
              </a:ext>
            </a:extLst>
          </p:cNvPr>
          <p:cNvSpPr txBox="1"/>
          <p:nvPr/>
        </p:nvSpPr>
        <p:spPr>
          <a:xfrm>
            <a:off x="8189260" y="1282889"/>
            <a:ext cx="392819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Spørsmål om partsgrupper er </a:t>
            </a:r>
            <a:br>
              <a:rPr lang="nb-NO" dirty="0"/>
            </a:br>
            <a:r>
              <a:rPr lang="nb-NO" dirty="0"/>
              <a:t>forskjellig fra aktøranalysen i </a:t>
            </a:r>
            <a:r>
              <a:rPr lang="nb-NO" dirty="0" err="1"/>
              <a:t>kap</a:t>
            </a:r>
            <a:r>
              <a:rPr lang="nb-NO" dirty="0"/>
              <a:t>. 5:</a:t>
            </a:r>
          </a:p>
          <a:p>
            <a:r>
              <a:rPr lang="nb-NO" u="sng" dirty="0"/>
              <a:t>Aktøranalysen</a:t>
            </a:r>
            <a:r>
              <a:rPr lang="nb-NO" dirty="0"/>
              <a:t> gjelder hva som er en</a:t>
            </a:r>
            <a:br>
              <a:rPr lang="nb-NO" dirty="0"/>
            </a:br>
            <a:r>
              <a:rPr lang="nb-NO" dirty="0"/>
              <a:t>hensiktsmessig og ønsket relasjon</a:t>
            </a:r>
            <a:br>
              <a:rPr lang="nb-NO" dirty="0"/>
            </a:br>
            <a:r>
              <a:rPr lang="nb-NO" dirty="0"/>
              <a:t>mellom relevante aktører;</a:t>
            </a:r>
          </a:p>
          <a:p>
            <a:r>
              <a:rPr lang="nb-NO" u="sng" dirty="0"/>
              <a:t>Angivelse av partsgrupper </a:t>
            </a:r>
            <a:r>
              <a:rPr lang="nb-NO" dirty="0"/>
              <a:t>gjelder en</a:t>
            </a:r>
            <a:br>
              <a:rPr lang="nb-NO" dirty="0"/>
            </a:br>
            <a:r>
              <a:rPr lang="nb-NO" dirty="0"/>
              <a:t>kategorisering av de bestemmelser som</a:t>
            </a:r>
            <a:br>
              <a:rPr lang="nb-NO" dirty="0"/>
            </a:br>
            <a:r>
              <a:rPr lang="nb-NO" dirty="0" err="1"/>
              <a:t>skaltransformeres</a:t>
            </a:r>
            <a:r>
              <a:rPr lang="nb-NO" dirty="0"/>
              <a:t>, ut ifra hvilke grupper</a:t>
            </a:r>
            <a:br>
              <a:rPr lang="nb-NO" dirty="0"/>
            </a:br>
            <a:r>
              <a:rPr lang="nb-NO" dirty="0"/>
              <a:t>av parter bestemmelsene regulerer  </a:t>
            </a:r>
          </a:p>
        </p:txBody>
      </p:sp>
    </p:spTree>
    <p:extLst>
      <p:ext uri="{BB962C8B-B14F-4D97-AF65-F5344CB8AC3E}">
        <p14:creationId xmlns:p14="http://schemas.microsoft.com/office/powerpoint/2010/main" val="123110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9412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/>
          <p:nvPr/>
        </p:nvPicPr>
        <p:blipFill rotWithShape="1">
          <a:blip r:embed="rId2"/>
          <a:srcRect l="32076" t="29894" r="35351" b="28307"/>
          <a:stretch/>
        </p:blipFill>
        <p:spPr bwMode="auto">
          <a:xfrm>
            <a:off x="142498" y="1160035"/>
            <a:ext cx="7787208" cy="54726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17DF278D-E3AA-4443-B220-7242362D0688}"/>
              </a:ext>
            </a:extLst>
          </p:cNvPr>
          <p:cNvGrpSpPr/>
          <p:nvPr/>
        </p:nvGrpSpPr>
        <p:grpSpPr>
          <a:xfrm>
            <a:off x="7797039" y="1560504"/>
            <a:ext cx="4121519" cy="5072138"/>
            <a:chOff x="8092713" y="1555028"/>
            <a:chExt cx="4121519" cy="5072138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A700B3C-3621-4336-8754-C685CFD607E2}"/>
                </a:ext>
              </a:extLst>
            </p:cNvPr>
            <p:cNvSpPr txBox="1"/>
            <p:nvPr/>
          </p:nvSpPr>
          <p:spPr>
            <a:xfrm>
              <a:off x="8506807" y="5426837"/>
              <a:ext cx="3707425" cy="12003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Hva sier rettskildene (i første om-</a:t>
              </a:r>
              <a:br>
                <a:rPr lang="nb-NO" dirty="0"/>
              </a:br>
              <a:r>
                <a:rPr lang="nb-NO" dirty="0"/>
                <a:t>gang: lov, forskrift og forarbeider)</a:t>
              </a:r>
              <a:br>
                <a:rPr lang="nb-NO" dirty="0"/>
              </a:br>
              <a:r>
                <a:rPr lang="nb-NO" dirty="0"/>
                <a:t>om betydningen av begreper som</a:t>
              </a:r>
              <a:br>
                <a:rPr lang="nb-NO" dirty="0"/>
              </a:br>
              <a:r>
                <a:rPr lang="nb-NO" dirty="0"/>
                <a:t>betegner beslutningsgrunnlag (data)?</a:t>
              </a:r>
            </a:p>
          </p:txBody>
        </p:sp>
        <p:sp>
          <p:nvSpPr>
            <p:cNvPr id="4" name="Høyre klammeparentes 3">
              <a:extLst>
                <a:ext uri="{FF2B5EF4-FFF2-40B4-BE49-F238E27FC236}">
                  <a16:creationId xmlns:a16="http://schemas.microsoft.com/office/drawing/2014/main" id="{A36A4FEB-41B0-493E-8B7F-8157D186E1DF}"/>
                </a:ext>
              </a:extLst>
            </p:cNvPr>
            <p:cNvSpPr/>
            <p:nvPr/>
          </p:nvSpPr>
          <p:spPr>
            <a:xfrm>
              <a:off x="8092713" y="1555028"/>
              <a:ext cx="197117" cy="4944330"/>
            </a:xfrm>
            <a:prstGeom prst="rightBrace">
              <a:avLst>
                <a:gd name="adj1" fmla="val 8333"/>
                <a:gd name="adj2" fmla="val 87378"/>
              </a:avLst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F8E776B-23C5-41DA-B0D1-9C29EA4EDF01}"/>
              </a:ext>
            </a:extLst>
          </p:cNvPr>
          <p:cNvSpPr txBox="1"/>
          <p:nvPr/>
        </p:nvSpPr>
        <p:spPr>
          <a:xfrm>
            <a:off x="7965589" y="1206561"/>
            <a:ext cx="3831369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Utgangspunktet er ordlydsfortolkning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89" y="1613301"/>
            <a:ext cx="3831370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En vil i varierende grad finne rele-</a:t>
            </a:r>
            <a:br>
              <a:rPr lang="nb-NO" sz="1700" dirty="0"/>
            </a:br>
            <a:r>
              <a:rPr lang="nb-NO" sz="1700" dirty="0"/>
              <a:t>vant begrepsdefinering / presisering</a:t>
            </a:r>
            <a:br>
              <a:rPr lang="nb-NO" sz="1700" dirty="0"/>
            </a:br>
            <a:r>
              <a:rPr lang="nb-NO" sz="1700" dirty="0"/>
              <a:t>i forarbeider mv. (og andre rettskilder)</a:t>
            </a:r>
          </a:p>
        </p:txBody>
      </p:sp>
      <p:sp>
        <p:nvSpPr>
          <p:cNvPr id="10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90" y="2575753"/>
            <a:ext cx="3831369" cy="14003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I den grad det ikke finnes rele-</a:t>
            </a:r>
            <a:br>
              <a:rPr lang="nb-NO" sz="1700" dirty="0"/>
            </a:br>
            <a:r>
              <a:rPr lang="nb-NO" sz="1700" dirty="0"/>
              <a:t>vant begrepsdefinering / presisering,</a:t>
            </a:r>
            <a:br>
              <a:rPr lang="nb-NO" sz="1700" dirty="0"/>
            </a:br>
            <a:r>
              <a:rPr lang="nb-NO" sz="1700" dirty="0"/>
              <a:t>oppstår det en viss grad av frihet til å</a:t>
            </a:r>
            <a:br>
              <a:rPr lang="nb-NO" sz="1700" dirty="0"/>
            </a:br>
            <a:r>
              <a:rPr lang="nb-NO" sz="1700" dirty="0"/>
              <a:t>presisere ut ifra hva som teknisk-ad-</a:t>
            </a:r>
            <a:br>
              <a:rPr lang="nb-NO" sz="1700" dirty="0"/>
            </a:br>
            <a:r>
              <a:rPr lang="nb-NO" sz="1700" dirty="0" err="1"/>
              <a:t>ministrativt</a:t>
            </a:r>
            <a:r>
              <a:rPr lang="nb-NO" sz="1700" dirty="0"/>
              <a:t> anses å være hensiktsmessig</a:t>
            </a:r>
          </a:p>
        </p:txBody>
      </p: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71488" y="4061425"/>
            <a:ext cx="3825471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dirty="0"/>
              <a:t>Merk dog at begrepsinnhold nesten alltid</a:t>
            </a:r>
            <a:br>
              <a:rPr lang="nb-NO" sz="1700" dirty="0"/>
            </a:br>
            <a:r>
              <a:rPr lang="nb-NO" sz="1700" dirty="0"/>
              <a:t>er ment å være dynamisk</a:t>
            </a:r>
          </a:p>
        </p:txBody>
      </p:sp>
    </p:spTree>
    <p:extLst>
      <p:ext uri="{BB962C8B-B14F-4D97-AF65-F5344CB8AC3E}">
        <p14:creationId xmlns:p14="http://schemas.microsoft.com/office/powerpoint/2010/main" val="21673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72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Eksempel på nesten likt begrepsinnhold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2367109"/>
            <a:ext cx="95689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>
                <a:latin typeface="MinionPro-Regular"/>
              </a:rPr>
              <a:t>≪Som bosatt i Norge regnes den som oppholder seg i Norge, når oppholdet er ment å vare eller har vart minst 12 måneder.» </a:t>
            </a:r>
            <a:r>
              <a:rPr lang="nb-NO" sz="1600" i="1" dirty="0">
                <a:latin typeface="MinionPro-Regular"/>
              </a:rPr>
              <a:t>(folketrygdloven § 2-1)</a:t>
            </a:r>
          </a:p>
          <a:p>
            <a:r>
              <a:rPr lang="nb-NO" sz="1600" dirty="0">
                <a:solidFill>
                  <a:srgbClr val="C00000"/>
                </a:solidFill>
                <a:latin typeface="MinionPro-Regular"/>
              </a:rPr>
              <a:t>Forutsetter at personen oppholder seg i Norge når spørsmål om fortsatt opphold vurderes</a:t>
            </a:r>
          </a:p>
          <a:p>
            <a:endParaRPr lang="nb-NO" sz="1600" dirty="0">
              <a:latin typeface="MinionPro-Regular"/>
            </a:endParaRPr>
          </a:p>
          <a:p>
            <a:r>
              <a:rPr lang="nb-NO" sz="1600" dirty="0">
                <a:latin typeface="MinionPro-Regular"/>
              </a:rPr>
              <a:t>≪Et barn anses som bosatt i riket når det har oppholdt seg eller skal oppholde seg i riket i mer enn 12 måneder.≫ </a:t>
            </a:r>
            <a:r>
              <a:rPr lang="nb-NO" sz="1600" i="1" dirty="0">
                <a:latin typeface="MinionPro-Regular"/>
              </a:rPr>
              <a:t>(kontantstøtteloven § 2)</a:t>
            </a:r>
          </a:p>
          <a:p>
            <a:r>
              <a:rPr lang="nb-NO" sz="1600" dirty="0">
                <a:solidFill>
                  <a:srgbClr val="C00000"/>
                </a:solidFill>
                <a:latin typeface="MinionPro-Regular"/>
              </a:rPr>
              <a:t>Forutsetter ikke tydelig opphold i landet når en vurderer fremtidig bosetting</a:t>
            </a:r>
            <a:endParaRPr lang="nb-NO" sz="1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508921"/>
            <a:ext cx="981621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Med mindre andre rettskilder gir holdepunkter for det motsatte, må en her kunne bruke felles kilde for</a:t>
            </a:r>
            <a:br>
              <a:rPr lang="nb-NO" dirty="0"/>
            </a:br>
            <a:r>
              <a:rPr lang="nb-NO" dirty="0"/>
              <a:t>opplysninger om bosted.</a:t>
            </a:r>
          </a:p>
        </p:txBody>
      </p:sp>
    </p:spTree>
    <p:extLst>
      <p:ext uri="{BB962C8B-B14F-4D97-AF65-F5344CB8AC3E}">
        <p14:creationId xmlns:p14="http://schemas.microsoft.com/office/powerpoint/2010/main" val="34608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207" y="783579"/>
            <a:ext cx="10515600" cy="1083967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Calibri Light" panose="020F0302020204030204" pitchFamily="34" charset="0"/>
              </a:rPr>
              <a:t>Enkel anvisning for undersøkelse om felles begrepsbruk er mulig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2138709"/>
            <a:ext cx="10591800" cy="29700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700" dirty="0">
                <a:latin typeface="Calibri Light" panose="020F0302020204030204" pitchFamily="34" charset="0"/>
              </a:rPr>
              <a:t>1. Søk i lov- og forskriftsbasen i Lovdata Pro, og/eller i tilgjengelige begrepskataloger, etter ord/fraser som muligens kan svare til opplysningstyper vi har behov for a samle inn i det systemet vi utvikler</a:t>
            </a:r>
          </a:p>
          <a:p>
            <a:r>
              <a:rPr lang="nb-NO" sz="1700" dirty="0">
                <a:latin typeface="Calibri Light" panose="020F0302020204030204" pitchFamily="34" charset="0"/>
              </a:rPr>
              <a:t>2. Gjennomgå aktuelle forekomster nærmere ved å foreta en rettslig analyse (ved hjelp av tilgjengelige rettskilder)</a:t>
            </a:r>
          </a:p>
          <a:p>
            <a:r>
              <a:rPr lang="nb-NO" sz="1700" dirty="0">
                <a:latin typeface="Calibri Light" panose="020F0302020204030204" pitchFamily="34" charset="0"/>
              </a:rPr>
              <a:t>3. Definisjonselementer og andre presiseringer som kan utledes av rettskildene i trinn 2, bør deretter formuleres og listes opp. Gir samlet oversikt over begrepsinnholdet for alle ord/fraser som er undersøkt</a:t>
            </a:r>
          </a:p>
          <a:p>
            <a:r>
              <a:rPr lang="nb-NO" sz="1700" dirty="0">
                <a:latin typeface="Calibri Light" panose="020F0302020204030204" pitchFamily="34" charset="0"/>
              </a:rPr>
              <a:t>4. Ved stor grad av likt begrepsinnholdet: Har det forvaltningsorganet som har ansvar for saksbehandling i henhold til den andre loven et IKT-system der den aktuelle opplysningstypen foreligger i maskinlesbar form?</a:t>
            </a:r>
          </a:p>
          <a:p>
            <a:r>
              <a:rPr lang="nb-NO" sz="1700" dirty="0">
                <a:latin typeface="Calibri Light" panose="020F0302020204030204" pitchFamily="34" charset="0"/>
              </a:rPr>
              <a:t>5. Er svaret i punkt 4 ja: undersøk om innhenting av aktuelle opplysninger kan skje i samsvar med bestemmelser om taushetsplikt og bestemmelser i personvernforordningen om rettslig grunnlag og formålsbestemthet</a:t>
            </a:r>
          </a:p>
          <a:p>
            <a:r>
              <a:rPr lang="nb-NO" sz="1700" dirty="0">
                <a:latin typeface="Calibri Light" panose="020F0302020204030204" pitchFamily="34" charset="0"/>
              </a:rPr>
              <a:t>6. Kan spørsmålet i 5 besvares bekreftende, kan opplysningstypen brukes felles (forutsatt at avtale om tekniske og økonomiske forhold mv. kan gå i orden)</a:t>
            </a:r>
          </a:p>
        </p:txBody>
      </p:sp>
    </p:spTree>
    <p:extLst>
      <p:ext uri="{BB962C8B-B14F-4D97-AF65-F5344CB8AC3E}">
        <p14:creationId xmlns:p14="http://schemas.microsoft.com/office/powerpoint/2010/main" val="244284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72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Modulbasert tilnærming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73816"/>
            <a:ext cx="5343835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u="sng" dirty="0"/>
              <a:t>«Samboer»</a:t>
            </a:r>
          </a:p>
          <a:p>
            <a:endParaRPr lang="nb-NO" dirty="0"/>
          </a:p>
          <a:p>
            <a:r>
              <a:rPr lang="nb-NO" dirty="0">
                <a:solidFill>
                  <a:srgbClr val="C00000"/>
                </a:solidFill>
              </a:rPr>
              <a:t>Eksempler på kriterier som trolig kan hentes maskinelt: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Bosatt i Norge (og </a:t>
            </a:r>
            <a:r>
              <a:rPr lang="nb-NO" dirty="0" err="1"/>
              <a:t>folkeregistrert</a:t>
            </a:r>
            <a:r>
              <a:rPr lang="nb-NO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Eldre enn 18 år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felles besteforeldre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 err="1"/>
              <a:t>Folkeregistrert</a:t>
            </a:r>
            <a:r>
              <a:rPr lang="nb-NO" dirty="0"/>
              <a:t> på samme adresse i x måneder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Forelderansvar for barn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i fengsel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utenlandsopphold over x måneder</a:t>
            </a:r>
          </a:p>
          <a:p>
            <a:r>
              <a:rPr lang="nb-NO" dirty="0">
                <a:solidFill>
                  <a:srgbClr val="C00000"/>
                </a:solidFill>
              </a:rPr>
              <a:t>Eksempler på kriterier som må undersøkes individuelt: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Har felles hushold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Har til hensikt å fortsatt bo sammen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Stabilt og etablert forhold</a:t>
            </a:r>
          </a:p>
        </p:txBody>
      </p:sp>
    </p:spTree>
    <p:extLst>
      <p:ext uri="{BB962C8B-B14F-4D97-AF65-F5344CB8AC3E}">
        <p14:creationId xmlns:p14="http://schemas.microsoft.com/office/powerpoint/2010/main" val="388003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551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prosessanalyse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0" y="1633924"/>
            <a:ext cx="5567028" cy="50053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82345" y="5517397"/>
            <a:ext cx="5784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Se eksempel på beregningsregler for bostøtte:</a:t>
            </a:r>
            <a:endParaRPr lang="nb-NO" sz="1400" dirty="0">
              <a:hlinkClick r:id="rId3"/>
            </a:endParaRPr>
          </a:p>
          <a:p>
            <a:r>
              <a:rPr lang="nb-NO" sz="1400" dirty="0">
                <a:hlinkClick r:id="rId3"/>
              </a:rPr>
              <a:t>https://lovdata.no/pro/#document/SF/forskrift/2012-11-29-1283/%C2%A75</a:t>
            </a:r>
            <a:r>
              <a:rPr lang="nb-NO" sz="1400" dirty="0"/>
              <a:t> </a:t>
            </a:r>
          </a:p>
        </p:txBody>
      </p:sp>
      <p:sp>
        <p:nvSpPr>
          <p:cNvPr id="5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6238068" y="1752786"/>
            <a:ext cx="5633634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Oppgaven her er å forsøke å forstå lov og forskrift mv. som enten prøving av </a:t>
            </a:r>
            <a:r>
              <a:rPr lang="nb-NO" sz="1700" i="1" dirty="0"/>
              <a:t>vilkår</a:t>
            </a:r>
            <a:r>
              <a:rPr lang="nb-NO" sz="1700" dirty="0"/>
              <a:t> eller </a:t>
            </a:r>
            <a:r>
              <a:rPr lang="nb-NO" sz="1700" i="1" dirty="0"/>
              <a:t>beregninger</a:t>
            </a:r>
            <a:r>
              <a:rPr lang="nb-NO" sz="1700" dirty="0"/>
              <a:t> (ofte kombinasjoner av slike operasjoner)</a:t>
            </a:r>
          </a:p>
        </p:txBody>
      </p:sp>
      <p:sp>
        <p:nvSpPr>
          <p:cNvPr id="6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6238068" y="2765342"/>
            <a:ext cx="563363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Deretter må en finne frem til meningsinnholdet av den lov-/forskriftsteksten mv. som beskriver slike operasjoner …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238068" y="3483464"/>
            <a:ext cx="5633634" cy="1432827"/>
            <a:chOff x="6238068" y="3483464"/>
            <a:chExt cx="5633634" cy="1432827"/>
          </a:xfrm>
        </p:grpSpPr>
        <p:sp>
          <p:nvSpPr>
            <p:cNvPr id="8" name="TekstSylinder 8">
              <a:extLst>
                <a:ext uri="{FF2B5EF4-FFF2-40B4-BE49-F238E27FC236}">
                  <a16:creationId xmlns:a16="http://schemas.microsoft.com/office/drawing/2014/main" id="{AA63B03C-F5A1-4B1A-B57E-E45D404C3ADE}"/>
                </a:ext>
              </a:extLst>
            </p:cNvPr>
            <p:cNvSpPr txBox="1"/>
            <p:nvPr/>
          </p:nvSpPr>
          <p:spPr>
            <a:xfrm>
              <a:off x="6238068" y="3483464"/>
              <a:ext cx="5633634" cy="6155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700" dirty="0"/>
                <a:t>… og uttrykke dette meningsinnholdet ved hjelp av logiske og aritmetiske operatorer</a:t>
              </a:r>
            </a:p>
          </p:txBody>
        </p:sp>
        <p:sp>
          <p:nvSpPr>
            <p:cNvPr id="9" name="AutoShape 15">
              <a:extLst>
                <a:ext uri="{FF2B5EF4-FFF2-40B4-BE49-F238E27FC236}">
                  <a16:creationId xmlns:a16="http://schemas.microsoft.com/office/drawing/2014/main" id="{50C9CC53-B05B-42A0-9F09-CB26CD9C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068" y="4536878"/>
              <a:ext cx="1246188" cy="379413"/>
            </a:xfrm>
            <a:prstGeom prst="borderCallout1">
              <a:avLst>
                <a:gd name="adj1" fmla="val -2553"/>
                <a:gd name="adj2" fmla="val 40202"/>
                <a:gd name="adj3" fmla="val -131856"/>
                <a:gd name="adj4" fmla="val 40936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+, -, /, * </a:t>
              </a:r>
              <a:r>
                <a:rPr lang="nb-NO" altLang="nb-NO" sz="1800">
                  <a:sym typeface="Symbol" panose="05050102010706020507" pitchFamily="18" charset="2"/>
                </a:rPr>
                <a:t>etc</a:t>
              </a:r>
              <a:endParaRPr lang="nb-NO" altLang="nb-NO" sz="2400">
                <a:sym typeface="Symbol" panose="05050102010706020507" pitchFamily="18" charset="2"/>
              </a:endParaRPr>
            </a:p>
          </p:txBody>
        </p:sp>
        <p:sp>
          <p:nvSpPr>
            <p:cNvPr id="10" name="AutoShape 14">
              <a:extLst>
                <a:ext uri="{FF2B5EF4-FFF2-40B4-BE49-F238E27FC236}">
                  <a16:creationId xmlns:a16="http://schemas.microsoft.com/office/drawing/2014/main" id="{F4F85B25-87BE-4253-84A0-95C028D9C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8452" y="4536878"/>
              <a:ext cx="2678105" cy="338554"/>
            </a:xfrm>
            <a:prstGeom prst="borderCallout1">
              <a:avLst>
                <a:gd name="adj1" fmla="val -512"/>
                <a:gd name="adj2" fmla="val 76573"/>
                <a:gd name="adj3" fmla="val -232632"/>
                <a:gd name="adj4" fmla="val 74803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AND, OR, NOT, </a:t>
              </a:r>
              <a:r>
                <a:rPr lang="nb-NO" altLang="nb-NO" sz="1600">
                  <a:sym typeface="Symbol" panose="05050102010706020507" pitchFamily="18" charset="2"/>
                </a:rPr>
                <a:t>, </a:t>
              </a:r>
              <a:r>
                <a:rPr lang="nb-NO" altLang="nb-NO" sz="1600"/>
                <a:t>&lt;, &gt;, </a:t>
              </a:r>
              <a:r>
                <a:rPr lang="nb-NO" altLang="nb-NO" sz="1600">
                  <a:sym typeface="Symbol" panose="05050102010706020507" pitchFamily="18" charset="2"/>
                </a:rPr>
                <a:t> etc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44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499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Et eksempel som er så fælt at det er morsomt </a:t>
            </a:r>
            <a:r>
              <a:rPr lang="nb-NO" sz="3200" dirty="0">
                <a:solidFill>
                  <a:srgbClr val="0070C0"/>
                </a:solidFill>
                <a:sym typeface="Wingdings" panose="05000000000000000000" pitchFamily="2" charset="2"/>
              </a:rPr>
              <a:t>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0709" y="1589410"/>
            <a:ext cx="10515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latin typeface="MinionPro-Regular"/>
              </a:rPr>
              <a:t>≪Når en inntektsnytelse kan kreves dekket bare av en avsatt kapital, settes kapitalverdien av inntektsnytelsen ikke høyere enn kapitalens verdi. Skjønnes en slik kapital å vare utilstrekkelig til å dekke flere påheftede inntektsnytelser fullt ut, blir kapitalverdien av de enkelte inntektsnytelser å fastsette under hensyn til den reduksjon de enkelte berettigede må tåle. I mangel av andre holdepunkter for omvurderingen reduseres kapitalverdien av de enkelte inntektsnytelser forholdsmessig. Det foretas dog ingen omberegning av inntektsnytelser som det allerede er betalt avgift av.≫ </a:t>
            </a:r>
            <a:r>
              <a:rPr lang="nb-NO" sz="1400" dirty="0">
                <a:latin typeface="MinionPro-Regular"/>
              </a:rPr>
              <a:t>(jf. arveavgiftsloven § 13 femte ledd (nå opphevet))</a:t>
            </a:r>
            <a:endParaRPr lang="nb-NO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293030"/>
            <a:ext cx="94512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Prosessanalysen må i et slikt tilfelle ende opp med angivelse av en formell struktur som tydeliggjør </a:t>
            </a:r>
          </a:p>
          <a:p>
            <a:r>
              <a:rPr lang="nb-NO" dirty="0"/>
              <a:t>Hvilke vilkår og beregninger som teksten gir anvisning på – gjerne i form av </a:t>
            </a:r>
            <a:r>
              <a:rPr lang="nb-NO" dirty="0" err="1"/>
              <a:t>psudokode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764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4176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Den </a:t>
            </a:r>
            <a:r>
              <a:rPr lang="en-GB" sz="3200" dirty="0" err="1">
                <a:solidFill>
                  <a:srgbClr val="0070C0"/>
                </a:solidFill>
              </a:rPr>
              <a:t>videre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prosessen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847528" y="1600201"/>
            <a:ext cx="8363272" cy="4525963"/>
          </a:xfrm>
        </p:spPr>
        <p:txBody>
          <a:bodyPr>
            <a:normAutofit fontScale="92500"/>
          </a:bodyPr>
          <a:lstStyle/>
          <a:p>
            <a:r>
              <a:rPr lang="nb-NO" dirty="0"/>
              <a:t>Fra forenklet til fullstendig rettskildebruk, særlig:</a:t>
            </a:r>
          </a:p>
          <a:p>
            <a:pPr lvl="1"/>
            <a:r>
              <a:rPr lang="nb-NO" dirty="0"/>
              <a:t>HR-dommer</a:t>
            </a:r>
          </a:p>
          <a:p>
            <a:pPr lvl="1"/>
            <a:r>
              <a:rPr lang="nb-NO" dirty="0"/>
              <a:t>Forvaltningspraksis, jf. instrukser om rettsanvendelse </a:t>
            </a:r>
            <a:r>
              <a:rPr lang="nb-NO"/>
              <a:t>og skjønnsutøvelse i «rundskriv</a:t>
            </a:r>
            <a:r>
              <a:rPr lang="nb-NO" dirty="0"/>
              <a:t>»</a:t>
            </a:r>
          </a:p>
          <a:p>
            <a:pPr lvl="1"/>
            <a:r>
              <a:rPr lang="nb-NO" dirty="0" err="1"/>
              <a:t>Sivilombudmannens</a:t>
            </a:r>
            <a:r>
              <a:rPr lang="nb-NO" dirty="0"/>
              <a:t> uttalelser</a:t>
            </a:r>
          </a:p>
          <a:p>
            <a:pPr lvl="1"/>
            <a:r>
              <a:rPr lang="nb-NO" dirty="0"/>
              <a:t>Lovavdelingens uttalelser</a:t>
            </a:r>
          </a:p>
          <a:p>
            <a:pPr lvl="1"/>
            <a:endParaRPr lang="nb-NO" dirty="0"/>
          </a:p>
          <a:p>
            <a:r>
              <a:rPr lang="nb-NO" dirty="0"/>
              <a:t>Supplering av rettskildene</a:t>
            </a:r>
          </a:p>
          <a:p>
            <a:pPr lvl="1"/>
            <a:r>
              <a:rPr lang="nb-NO" dirty="0"/>
              <a:t>Supplering av formelle inngangskrav</a:t>
            </a:r>
          </a:p>
          <a:p>
            <a:pPr marL="457200" lvl="1" indent="0">
              <a:buNone/>
            </a:pPr>
            <a:r>
              <a:rPr lang="nb-NO" sz="1400" dirty="0"/>
              <a:t>(Personelle krav, krav vedrørende kommunikasjonsmåte, tid, dokumentasjon, kvalitet, konfidensialitet mv)</a:t>
            </a:r>
          </a:p>
          <a:p>
            <a:pPr lvl="1"/>
            <a:r>
              <a:rPr lang="nb-NO" dirty="0"/>
              <a:t>Supplering av materielt innhold (</a:t>
            </a:r>
            <a:r>
              <a:rPr lang="nb-NO" dirty="0" err="1"/>
              <a:t>jf</a:t>
            </a:r>
            <a:r>
              <a:rPr lang="nb-NO" dirty="0"/>
              <a:t> puslespill-metaforen)</a:t>
            </a:r>
          </a:p>
          <a:p>
            <a:pPr lvl="1"/>
            <a:r>
              <a:rPr lang="nb-NO" dirty="0"/>
              <a:t>Supplerende regler ut i fra hensynet til saksbehandlingskvalitet</a:t>
            </a:r>
          </a:p>
        </p:txBody>
      </p:sp>
    </p:spTree>
    <p:extLst>
      <p:ext uri="{BB962C8B-B14F-4D97-AF65-F5344CB8AC3E}">
        <p14:creationId xmlns:p14="http://schemas.microsoft.com/office/powerpoint/2010/main" val="183889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834</Words>
  <Application>Microsoft Office PowerPoint</Application>
  <PresentationFormat>Widescreen</PresentationFormat>
  <Paragraphs>103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9" baseType="lpstr">
      <vt:lpstr>MinionPro-Regular</vt:lpstr>
      <vt:lpstr>Arial</vt:lpstr>
      <vt:lpstr>Calibri</vt:lpstr>
      <vt:lpstr>Calibri Light</vt:lpstr>
      <vt:lpstr>Symbol</vt:lpstr>
      <vt:lpstr>Times New Roman</vt:lpstr>
      <vt:lpstr>Wingdings</vt:lpstr>
      <vt:lpstr>Office-tema</vt:lpstr>
      <vt:lpstr>Transformering (2)</vt:lpstr>
      <vt:lpstr>Oversikt over den rettslige delen av transformeringsprosessen</vt:lpstr>
      <vt:lpstr>Kategorisering i samsvar med behandlingstrinn</vt:lpstr>
      <vt:lpstr>Inndeling etter partsgrupper</vt:lpstr>
      <vt:lpstr>Rettslig informasjonsanalyse</vt:lpstr>
      <vt:lpstr>Eksempel på nesten likt begrepsinnhold</vt:lpstr>
      <vt:lpstr>Enkel anvisning for undersøkelse om felles begrepsbruk er mulig</vt:lpstr>
      <vt:lpstr>Modulbasert tilnærming</vt:lpstr>
      <vt:lpstr>Rettslig prosessanalyse</vt:lpstr>
      <vt:lpstr>Et eksempel som er så fælt at det er morsomt </vt:lpstr>
      <vt:lpstr>Den videre prosessen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(2)</dc:title>
  <dc:creator>dag wiese schartum</dc:creator>
  <cp:lastModifiedBy>dag wiese schartum</cp:lastModifiedBy>
  <cp:revision>28</cp:revision>
  <dcterms:created xsi:type="dcterms:W3CDTF">2018-03-06T13:27:23Z</dcterms:created>
  <dcterms:modified xsi:type="dcterms:W3CDTF">2018-03-13T19:32:57Z</dcterms:modified>
</cp:coreProperties>
</file>